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9A8E-41F8-5D62-BAF6-7E482318D5E8}"/>
              </a:ext>
            </a:extLst>
          </p:cNvPr>
          <p:cNvSpPr>
            <a:spLocks noGrp="1"/>
          </p:cNvSpPr>
          <p:nvPr>
            <p:ph type="ctrTitle"/>
          </p:nvPr>
        </p:nvSpPr>
        <p:spPr/>
        <p:txBody>
          <a:bodyPr/>
          <a:lstStyle/>
          <a:p>
            <a:r>
              <a:rPr lang="en-IN" dirty="0"/>
              <a:t>Cloud Computing </a:t>
            </a:r>
          </a:p>
        </p:txBody>
      </p:sp>
      <p:sp>
        <p:nvSpPr>
          <p:cNvPr id="3" name="Subtitle 2">
            <a:extLst>
              <a:ext uri="{FF2B5EF4-FFF2-40B4-BE49-F238E27FC236}">
                <a16:creationId xmlns:a16="http://schemas.microsoft.com/office/drawing/2014/main" id="{D66B0F6F-1630-DB98-463F-F5369AC41084}"/>
              </a:ext>
            </a:extLst>
          </p:cNvPr>
          <p:cNvSpPr>
            <a:spLocks noGrp="1"/>
          </p:cNvSpPr>
          <p:nvPr>
            <p:ph type="subTitle" idx="1"/>
          </p:nvPr>
        </p:nvSpPr>
        <p:spPr/>
        <p:txBody>
          <a:bodyPr/>
          <a:lstStyle/>
          <a:p>
            <a:r>
              <a:rPr lang="en-IN" dirty="0"/>
              <a:t>By Vishal Pimple</a:t>
            </a:r>
          </a:p>
        </p:txBody>
      </p:sp>
    </p:spTree>
    <p:extLst>
      <p:ext uri="{BB962C8B-B14F-4D97-AF65-F5344CB8AC3E}">
        <p14:creationId xmlns:p14="http://schemas.microsoft.com/office/powerpoint/2010/main" val="3309233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88CCBD-DB40-A7EC-2372-BB6A089B2CCE}"/>
              </a:ext>
            </a:extLst>
          </p:cNvPr>
          <p:cNvPicPr>
            <a:picLocks noChangeAspect="1"/>
          </p:cNvPicPr>
          <p:nvPr/>
        </p:nvPicPr>
        <p:blipFill>
          <a:blip r:embed="rId2"/>
          <a:stretch>
            <a:fillRect/>
          </a:stretch>
        </p:blipFill>
        <p:spPr>
          <a:xfrm>
            <a:off x="895149" y="240632"/>
            <a:ext cx="9163251" cy="5784783"/>
          </a:xfrm>
          <a:prstGeom prst="rect">
            <a:avLst/>
          </a:prstGeom>
        </p:spPr>
      </p:pic>
    </p:spTree>
    <p:extLst>
      <p:ext uri="{BB962C8B-B14F-4D97-AF65-F5344CB8AC3E}">
        <p14:creationId xmlns:p14="http://schemas.microsoft.com/office/powerpoint/2010/main" val="201133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4687-B535-9D33-BB15-70B954A1A24D}"/>
              </a:ext>
            </a:extLst>
          </p:cNvPr>
          <p:cNvSpPr>
            <a:spLocks noGrp="1"/>
          </p:cNvSpPr>
          <p:nvPr>
            <p:ph type="title"/>
          </p:nvPr>
        </p:nvSpPr>
        <p:spPr/>
        <p:txBody>
          <a:bodyPr/>
          <a:lstStyle/>
          <a:p>
            <a:r>
              <a:rPr lang="en-IN" dirty="0"/>
              <a:t>What is cloud computing?</a:t>
            </a:r>
          </a:p>
        </p:txBody>
      </p:sp>
      <p:sp>
        <p:nvSpPr>
          <p:cNvPr id="3" name="Content Placeholder 2">
            <a:extLst>
              <a:ext uri="{FF2B5EF4-FFF2-40B4-BE49-F238E27FC236}">
                <a16:creationId xmlns:a16="http://schemas.microsoft.com/office/drawing/2014/main" id="{F3304870-EC3A-2D79-835A-AE6D0EBF17F1}"/>
              </a:ext>
            </a:extLst>
          </p:cNvPr>
          <p:cNvSpPr>
            <a:spLocks noGrp="1"/>
          </p:cNvSpPr>
          <p:nvPr>
            <p:ph idx="1"/>
          </p:nvPr>
        </p:nvSpPr>
        <p:spPr/>
        <p:txBody>
          <a:bodyPr/>
          <a:lstStyle/>
          <a:p>
            <a:r>
              <a:rPr lang="en-US" dirty="0"/>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endParaRPr lang="en-IN" dirty="0"/>
          </a:p>
        </p:txBody>
      </p:sp>
    </p:spTree>
    <p:extLst>
      <p:ext uri="{BB962C8B-B14F-4D97-AF65-F5344CB8AC3E}">
        <p14:creationId xmlns:p14="http://schemas.microsoft.com/office/powerpoint/2010/main" val="296442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6685-4AF6-3CB0-2508-75645888990A}"/>
              </a:ext>
            </a:extLst>
          </p:cNvPr>
          <p:cNvSpPr>
            <a:spLocks noGrp="1"/>
          </p:cNvSpPr>
          <p:nvPr>
            <p:ph type="title"/>
          </p:nvPr>
        </p:nvSpPr>
        <p:spPr/>
        <p:txBody>
          <a:bodyPr/>
          <a:lstStyle/>
          <a:p>
            <a:r>
              <a:rPr lang="en-IN" dirty="0"/>
              <a:t>Why Cloud Computing?</a:t>
            </a:r>
          </a:p>
        </p:txBody>
      </p:sp>
      <p:sp>
        <p:nvSpPr>
          <p:cNvPr id="3" name="Content Placeholder 2">
            <a:extLst>
              <a:ext uri="{FF2B5EF4-FFF2-40B4-BE49-F238E27FC236}">
                <a16:creationId xmlns:a16="http://schemas.microsoft.com/office/drawing/2014/main" id="{419D1C90-824C-4DFE-1F56-91E588D9083A}"/>
              </a:ext>
            </a:extLst>
          </p:cNvPr>
          <p:cNvSpPr>
            <a:spLocks noGrp="1"/>
          </p:cNvSpPr>
          <p:nvPr>
            <p:ph idx="1"/>
          </p:nvPr>
        </p:nvSpPr>
        <p:spPr/>
        <p:txBody>
          <a:bodyPr/>
          <a:lstStyle/>
          <a:p>
            <a:pPr marL="0" indent="0">
              <a:buNone/>
            </a:pPr>
            <a:endParaRPr lang="en-US" dirty="0"/>
          </a:p>
          <a:p>
            <a:r>
              <a:rPr lang="en-US" dirty="0"/>
              <a:t>Cloud is incredibly important for businesses because it provides</a:t>
            </a:r>
          </a:p>
          <a:p>
            <a:r>
              <a:rPr lang="en-US" dirty="0"/>
              <a:t>flexibility, data recovery, virtually no maintenance, and easy</a:t>
            </a:r>
          </a:p>
          <a:p>
            <a:r>
              <a:rPr lang="en-US" dirty="0"/>
              <a:t>access to its users.</a:t>
            </a:r>
          </a:p>
          <a:p>
            <a:r>
              <a:rPr lang="en-US" dirty="0"/>
              <a:t>Furthermore, its high level of security provides ease of mind as</a:t>
            </a:r>
          </a:p>
          <a:p>
            <a:r>
              <a:rPr lang="en-US" dirty="0"/>
              <a:t>you can rest assured knowing your data is right where it needs to</a:t>
            </a:r>
          </a:p>
          <a:p>
            <a:r>
              <a:rPr lang="en-US" dirty="0"/>
              <a:t>be and only accessible by authorized individuals.</a:t>
            </a:r>
            <a:endParaRPr lang="en-IN" dirty="0"/>
          </a:p>
        </p:txBody>
      </p:sp>
    </p:spTree>
    <p:extLst>
      <p:ext uri="{BB962C8B-B14F-4D97-AF65-F5344CB8AC3E}">
        <p14:creationId xmlns:p14="http://schemas.microsoft.com/office/powerpoint/2010/main" val="144316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6396-693B-1903-2EBD-337ED0DB6B37}"/>
              </a:ext>
            </a:extLst>
          </p:cNvPr>
          <p:cNvSpPr>
            <a:spLocks noGrp="1"/>
          </p:cNvSpPr>
          <p:nvPr>
            <p:ph type="title"/>
          </p:nvPr>
        </p:nvSpPr>
        <p:spPr/>
        <p:txBody>
          <a:bodyPr/>
          <a:lstStyle/>
          <a:p>
            <a:r>
              <a:rPr lang="en-IN" dirty="0"/>
              <a:t>Types of Cloud</a:t>
            </a:r>
          </a:p>
        </p:txBody>
      </p:sp>
      <p:pic>
        <p:nvPicPr>
          <p:cNvPr id="4" name="Content Placeholder 3">
            <a:extLst>
              <a:ext uri="{FF2B5EF4-FFF2-40B4-BE49-F238E27FC236}">
                <a16:creationId xmlns:a16="http://schemas.microsoft.com/office/drawing/2014/main" id="{3AB5C280-5D9E-5388-A891-43A8D7E14860}"/>
              </a:ext>
            </a:extLst>
          </p:cNvPr>
          <p:cNvPicPr>
            <a:picLocks noGrp="1" noChangeAspect="1"/>
          </p:cNvPicPr>
          <p:nvPr>
            <p:ph idx="1"/>
          </p:nvPr>
        </p:nvPicPr>
        <p:blipFill>
          <a:blip r:embed="rId2"/>
          <a:stretch>
            <a:fillRect/>
          </a:stretch>
        </p:blipFill>
        <p:spPr>
          <a:xfrm>
            <a:off x="1918494" y="2567781"/>
            <a:ext cx="6115050" cy="3067050"/>
          </a:xfrm>
          <a:prstGeom prst="rect">
            <a:avLst/>
          </a:prstGeom>
        </p:spPr>
      </p:pic>
    </p:spTree>
    <p:extLst>
      <p:ext uri="{BB962C8B-B14F-4D97-AF65-F5344CB8AC3E}">
        <p14:creationId xmlns:p14="http://schemas.microsoft.com/office/powerpoint/2010/main" val="1268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BB40-79BA-54FB-4F44-48985400AB32}"/>
              </a:ext>
            </a:extLst>
          </p:cNvPr>
          <p:cNvSpPr>
            <a:spLocks noGrp="1"/>
          </p:cNvSpPr>
          <p:nvPr>
            <p:ph type="title"/>
          </p:nvPr>
        </p:nvSpPr>
        <p:spPr/>
        <p:txBody>
          <a:bodyPr/>
          <a:lstStyle/>
          <a:p>
            <a:r>
              <a:rPr lang="en-IN" dirty="0"/>
              <a:t>Cloud Service Models</a:t>
            </a:r>
          </a:p>
        </p:txBody>
      </p:sp>
      <p:pic>
        <p:nvPicPr>
          <p:cNvPr id="4" name="Content Placeholder 3">
            <a:extLst>
              <a:ext uri="{FF2B5EF4-FFF2-40B4-BE49-F238E27FC236}">
                <a16:creationId xmlns:a16="http://schemas.microsoft.com/office/drawing/2014/main" id="{A48982EA-CC4D-6A02-92C3-042091570A1D}"/>
              </a:ext>
            </a:extLst>
          </p:cNvPr>
          <p:cNvPicPr>
            <a:picLocks noGrp="1" noChangeAspect="1"/>
          </p:cNvPicPr>
          <p:nvPr>
            <p:ph idx="1"/>
          </p:nvPr>
        </p:nvPicPr>
        <p:blipFill>
          <a:blip r:embed="rId2"/>
          <a:stretch>
            <a:fillRect/>
          </a:stretch>
        </p:blipFill>
        <p:spPr>
          <a:xfrm>
            <a:off x="991402" y="1434164"/>
            <a:ext cx="9124749" cy="4600717"/>
          </a:xfrm>
          <a:prstGeom prst="rect">
            <a:avLst/>
          </a:prstGeom>
        </p:spPr>
      </p:pic>
    </p:spTree>
    <p:extLst>
      <p:ext uri="{BB962C8B-B14F-4D97-AF65-F5344CB8AC3E}">
        <p14:creationId xmlns:p14="http://schemas.microsoft.com/office/powerpoint/2010/main" val="49609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9027-5771-D795-9356-1B4F990D3319}"/>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4F1CC2CE-8DAA-D598-436A-C53B7F4ABFA4}"/>
              </a:ext>
            </a:extLst>
          </p:cNvPr>
          <p:cNvSpPr>
            <a:spLocks noGrp="1"/>
          </p:cNvSpPr>
          <p:nvPr>
            <p:ph idx="1"/>
          </p:nvPr>
        </p:nvSpPr>
        <p:spPr/>
        <p:txBody>
          <a:bodyPr/>
          <a:lstStyle/>
          <a:p>
            <a:r>
              <a:rPr lang="en-IN" dirty="0"/>
              <a:t>On demand service</a:t>
            </a:r>
          </a:p>
          <a:p>
            <a:r>
              <a:rPr lang="en-IN" dirty="0"/>
              <a:t>Broad network access</a:t>
            </a:r>
          </a:p>
          <a:p>
            <a:r>
              <a:rPr lang="en-IN" dirty="0"/>
              <a:t>Resource polling</a:t>
            </a:r>
          </a:p>
          <a:p>
            <a:r>
              <a:rPr lang="en-IN" dirty="0"/>
              <a:t>Rapid Elasticity</a:t>
            </a:r>
          </a:p>
          <a:p>
            <a:r>
              <a:rPr lang="en-IN" dirty="0"/>
              <a:t>Low Cost</a:t>
            </a:r>
          </a:p>
          <a:p>
            <a:r>
              <a:rPr lang="en-IN" dirty="0"/>
              <a:t>Reliable &amp; secure</a:t>
            </a:r>
          </a:p>
          <a:p>
            <a:pPr algn="r"/>
            <a:endParaRPr lang="en-IN" dirty="0"/>
          </a:p>
        </p:txBody>
      </p:sp>
    </p:spTree>
    <p:extLst>
      <p:ext uri="{BB962C8B-B14F-4D97-AF65-F5344CB8AC3E}">
        <p14:creationId xmlns:p14="http://schemas.microsoft.com/office/powerpoint/2010/main" val="104113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D7A8-CFCD-7A08-F2D1-1AB983EBCC5D}"/>
              </a:ext>
            </a:extLst>
          </p:cNvPr>
          <p:cNvSpPr>
            <a:spLocks noGrp="1"/>
          </p:cNvSpPr>
          <p:nvPr>
            <p:ph type="title"/>
          </p:nvPr>
        </p:nvSpPr>
        <p:spPr/>
        <p:txBody>
          <a:bodyPr/>
          <a:lstStyle/>
          <a:p>
            <a:r>
              <a:rPr lang="en-IN" dirty="0"/>
              <a:t>Cloud Service Provider Companies</a:t>
            </a:r>
          </a:p>
        </p:txBody>
      </p:sp>
      <p:sp>
        <p:nvSpPr>
          <p:cNvPr id="3" name="Content Placeholder 2">
            <a:extLst>
              <a:ext uri="{FF2B5EF4-FFF2-40B4-BE49-F238E27FC236}">
                <a16:creationId xmlns:a16="http://schemas.microsoft.com/office/drawing/2014/main" id="{C4AF0E01-6C52-B53E-9C49-CB585B7FCE21}"/>
              </a:ext>
            </a:extLst>
          </p:cNvPr>
          <p:cNvSpPr>
            <a:spLocks noGrp="1"/>
          </p:cNvSpPr>
          <p:nvPr>
            <p:ph idx="1"/>
          </p:nvPr>
        </p:nvSpPr>
        <p:spPr/>
        <p:txBody>
          <a:bodyPr/>
          <a:lstStyle/>
          <a:p>
            <a:r>
              <a:rPr lang="en-US" dirty="0"/>
              <a:t>Cloud Service providers (CSP) offers various services such as Software as a Service, Platform as a service, Infrastructure as a service, network services, business applications, mobile applications, and infrastructure in the cloud. The cloud service providers host these services in a data center, and users can access these services through cloud provider companies using an Internet connection</a:t>
            </a:r>
          </a:p>
          <a:p>
            <a:r>
              <a:rPr lang="en-US" dirty="0"/>
              <a:t>Ex.</a:t>
            </a:r>
          </a:p>
          <a:p>
            <a:r>
              <a:rPr lang="en-US" dirty="0"/>
              <a:t>   Amazon Web Services (AWS)</a:t>
            </a:r>
          </a:p>
          <a:p>
            <a:r>
              <a:rPr lang="en-IN" dirty="0"/>
              <a:t>   Microsoft Azure</a:t>
            </a:r>
          </a:p>
          <a:p>
            <a:r>
              <a:rPr lang="en-IN" dirty="0"/>
              <a:t>    </a:t>
            </a:r>
            <a:r>
              <a:rPr lang="en-IN" b="0" i="0" dirty="0">
                <a:solidFill>
                  <a:srgbClr val="610B4B"/>
                </a:solidFill>
                <a:effectLst/>
                <a:latin typeface="erdana"/>
              </a:rPr>
              <a:t>Google Cloud Platform</a:t>
            </a:r>
          </a:p>
          <a:p>
            <a:endParaRPr lang="en-IN" dirty="0"/>
          </a:p>
        </p:txBody>
      </p:sp>
    </p:spTree>
    <p:extLst>
      <p:ext uri="{BB962C8B-B14F-4D97-AF65-F5344CB8AC3E}">
        <p14:creationId xmlns:p14="http://schemas.microsoft.com/office/powerpoint/2010/main" val="63582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00BB-6F26-13CE-7A5E-16D2994B7191}"/>
              </a:ext>
            </a:extLst>
          </p:cNvPr>
          <p:cNvSpPr>
            <a:spLocks noGrp="1"/>
          </p:cNvSpPr>
          <p:nvPr>
            <p:ph type="title"/>
          </p:nvPr>
        </p:nvSpPr>
        <p:spPr/>
        <p:txBody>
          <a:bodyPr/>
          <a:lstStyle/>
          <a:p>
            <a:r>
              <a:rPr lang="en-US" dirty="0"/>
              <a:t>AWS Simple Storage Service (S3): </a:t>
            </a:r>
            <a:endParaRPr lang="en-IN" dirty="0"/>
          </a:p>
        </p:txBody>
      </p:sp>
      <p:sp>
        <p:nvSpPr>
          <p:cNvPr id="3" name="Content Placeholder 2">
            <a:extLst>
              <a:ext uri="{FF2B5EF4-FFF2-40B4-BE49-F238E27FC236}">
                <a16:creationId xmlns:a16="http://schemas.microsoft.com/office/drawing/2014/main" id="{E409A618-22D4-6855-BCC8-78619D0391A4}"/>
              </a:ext>
            </a:extLst>
          </p:cNvPr>
          <p:cNvSpPr>
            <a:spLocks noGrp="1"/>
          </p:cNvSpPr>
          <p:nvPr>
            <p:ph idx="1"/>
          </p:nvPr>
        </p:nvSpPr>
        <p:spPr/>
        <p:txBody>
          <a:bodyPr/>
          <a:lstStyle/>
          <a:p>
            <a:r>
              <a:rPr lang="en-US" dirty="0"/>
              <a:t>From the aforementioned list, S3, is the object storage service provided by AWS. It is probably the most commonly used, go-to storage service for AWS users given the features like extremely high availability, security, and simple connection to other AWS Services. AWS S3 can be used by people with all kinds of use cases like mobile/web applications, big data, machine learning and many more.</a:t>
            </a:r>
            <a:endParaRPr lang="en-IN" dirty="0"/>
          </a:p>
        </p:txBody>
      </p:sp>
    </p:spTree>
    <p:extLst>
      <p:ext uri="{BB962C8B-B14F-4D97-AF65-F5344CB8AC3E}">
        <p14:creationId xmlns:p14="http://schemas.microsoft.com/office/powerpoint/2010/main" val="66918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ABE6-7DED-A01A-6BAB-69D0B6BF4A5E}"/>
              </a:ext>
            </a:extLst>
          </p:cNvPr>
          <p:cNvSpPr>
            <a:spLocks noGrp="1"/>
          </p:cNvSpPr>
          <p:nvPr>
            <p:ph type="title"/>
          </p:nvPr>
        </p:nvSpPr>
        <p:spPr/>
        <p:txBody>
          <a:bodyPr/>
          <a:lstStyle/>
          <a:p>
            <a:r>
              <a:rPr lang="en-IN" dirty="0"/>
              <a:t>Amazon Relational Database Service(Amazon RDS)</a:t>
            </a:r>
          </a:p>
        </p:txBody>
      </p:sp>
      <p:sp>
        <p:nvSpPr>
          <p:cNvPr id="3" name="Content Placeholder 2">
            <a:extLst>
              <a:ext uri="{FF2B5EF4-FFF2-40B4-BE49-F238E27FC236}">
                <a16:creationId xmlns:a16="http://schemas.microsoft.com/office/drawing/2014/main" id="{EF711E68-C6AC-A855-BC29-CEBCD8FE6C7F}"/>
              </a:ext>
            </a:extLst>
          </p:cNvPr>
          <p:cNvSpPr>
            <a:spLocks noGrp="1"/>
          </p:cNvSpPr>
          <p:nvPr>
            <p:ph idx="1"/>
          </p:nvPr>
        </p:nvSpPr>
        <p:spPr/>
        <p:txBody>
          <a:bodyPr/>
          <a:lstStyle/>
          <a:p>
            <a:r>
              <a:rPr lang="en-US" dirty="0"/>
              <a:t>Amazon Relational Database Service (RDS) is a managed SQL database service provided by Amazon Web Services (AWS). Amazon RDS supports an array of database engines to store and organize data. It also helps in relational database management tasks like data migration, backup, recovery and patching.</a:t>
            </a:r>
            <a:endParaRPr lang="en-IN" dirty="0"/>
          </a:p>
        </p:txBody>
      </p:sp>
    </p:spTree>
    <p:extLst>
      <p:ext uri="{BB962C8B-B14F-4D97-AF65-F5344CB8AC3E}">
        <p14:creationId xmlns:p14="http://schemas.microsoft.com/office/powerpoint/2010/main" val="13821056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185</TotalTime>
  <Words>386</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erdana</vt:lpstr>
      <vt:lpstr>Trebuchet MS</vt:lpstr>
      <vt:lpstr>Wingdings 3</vt:lpstr>
      <vt:lpstr>Facet</vt:lpstr>
      <vt:lpstr>Cloud Computing </vt:lpstr>
      <vt:lpstr>What is cloud computing?</vt:lpstr>
      <vt:lpstr>Why Cloud Computing?</vt:lpstr>
      <vt:lpstr>Types of Cloud</vt:lpstr>
      <vt:lpstr>Cloud Service Models</vt:lpstr>
      <vt:lpstr>advantages</vt:lpstr>
      <vt:lpstr>Cloud Service Provider Companies</vt:lpstr>
      <vt:lpstr>AWS Simple Storage Service (S3): </vt:lpstr>
      <vt:lpstr>Amazon Relational Database Service(Amazon 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dc:title>
  <dc:creator>Vishal Pimple</dc:creator>
  <cp:lastModifiedBy>Vishal Pimple</cp:lastModifiedBy>
  <cp:revision>2</cp:revision>
  <dcterms:created xsi:type="dcterms:W3CDTF">2022-12-02T07:28:08Z</dcterms:created>
  <dcterms:modified xsi:type="dcterms:W3CDTF">2022-12-02T10:33:39Z</dcterms:modified>
</cp:coreProperties>
</file>