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4" r:id="rId8"/>
    <p:sldId id="258"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7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3982C2-224A-446B-A700-84FAE6B3EEE1}" type="datetimeFigureOut">
              <a:rPr lang="en-IN" smtClean="0"/>
              <a:t>30-11-2022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60BA205-F188-4FE7-81B7-4B97C079EB4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691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982C2-224A-446B-A700-84FAE6B3EEE1}"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BA205-F188-4FE7-81B7-4B97C079EB4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489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982C2-224A-446B-A700-84FAE6B3EEE1}"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BA205-F188-4FE7-81B7-4B97C079EB4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5262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982C2-224A-446B-A700-84FAE6B3EEE1}"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BA205-F188-4FE7-81B7-4B97C079EB4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6896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982C2-224A-446B-A700-84FAE6B3EEE1}"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BA205-F188-4FE7-81B7-4B97C079EB4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9715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3982C2-224A-446B-A700-84FAE6B3EEE1}"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0BA205-F188-4FE7-81B7-4B97C079EB4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1949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3982C2-224A-446B-A700-84FAE6B3EEE1}" type="datetimeFigureOut">
              <a:rPr lang="en-IN" smtClean="0"/>
              <a:t>30-11-2022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0BA205-F188-4FE7-81B7-4B97C079EB4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8919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3982C2-224A-446B-A700-84FAE6B3EEE1}" type="datetimeFigureOut">
              <a:rPr lang="en-IN" smtClean="0"/>
              <a:t>30-11-2022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0BA205-F188-4FE7-81B7-4B97C079EB4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2284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982C2-224A-446B-A700-84FAE6B3EEE1}" type="datetimeFigureOut">
              <a:rPr lang="en-IN" smtClean="0"/>
              <a:t>30-11-2022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0BA205-F188-4FE7-81B7-4B97C079EB46}" type="slidenum">
              <a:rPr lang="en-IN" smtClean="0"/>
              <a:t>‹#›</a:t>
            </a:fld>
            <a:endParaRPr lang="en-IN"/>
          </a:p>
        </p:txBody>
      </p:sp>
    </p:spTree>
    <p:extLst>
      <p:ext uri="{BB962C8B-B14F-4D97-AF65-F5344CB8AC3E}">
        <p14:creationId xmlns:p14="http://schemas.microsoft.com/office/powerpoint/2010/main" val="2521881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3982C2-224A-446B-A700-84FAE6B3EEE1}"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0BA205-F188-4FE7-81B7-4B97C079EB4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5437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63982C2-224A-446B-A700-84FAE6B3EEE1}" type="datetimeFigureOut">
              <a:rPr lang="en-IN" smtClean="0"/>
              <a:t>30-11-2022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60BA205-F188-4FE7-81B7-4B97C079EB4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6144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63982C2-224A-446B-A700-84FAE6B3EEE1}" type="datetimeFigureOut">
              <a:rPr lang="en-IN" smtClean="0"/>
              <a:t>30-11-2022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60BA205-F188-4FE7-81B7-4B97C079EB4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10928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2C96-EBFD-94F5-E858-7DA6030DF836}"/>
              </a:ext>
            </a:extLst>
          </p:cNvPr>
          <p:cNvSpPr>
            <a:spLocks noGrp="1"/>
          </p:cNvSpPr>
          <p:nvPr>
            <p:ph type="ctrTitle"/>
          </p:nvPr>
        </p:nvSpPr>
        <p:spPr/>
        <p:txBody>
          <a:bodyPr/>
          <a:lstStyle/>
          <a:p>
            <a:r>
              <a:rPr lang="en-US" dirty="0"/>
              <a:t>Agile</a:t>
            </a:r>
            <a:endParaRPr lang="en-IN" dirty="0"/>
          </a:p>
        </p:txBody>
      </p:sp>
      <p:sp>
        <p:nvSpPr>
          <p:cNvPr id="3" name="Subtitle 2">
            <a:extLst>
              <a:ext uri="{FF2B5EF4-FFF2-40B4-BE49-F238E27FC236}">
                <a16:creationId xmlns:a16="http://schemas.microsoft.com/office/drawing/2014/main" id="{77A93544-260A-1E38-FAC2-9399AF9369F2}"/>
              </a:ext>
            </a:extLst>
          </p:cNvPr>
          <p:cNvSpPr>
            <a:spLocks noGrp="1"/>
          </p:cNvSpPr>
          <p:nvPr>
            <p:ph type="subTitle" idx="1"/>
          </p:nvPr>
        </p:nvSpPr>
        <p:spPr/>
        <p:txBody>
          <a:bodyPr/>
          <a:lstStyle/>
          <a:p>
            <a:r>
              <a:rPr lang="en-US" dirty="0"/>
              <a:t>By  : -  Varun Chitale</a:t>
            </a:r>
            <a:endParaRPr lang="en-IN" dirty="0"/>
          </a:p>
        </p:txBody>
      </p:sp>
    </p:spTree>
    <p:extLst>
      <p:ext uri="{BB962C8B-B14F-4D97-AF65-F5344CB8AC3E}">
        <p14:creationId xmlns:p14="http://schemas.microsoft.com/office/powerpoint/2010/main" val="3314226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661866-7F44-6923-8298-18CA4D12745D}"/>
              </a:ext>
            </a:extLst>
          </p:cNvPr>
          <p:cNvSpPr txBox="1"/>
          <p:nvPr/>
        </p:nvSpPr>
        <p:spPr>
          <a:xfrm>
            <a:off x="982824" y="1382286"/>
            <a:ext cx="10095723" cy="409342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Scrum Method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Scrum Master</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Scrum Master is responsible for setting up the team, sprint meeting and removes obstacles to progress</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sz="2000"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Product owner</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The Product Owner creates product backlog, prioritizes the backlog and is responsible for the delivery of the functionality at each iteration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Scrum Team</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Team manages its own work and organizes the work to complete the sprint or cycle</a:t>
            </a:r>
          </a:p>
        </p:txBody>
      </p:sp>
      <p:sp>
        <p:nvSpPr>
          <p:cNvPr id="4" name="Rectangle 2">
            <a:extLst>
              <a:ext uri="{FF2B5EF4-FFF2-40B4-BE49-F238E27FC236}">
                <a16:creationId xmlns:a16="http://schemas.microsoft.com/office/drawing/2014/main" id="{82B42D18-CCCC-4E08-BAB2-C11BDE9CD32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51671AF9-9798-44EF-53F1-9333CB8E98B2}"/>
              </a:ext>
            </a:extLst>
          </p:cNvPr>
          <p:cNvSpPr txBox="1"/>
          <p:nvPr/>
        </p:nvSpPr>
        <p:spPr>
          <a:xfrm>
            <a:off x="1129004" y="522514"/>
            <a:ext cx="7651102" cy="584775"/>
          </a:xfrm>
          <a:prstGeom prst="rect">
            <a:avLst/>
          </a:prstGeom>
          <a:noFill/>
        </p:spPr>
        <p:txBody>
          <a:bodyPr wrap="square" rtlCol="0">
            <a:spAutoFit/>
          </a:bodyPr>
          <a:lstStyle/>
          <a:p>
            <a:r>
              <a:rPr lang="en-US" sz="3200" dirty="0"/>
              <a:t>Roles and Responsibilities</a:t>
            </a:r>
            <a:endParaRPr lang="en-IN" sz="3200" dirty="0"/>
          </a:p>
        </p:txBody>
      </p:sp>
    </p:spTree>
    <p:extLst>
      <p:ext uri="{BB962C8B-B14F-4D97-AF65-F5344CB8AC3E}">
        <p14:creationId xmlns:p14="http://schemas.microsoft.com/office/powerpoint/2010/main" val="255476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EAA3A7-531D-6297-0197-443A0446960C}"/>
              </a:ext>
            </a:extLst>
          </p:cNvPr>
          <p:cNvSpPr txBox="1"/>
          <p:nvPr/>
        </p:nvSpPr>
        <p:spPr>
          <a:xfrm>
            <a:off x="1017037" y="438539"/>
            <a:ext cx="5206481" cy="1138773"/>
          </a:xfrm>
          <a:prstGeom prst="rect">
            <a:avLst/>
          </a:prstGeom>
          <a:noFill/>
        </p:spPr>
        <p:txBody>
          <a:bodyPr wrap="square" rtlCol="0">
            <a:spAutoFit/>
          </a:bodyPr>
          <a:lstStyle/>
          <a:p>
            <a:pPr algn="l"/>
            <a:r>
              <a:rPr lang="en-IN" sz="3200" dirty="0"/>
              <a:t>Product Backlog</a:t>
            </a:r>
          </a:p>
          <a:p>
            <a:br>
              <a:rPr lang="en-IN" dirty="0"/>
            </a:br>
            <a:endParaRPr lang="en-IN" dirty="0"/>
          </a:p>
        </p:txBody>
      </p:sp>
      <p:sp>
        <p:nvSpPr>
          <p:cNvPr id="3" name="TextBox 2">
            <a:extLst>
              <a:ext uri="{FF2B5EF4-FFF2-40B4-BE49-F238E27FC236}">
                <a16:creationId xmlns:a16="http://schemas.microsoft.com/office/drawing/2014/main" id="{36BC2214-91F7-1B17-487B-FDB431774112}"/>
              </a:ext>
            </a:extLst>
          </p:cNvPr>
          <p:cNvSpPr txBox="1"/>
          <p:nvPr/>
        </p:nvSpPr>
        <p:spPr>
          <a:xfrm>
            <a:off x="653143" y="1754154"/>
            <a:ext cx="9983755" cy="3170099"/>
          </a:xfrm>
          <a:prstGeom prst="rect">
            <a:avLst/>
          </a:prstGeom>
          <a:noFill/>
        </p:spPr>
        <p:txBody>
          <a:bodyPr wrap="square" rtlCol="0">
            <a:spAutoFit/>
          </a:bodyPr>
          <a:lstStyle/>
          <a:p>
            <a:pPr algn="l"/>
            <a:r>
              <a:rPr lang="en-US" sz="2000" b="0" i="0" dirty="0">
                <a:solidFill>
                  <a:srgbClr val="222222"/>
                </a:solidFill>
                <a:effectLst/>
                <a:latin typeface="Source Sans Pro" panose="020B0503030403020204" pitchFamily="34" charset="0"/>
              </a:rPr>
              <a:t>This is a repository where requirements are tracked with details on the no of requirements(user stories) to be completed for each release. It should be maintained and prioritized by Product Owner, and it should be distributed to the scrum team. Team can also request for a new requirement addition or modification or deletion</a:t>
            </a:r>
          </a:p>
          <a:p>
            <a:pPr algn="l"/>
            <a:endParaRPr lang="en-US" sz="2000" dirty="0">
              <a:solidFill>
                <a:srgbClr val="222222"/>
              </a:solidFill>
              <a:latin typeface="Source Sans Pro" panose="020B0503030403020204" pitchFamily="34" charset="0"/>
            </a:endParaRPr>
          </a:p>
          <a:p>
            <a:pPr algn="l"/>
            <a:r>
              <a:rPr lang="en-US" sz="2000" dirty="0">
                <a:solidFill>
                  <a:srgbClr val="222222"/>
                </a:solidFill>
                <a:latin typeface="Source Sans Pro" panose="020B0503030403020204" pitchFamily="34" charset="0"/>
              </a:rPr>
              <a:t>A sprint is a short, time-boxed period when a scrum team works to complete a set amount of work. Sprints are at the very heart of scrum and agile methodologies, and getting sprints right will help your agile team ship better software with fewer headaches. </a:t>
            </a:r>
          </a:p>
          <a:p>
            <a:br>
              <a:rPr lang="en-US" sz="2000" dirty="0">
                <a:solidFill>
                  <a:srgbClr val="222222"/>
                </a:solidFill>
                <a:latin typeface="Source Sans Pro" panose="020B0503030403020204" pitchFamily="34" charset="0"/>
              </a:rPr>
            </a:br>
            <a:endParaRPr lang="en-IN" sz="20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3203076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BC5E14-CABF-B27B-181D-D132A34DADE8}"/>
              </a:ext>
            </a:extLst>
          </p:cNvPr>
          <p:cNvSpPr txBox="1"/>
          <p:nvPr/>
        </p:nvSpPr>
        <p:spPr>
          <a:xfrm>
            <a:off x="942392" y="1315616"/>
            <a:ext cx="8397550" cy="3970318"/>
          </a:xfrm>
          <a:prstGeom prst="rect">
            <a:avLst/>
          </a:prstGeom>
          <a:noFill/>
        </p:spPr>
        <p:txBody>
          <a:bodyPr wrap="square">
            <a:spAutoFit/>
          </a:bodyPr>
          <a:lstStyle/>
          <a:p>
            <a:pPr algn="l"/>
            <a:r>
              <a:rPr lang="en-US" b="0" i="0" dirty="0">
                <a:solidFill>
                  <a:srgbClr val="222222"/>
                </a:solidFill>
                <a:effectLst/>
                <a:latin typeface="Source Sans Pro" panose="020B0503030403020204" pitchFamily="34" charset="0"/>
              </a:rPr>
              <a:t>Process flow of </a:t>
            </a:r>
            <a:r>
              <a:rPr lang="en-US" b="0" i="0" u="none" strike="noStrike" dirty="0">
                <a:solidFill>
                  <a:srgbClr val="222222"/>
                </a:solidFill>
                <a:effectLst/>
                <a:latin typeface="Source Sans Pro" panose="020B0503030403020204" pitchFamily="34" charset="0"/>
              </a:rPr>
              <a:t>scrum testing</a:t>
            </a:r>
            <a:r>
              <a:rPr lang="en-US" b="0" i="0" dirty="0">
                <a:solidFill>
                  <a:srgbClr val="222222"/>
                </a:solidFill>
                <a:effectLst/>
                <a:latin typeface="Source Sans Pro" panose="020B0503030403020204" pitchFamily="34" charset="0"/>
              </a:rPr>
              <a:t> is as follows:</a:t>
            </a:r>
          </a:p>
          <a:p>
            <a:pPr algn="l"/>
            <a:endParaRPr lang="en-US"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Each iteration of a scrum is known as Sprint</a:t>
            </a:r>
          </a:p>
          <a:p>
            <a:pPr algn="l">
              <a:buFont typeface="Arial" panose="020B0604020202020204" pitchFamily="34" charset="0"/>
              <a:buChar char="•"/>
            </a:pPr>
            <a:endParaRPr lang="en-US"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Product backlog is a list where all details are entered to get the end-product</a:t>
            </a:r>
          </a:p>
          <a:p>
            <a:pPr algn="l">
              <a:buFont typeface="Arial" panose="020B0604020202020204" pitchFamily="34" charset="0"/>
              <a:buChar char="•"/>
            </a:pPr>
            <a:endParaRPr lang="en-US"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During each Sprint, top user stories of Product backlog are selected and turned into Sprint backlog</a:t>
            </a:r>
          </a:p>
          <a:p>
            <a:pPr algn="l">
              <a:buFont typeface="Arial" panose="020B0604020202020204" pitchFamily="34" charset="0"/>
              <a:buChar char="•"/>
            </a:pPr>
            <a:endParaRPr lang="en-US"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Team works on the defined sprint backlog</a:t>
            </a:r>
          </a:p>
          <a:p>
            <a:pPr algn="l"/>
            <a:endParaRPr lang="en-US"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Team checks for the daily work</a:t>
            </a:r>
          </a:p>
          <a:p>
            <a:pPr algn="l">
              <a:buFont typeface="Arial" panose="020B0604020202020204" pitchFamily="34" charset="0"/>
              <a:buChar char="•"/>
            </a:pPr>
            <a:endParaRPr lang="en-US"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At the end of the sprint, team delivers product functionality</a:t>
            </a:r>
          </a:p>
        </p:txBody>
      </p:sp>
      <p:sp>
        <p:nvSpPr>
          <p:cNvPr id="4" name="TextBox 3">
            <a:extLst>
              <a:ext uri="{FF2B5EF4-FFF2-40B4-BE49-F238E27FC236}">
                <a16:creationId xmlns:a16="http://schemas.microsoft.com/office/drawing/2014/main" id="{7F31AA43-10CF-564C-EEF8-C37E60E55145}"/>
              </a:ext>
            </a:extLst>
          </p:cNvPr>
          <p:cNvSpPr txBox="1"/>
          <p:nvPr/>
        </p:nvSpPr>
        <p:spPr>
          <a:xfrm>
            <a:off x="1091682" y="410547"/>
            <a:ext cx="5626359" cy="646331"/>
          </a:xfrm>
          <a:prstGeom prst="rect">
            <a:avLst/>
          </a:prstGeom>
          <a:noFill/>
        </p:spPr>
        <p:txBody>
          <a:bodyPr wrap="square" rtlCol="0">
            <a:spAutoFit/>
          </a:bodyPr>
          <a:lstStyle/>
          <a:p>
            <a:r>
              <a:rPr lang="en-US" b="1" i="0" dirty="0">
                <a:solidFill>
                  <a:srgbClr val="222222"/>
                </a:solidFill>
                <a:effectLst/>
                <a:latin typeface="Source Sans Pro" panose="020B0503030403020204" pitchFamily="34" charset="0"/>
              </a:rPr>
              <a:t>Process flow of Scrum Methodologies:</a:t>
            </a:r>
          </a:p>
          <a:p>
            <a:endParaRPr lang="en-IN" dirty="0"/>
          </a:p>
        </p:txBody>
      </p:sp>
    </p:spTree>
    <p:extLst>
      <p:ext uri="{BB962C8B-B14F-4D97-AF65-F5344CB8AC3E}">
        <p14:creationId xmlns:p14="http://schemas.microsoft.com/office/powerpoint/2010/main" val="3952141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B2CBA4-F66A-D0D9-4BE9-33BCDA556B7F}"/>
              </a:ext>
            </a:extLst>
          </p:cNvPr>
          <p:cNvSpPr txBox="1"/>
          <p:nvPr/>
        </p:nvSpPr>
        <p:spPr>
          <a:xfrm>
            <a:off x="839754" y="200808"/>
            <a:ext cx="6102220" cy="923330"/>
          </a:xfrm>
          <a:prstGeom prst="rect">
            <a:avLst/>
          </a:prstGeom>
          <a:noFill/>
        </p:spPr>
        <p:txBody>
          <a:bodyPr wrap="square">
            <a:spAutoFit/>
          </a:bodyPr>
          <a:lstStyle/>
          <a:p>
            <a:pPr algn="l"/>
            <a:r>
              <a:rPr lang="en-IN" b="1" i="0" dirty="0">
                <a:solidFill>
                  <a:srgbClr val="222222"/>
                </a:solidFill>
                <a:effectLst/>
                <a:latin typeface="Source Sans Pro" panose="020B0503030403020204" pitchFamily="34" charset="0"/>
              </a:rPr>
              <a:t>Agile Model Vs Waterfall Model</a:t>
            </a:r>
          </a:p>
          <a:p>
            <a:br>
              <a:rPr lang="en-IN" dirty="0"/>
            </a:br>
            <a:endParaRPr lang="en-IN" dirty="0"/>
          </a:p>
        </p:txBody>
      </p:sp>
      <p:graphicFrame>
        <p:nvGraphicFramePr>
          <p:cNvPr id="6" name="Table 5">
            <a:extLst>
              <a:ext uri="{FF2B5EF4-FFF2-40B4-BE49-F238E27FC236}">
                <a16:creationId xmlns:a16="http://schemas.microsoft.com/office/drawing/2014/main" id="{45CAC0D6-7D02-74B5-7AEB-4210B5CD32F4}"/>
              </a:ext>
            </a:extLst>
          </p:cNvPr>
          <p:cNvGraphicFramePr>
            <a:graphicFrameLocks noGrp="1"/>
          </p:cNvGraphicFramePr>
          <p:nvPr>
            <p:extLst>
              <p:ext uri="{D42A27DB-BD31-4B8C-83A1-F6EECF244321}">
                <p14:modId xmlns:p14="http://schemas.microsoft.com/office/powerpoint/2010/main" val="3384321458"/>
              </p:ext>
            </p:extLst>
          </p:nvPr>
        </p:nvGraphicFramePr>
        <p:xfrm>
          <a:off x="606490" y="965518"/>
          <a:ext cx="9815804" cy="4366988"/>
        </p:xfrm>
        <a:graphic>
          <a:graphicData uri="http://schemas.openxmlformats.org/drawingml/2006/table">
            <a:tbl>
              <a:tblPr/>
              <a:tblGrid>
                <a:gridCol w="4907902">
                  <a:extLst>
                    <a:ext uri="{9D8B030D-6E8A-4147-A177-3AD203B41FA5}">
                      <a16:colId xmlns:a16="http://schemas.microsoft.com/office/drawing/2014/main" val="354675073"/>
                    </a:ext>
                  </a:extLst>
                </a:gridCol>
                <a:gridCol w="4907902">
                  <a:extLst>
                    <a:ext uri="{9D8B030D-6E8A-4147-A177-3AD203B41FA5}">
                      <a16:colId xmlns:a16="http://schemas.microsoft.com/office/drawing/2014/main" val="594464708"/>
                    </a:ext>
                  </a:extLst>
                </a:gridCol>
              </a:tblGrid>
              <a:tr h="252503">
                <a:tc>
                  <a:txBody>
                    <a:bodyPr/>
                    <a:lstStyle/>
                    <a:p>
                      <a:pPr algn="l"/>
                      <a:r>
                        <a:rPr lang="en-IN" sz="1000">
                          <a:effectLst/>
                        </a:rPr>
                        <a:t>Agile Model</a:t>
                      </a:r>
                    </a:p>
                  </a:txBody>
                  <a:tcPr marL="49995" marR="49995" marT="24997" marB="24997"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c>
                  <a:txBody>
                    <a:bodyPr/>
                    <a:lstStyle/>
                    <a:p>
                      <a:pPr algn="l"/>
                      <a:r>
                        <a:rPr lang="en-IN" sz="1000">
                          <a:effectLst/>
                        </a:rPr>
                        <a:t>Waterfall Model</a:t>
                      </a:r>
                    </a:p>
                  </a:txBody>
                  <a:tcPr marL="49995" marR="49995" marT="24997" marB="24997"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290867050"/>
                  </a:ext>
                </a:extLst>
              </a:tr>
              <a:tr h="822897">
                <a:tc>
                  <a:txBody>
                    <a:bodyPr/>
                    <a:lstStyle/>
                    <a:p>
                      <a:pPr>
                        <a:buFont typeface="Arial" panose="020B0604020202020204" pitchFamily="34" charset="0"/>
                        <a:buChar char="•"/>
                      </a:pPr>
                      <a:r>
                        <a:rPr lang="en-US" sz="1000">
                          <a:effectLst/>
                        </a:rPr>
                        <a:t>Agile methodology definition: Agile methodologies propose incremental and iterative approach to software design</a:t>
                      </a:r>
                    </a:p>
                  </a:txBody>
                  <a:tcPr marL="49995" marR="49995" marT="24997" marB="24997"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buFont typeface="Arial" panose="020B0604020202020204" pitchFamily="34" charset="0"/>
                        <a:buChar char="•"/>
                      </a:pPr>
                      <a:r>
                        <a:rPr lang="en-US" sz="1000">
                          <a:effectLst/>
                        </a:rPr>
                        <a:t>Waterfall Model: Development of the software flows sequentially from start point to end point.</a:t>
                      </a:r>
                    </a:p>
                  </a:txBody>
                  <a:tcPr marL="49995" marR="49995" marT="24997" marB="24997"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548443322"/>
                  </a:ext>
                </a:extLst>
              </a:tr>
              <a:tr h="822897">
                <a:tc>
                  <a:txBody>
                    <a:bodyPr/>
                    <a:lstStyle/>
                    <a:p>
                      <a:pPr>
                        <a:buFont typeface="Arial" panose="020B0604020202020204" pitchFamily="34" charset="0"/>
                        <a:buChar char="•"/>
                      </a:pPr>
                      <a:r>
                        <a:rPr lang="en-US" sz="1000">
                          <a:effectLst/>
                        </a:rPr>
                        <a:t>The </a:t>
                      </a:r>
                      <a:r>
                        <a:rPr lang="en-US" sz="1000" b="1">
                          <a:effectLst/>
                        </a:rPr>
                        <a:t>Agile process</a:t>
                      </a:r>
                      <a:r>
                        <a:rPr lang="en-US" sz="1000">
                          <a:effectLst/>
                        </a:rPr>
                        <a:t> in software engineering is broken into individual models that designers work on</a:t>
                      </a:r>
                    </a:p>
                  </a:txBody>
                  <a:tcPr marL="49995" marR="49995" marT="24997" marB="24997"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pPr>
                        <a:buFont typeface="Arial" panose="020B0604020202020204" pitchFamily="34" charset="0"/>
                        <a:buChar char="•"/>
                      </a:pPr>
                      <a:r>
                        <a:rPr lang="en-US" sz="1000">
                          <a:effectLst/>
                        </a:rPr>
                        <a:t>The design process is not broken into an individual models</a:t>
                      </a:r>
                    </a:p>
                  </a:txBody>
                  <a:tcPr marL="49995" marR="49995" marT="24997" marB="24997"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693279627"/>
                  </a:ext>
                </a:extLst>
              </a:tr>
              <a:tr h="1013028">
                <a:tc>
                  <a:txBody>
                    <a:bodyPr/>
                    <a:lstStyle/>
                    <a:p>
                      <a:pPr>
                        <a:buFont typeface="Arial" panose="020B0604020202020204" pitchFamily="34" charset="0"/>
                        <a:buChar char="•"/>
                      </a:pPr>
                      <a:r>
                        <a:rPr lang="en-US" sz="1000">
                          <a:effectLst/>
                        </a:rPr>
                        <a:t>The customer has early and frequent opportunities to look at the product and make decision and changes to the project</a:t>
                      </a:r>
                    </a:p>
                  </a:txBody>
                  <a:tcPr marL="49995" marR="49995" marT="24997" marB="24997"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buFont typeface="Arial" panose="020B0604020202020204" pitchFamily="34" charset="0"/>
                        <a:buChar char="•"/>
                      </a:pPr>
                      <a:r>
                        <a:rPr lang="en-US" sz="1000">
                          <a:effectLst/>
                        </a:rPr>
                        <a:t>The customer can only see the product at the end of the project</a:t>
                      </a:r>
                    </a:p>
                  </a:txBody>
                  <a:tcPr marL="49995" marR="49995" marT="24997" marB="24997"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684631561"/>
                  </a:ext>
                </a:extLst>
              </a:tr>
              <a:tr h="632766">
                <a:tc>
                  <a:txBody>
                    <a:bodyPr/>
                    <a:lstStyle/>
                    <a:p>
                      <a:pPr>
                        <a:buFont typeface="Arial" panose="020B0604020202020204" pitchFamily="34" charset="0"/>
                        <a:buChar char="•"/>
                      </a:pPr>
                      <a:r>
                        <a:rPr lang="en-US" sz="1000">
                          <a:effectLst/>
                        </a:rPr>
                        <a:t>Agile model is considered unstructured compared to the waterfall model</a:t>
                      </a:r>
                    </a:p>
                  </a:txBody>
                  <a:tcPr marL="49995" marR="49995" marT="24997" marB="24997"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pPr>
                        <a:buFont typeface="Arial" panose="020B0604020202020204" pitchFamily="34" charset="0"/>
                        <a:buChar char="•"/>
                      </a:pPr>
                      <a:r>
                        <a:rPr lang="en-US" sz="1000">
                          <a:effectLst/>
                        </a:rPr>
                        <a:t>Waterfall model are more secure because they are so plan oriented</a:t>
                      </a:r>
                    </a:p>
                  </a:txBody>
                  <a:tcPr marL="49995" marR="49995" marT="24997" marB="24997"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48886799"/>
                  </a:ext>
                </a:extLst>
              </a:tr>
              <a:tr h="822897">
                <a:tc>
                  <a:txBody>
                    <a:bodyPr/>
                    <a:lstStyle/>
                    <a:p>
                      <a:pPr>
                        <a:buFont typeface="Arial" panose="020B0604020202020204" pitchFamily="34" charset="0"/>
                        <a:buChar char="•"/>
                      </a:pPr>
                      <a:r>
                        <a:rPr lang="en-US" sz="1000">
                          <a:effectLst/>
                        </a:rPr>
                        <a:t>Small projects can be implemented very quickly. For large projects, it is difficult to estimate the development time.</a:t>
                      </a:r>
                    </a:p>
                  </a:txBody>
                  <a:tcPr marL="49995" marR="49995" marT="24997" marB="24997"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tc>
                  <a:txBody>
                    <a:bodyPr/>
                    <a:lstStyle/>
                    <a:p>
                      <a:pPr>
                        <a:buFont typeface="Arial" panose="020B0604020202020204" pitchFamily="34" charset="0"/>
                        <a:buChar char="•"/>
                      </a:pPr>
                      <a:r>
                        <a:rPr lang="en-US" sz="1000" dirty="0">
                          <a:effectLst/>
                        </a:rPr>
                        <a:t>All sorts of project can be estimated and completed.</a:t>
                      </a:r>
                    </a:p>
                  </a:txBody>
                  <a:tcPr marL="49995" marR="49995" marT="24997" marB="24997"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62242363"/>
                  </a:ext>
                </a:extLst>
              </a:tr>
            </a:tbl>
          </a:graphicData>
        </a:graphic>
      </p:graphicFrame>
    </p:spTree>
    <p:extLst>
      <p:ext uri="{BB962C8B-B14F-4D97-AF65-F5344CB8AC3E}">
        <p14:creationId xmlns:p14="http://schemas.microsoft.com/office/powerpoint/2010/main" val="1026587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8FB70B-B13B-B4E6-85BF-50D571CDA552}"/>
              </a:ext>
            </a:extLst>
          </p:cNvPr>
          <p:cNvSpPr txBox="1"/>
          <p:nvPr/>
        </p:nvSpPr>
        <p:spPr>
          <a:xfrm>
            <a:off x="4254759" y="2497551"/>
            <a:ext cx="9321281" cy="584775"/>
          </a:xfrm>
          <a:prstGeom prst="rect">
            <a:avLst/>
          </a:prstGeom>
          <a:noFill/>
        </p:spPr>
        <p:txBody>
          <a:bodyPr wrap="square" rtlCol="0">
            <a:spAutoFit/>
          </a:bodyPr>
          <a:lstStyle/>
          <a:p>
            <a:r>
              <a:rPr lang="en-US" sz="3200" dirty="0"/>
              <a:t>Thank You</a:t>
            </a:r>
            <a:endParaRPr lang="en-IN" sz="3200" dirty="0"/>
          </a:p>
        </p:txBody>
      </p:sp>
    </p:spTree>
    <p:extLst>
      <p:ext uri="{BB962C8B-B14F-4D97-AF65-F5344CB8AC3E}">
        <p14:creationId xmlns:p14="http://schemas.microsoft.com/office/powerpoint/2010/main" val="3053835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CDF4AB-27F1-150A-5ADA-F4577BD0AA5C}"/>
              </a:ext>
            </a:extLst>
          </p:cNvPr>
          <p:cNvSpPr txBox="1"/>
          <p:nvPr/>
        </p:nvSpPr>
        <p:spPr>
          <a:xfrm>
            <a:off x="1614196" y="788437"/>
            <a:ext cx="5103845" cy="646331"/>
          </a:xfrm>
          <a:prstGeom prst="rect">
            <a:avLst/>
          </a:prstGeom>
          <a:noFill/>
        </p:spPr>
        <p:txBody>
          <a:bodyPr wrap="square" rtlCol="0">
            <a:spAutoFit/>
          </a:bodyPr>
          <a:lstStyle/>
          <a:p>
            <a:r>
              <a:rPr lang="en-US" sz="3600" dirty="0"/>
              <a:t>Agenda</a:t>
            </a:r>
            <a:endParaRPr lang="en-IN" sz="3600" dirty="0"/>
          </a:p>
        </p:txBody>
      </p:sp>
      <p:sp>
        <p:nvSpPr>
          <p:cNvPr id="3" name="TextBox 2">
            <a:extLst>
              <a:ext uri="{FF2B5EF4-FFF2-40B4-BE49-F238E27FC236}">
                <a16:creationId xmlns:a16="http://schemas.microsoft.com/office/drawing/2014/main" id="{9AB896C2-0C07-028D-3B37-1487E0B07AAE}"/>
              </a:ext>
            </a:extLst>
          </p:cNvPr>
          <p:cNvSpPr txBox="1"/>
          <p:nvPr/>
        </p:nvSpPr>
        <p:spPr>
          <a:xfrm>
            <a:off x="1334278" y="1859339"/>
            <a:ext cx="6578081" cy="3139321"/>
          </a:xfrm>
          <a:prstGeom prst="rect">
            <a:avLst/>
          </a:prstGeom>
          <a:noFill/>
        </p:spPr>
        <p:txBody>
          <a:bodyPr wrap="square" rtlCol="0">
            <a:spAutoFit/>
          </a:bodyPr>
          <a:lstStyle/>
          <a:p>
            <a:pPr marL="285750" indent="-285750">
              <a:buFont typeface="Arial" panose="020B0604020202020204" pitchFamily="34" charset="0"/>
              <a:buChar char="•"/>
            </a:pPr>
            <a:r>
              <a:rPr lang="en-US" dirty="0"/>
              <a:t>What is Agile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Traditional development process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Agile Development Process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Traditional vs Agile methodologies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Scrum Methodology </a:t>
            </a:r>
          </a:p>
          <a:p>
            <a:pPr marL="285750"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266648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F734E-0632-3F8B-EAF2-0DF5F7577EE9}"/>
              </a:ext>
            </a:extLst>
          </p:cNvPr>
          <p:cNvSpPr txBox="1"/>
          <p:nvPr/>
        </p:nvSpPr>
        <p:spPr>
          <a:xfrm>
            <a:off x="1110343" y="503853"/>
            <a:ext cx="5085184" cy="646331"/>
          </a:xfrm>
          <a:prstGeom prst="rect">
            <a:avLst/>
          </a:prstGeom>
          <a:noFill/>
        </p:spPr>
        <p:txBody>
          <a:bodyPr wrap="square" rtlCol="0">
            <a:spAutoFit/>
          </a:bodyPr>
          <a:lstStyle/>
          <a:p>
            <a:r>
              <a:rPr lang="en-US" sz="3600" dirty="0"/>
              <a:t>What is Agile?</a:t>
            </a:r>
            <a:endParaRPr lang="en-IN" sz="3600" dirty="0"/>
          </a:p>
        </p:txBody>
      </p:sp>
      <p:sp>
        <p:nvSpPr>
          <p:cNvPr id="3" name="TextBox 2">
            <a:extLst>
              <a:ext uri="{FF2B5EF4-FFF2-40B4-BE49-F238E27FC236}">
                <a16:creationId xmlns:a16="http://schemas.microsoft.com/office/drawing/2014/main" id="{2A7F6943-35DD-45A5-F5AC-CCDFF34851E7}"/>
              </a:ext>
            </a:extLst>
          </p:cNvPr>
          <p:cNvSpPr txBox="1"/>
          <p:nvPr/>
        </p:nvSpPr>
        <p:spPr>
          <a:xfrm>
            <a:off x="802433" y="1478902"/>
            <a:ext cx="7679094" cy="5016758"/>
          </a:xfrm>
          <a:prstGeom prst="rect">
            <a:avLst/>
          </a:prstGeom>
          <a:noFill/>
        </p:spPr>
        <p:txBody>
          <a:bodyPr wrap="square" rtlCol="0">
            <a:spAutoFit/>
          </a:bodyPr>
          <a:lstStyle/>
          <a:p>
            <a:pPr algn="l" fontAlgn="base"/>
            <a:r>
              <a:rPr lang="en-US" sz="2000" b="0" i="0" dirty="0">
                <a:solidFill>
                  <a:srgbClr val="091E42"/>
                </a:solidFill>
                <a:effectLst/>
                <a:latin typeface="Charlie Text"/>
              </a:rPr>
              <a:t>Agile is an iterative approach to project management and software development that helps teams deliver value to their customers faster and with fewer headaches. </a:t>
            </a:r>
          </a:p>
          <a:p>
            <a:pPr algn="l" fontAlgn="base"/>
            <a:endParaRPr lang="en-US" sz="2000" dirty="0">
              <a:solidFill>
                <a:srgbClr val="091E42"/>
              </a:solidFill>
              <a:latin typeface="Charlie Text"/>
            </a:endParaRPr>
          </a:p>
          <a:p>
            <a:pPr algn="l" fontAlgn="base"/>
            <a:r>
              <a:rPr lang="en-US" sz="2000" b="0" i="0" dirty="0">
                <a:solidFill>
                  <a:srgbClr val="091E42"/>
                </a:solidFill>
                <a:effectLst/>
                <a:latin typeface="Charlie Text"/>
              </a:rPr>
              <a:t>Instead of betting everything on a "big bang" launch, an agile team delivers work in small, but consumable, increments. Requirements, plans, and results are evaluated continuously so teams have a natural mechanism for responding to change quickly. </a:t>
            </a:r>
          </a:p>
          <a:p>
            <a:pPr algn="l" fontAlgn="base"/>
            <a:endParaRPr lang="en-US" sz="2000" dirty="0">
              <a:solidFill>
                <a:srgbClr val="091E42"/>
              </a:solidFill>
              <a:latin typeface="Charlie Text"/>
            </a:endParaRPr>
          </a:p>
          <a:p>
            <a:pPr algn="l" fontAlgn="base"/>
            <a:r>
              <a:rPr lang="en-US" sz="2000" b="0" i="0" dirty="0">
                <a:solidFill>
                  <a:srgbClr val="091E42"/>
                </a:solidFill>
                <a:effectLst/>
                <a:latin typeface="Charlie Text"/>
              </a:rPr>
              <a:t>Agile isn't defined by a set of ceremonies or specific development techniques. Rather, agile is a group of methodologies that demonstrate a commitment to tight feedback cycles and continuous improvement.</a:t>
            </a:r>
          </a:p>
          <a:p>
            <a:br>
              <a:rPr lang="en-US" sz="2000" dirty="0"/>
            </a:br>
            <a:endParaRPr lang="en-US" sz="2000" b="0" i="0" dirty="0">
              <a:solidFill>
                <a:srgbClr val="091E42"/>
              </a:solidFill>
              <a:effectLst/>
              <a:latin typeface="Charlie Text"/>
            </a:endParaRPr>
          </a:p>
          <a:p>
            <a:br>
              <a:rPr lang="en-US" sz="2000" b="0" i="0" dirty="0">
                <a:solidFill>
                  <a:srgbClr val="091E42"/>
                </a:solidFill>
                <a:effectLst/>
                <a:latin typeface="Charlie Text"/>
              </a:rPr>
            </a:br>
            <a:endParaRPr lang="en-IN" sz="2000" dirty="0"/>
          </a:p>
        </p:txBody>
      </p:sp>
    </p:spTree>
    <p:extLst>
      <p:ext uri="{BB962C8B-B14F-4D97-AF65-F5344CB8AC3E}">
        <p14:creationId xmlns:p14="http://schemas.microsoft.com/office/powerpoint/2010/main" val="36592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178715-8842-2DF4-0B69-575F0F3F5446}"/>
              </a:ext>
            </a:extLst>
          </p:cNvPr>
          <p:cNvSpPr txBox="1"/>
          <p:nvPr/>
        </p:nvSpPr>
        <p:spPr>
          <a:xfrm>
            <a:off x="765109" y="167866"/>
            <a:ext cx="7296539" cy="584775"/>
          </a:xfrm>
          <a:prstGeom prst="rect">
            <a:avLst/>
          </a:prstGeom>
          <a:noFill/>
        </p:spPr>
        <p:txBody>
          <a:bodyPr wrap="square" rtlCol="0">
            <a:spAutoFit/>
          </a:bodyPr>
          <a:lstStyle/>
          <a:p>
            <a:r>
              <a:rPr lang="en-US" sz="3200" dirty="0"/>
              <a:t>Traditional Development Process Lifecycle</a:t>
            </a:r>
            <a:endParaRPr lang="en-IN" dirty="0"/>
          </a:p>
        </p:txBody>
      </p:sp>
      <p:pic>
        <p:nvPicPr>
          <p:cNvPr id="1026" name="Picture 2" descr="Waterfall Model | Different Phases with Advantages &amp; Disadvantages">
            <a:extLst>
              <a:ext uri="{FF2B5EF4-FFF2-40B4-BE49-F238E27FC236}">
                <a16:creationId xmlns:a16="http://schemas.microsoft.com/office/drawing/2014/main" id="{B91048F3-7DF9-BB6A-16F5-30513EB6C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070" y="1319183"/>
            <a:ext cx="7686383" cy="4219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630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754058-11B2-A4EB-8D99-F3CCC51743DE}"/>
              </a:ext>
            </a:extLst>
          </p:cNvPr>
          <p:cNvSpPr txBox="1"/>
          <p:nvPr/>
        </p:nvSpPr>
        <p:spPr>
          <a:xfrm>
            <a:off x="1091682" y="289249"/>
            <a:ext cx="6055567" cy="584775"/>
          </a:xfrm>
          <a:prstGeom prst="rect">
            <a:avLst/>
          </a:prstGeom>
          <a:noFill/>
        </p:spPr>
        <p:txBody>
          <a:bodyPr wrap="square" rtlCol="0">
            <a:spAutoFit/>
          </a:bodyPr>
          <a:lstStyle/>
          <a:p>
            <a:r>
              <a:rPr lang="en-US" sz="3200" dirty="0"/>
              <a:t>Traditional Development Process</a:t>
            </a:r>
            <a:endParaRPr lang="en-IN" sz="3200" dirty="0"/>
          </a:p>
        </p:txBody>
      </p:sp>
      <p:sp>
        <p:nvSpPr>
          <p:cNvPr id="5" name="TextBox 4">
            <a:extLst>
              <a:ext uri="{FF2B5EF4-FFF2-40B4-BE49-F238E27FC236}">
                <a16:creationId xmlns:a16="http://schemas.microsoft.com/office/drawing/2014/main" id="{8CCA7174-4984-F2DB-9008-76D22197F697}"/>
              </a:ext>
            </a:extLst>
          </p:cNvPr>
          <p:cNvSpPr txBox="1"/>
          <p:nvPr/>
        </p:nvSpPr>
        <p:spPr>
          <a:xfrm>
            <a:off x="877078" y="975248"/>
            <a:ext cx="10916816" cy="6370975"/>
          </a:xfrm>
          <a:prstGeom prst="rect">
            <a:avLst/>
          </a:prstGeom>
          <a:noFill/>
        </p:spPr>
        <p:txBody>
          <a:bodyPr wrap="square">
            <a:spAutoFit/>
          </a:bodyPr>
          <a:lstStyle/>
          <a:p>
            <a:r>
              <a:rPr lang="en-US" b="1" dirty="0">
                <a:solidFill>
                  <a:srgbClr val="1375B0"/>
                </a:solidFill>
                <a:latin typeface="Nunito Sans" pitchFamily="2" charset="0"/>
              </a:rPr>
              <a:t>Requirements</a:t>
            </a:r>
            <a:r>
              <a:rPr lang="en-US" sz="2000" dirty="0">
                <a:solidFill>
                  <a:srgbClr val="091E42"/>
                </a:solidFill>
                <a:latin typeface="Charlie Text"/>
              </a:rPr>
              <a:t> : we need to know and understand what we have to design, what we have to develop, its processes, what will be its functionality</a:t>
            </a:r>
          </a:p>
          <a:p>
            <a:endParaRPr lang="en-US" sz="2000" dirty="0">
              <a:solidFill>
                <a:srgbClr val="091E42"/>
              </a:solidFill>
              <a:latin typeface="Charlie Text"/>
            </a:endParaRPr>
          </a:p>
          <a:p>
            <a:pPr algn="l"/>
            <a:r>
              <a:rPr lang="en-US" b="1" dirty="0">
                <a:solidFill>
                  <a:srgbClr val="1375B0"/>
                </a:solidFill>
                <a:latin typeface="Nunito Sans" pitchFamily="2" charset="0"/>
              </a:rPr>
              <a:t>Analysis</a:t>
            </a:r>
            <a:r>
              <a:rPr lang="en-US" sz="2000" dirty="0">
                <a:solidFill>
                  <a:srgbClr val="091E42"/>
                </a:solidFill>
                <a:latin typeface="Charlie Text"/>
              </a:rPr>
              <a:t> : It results in designing models, schema, and business rules.</a:t>
            </a:r>
          </a:p>
          <a:p>
            <a:br>
              <a:rPr lang="en-US" sz="2000" dirty="0">
                <a:solidFill>
                  <a:srgbClr val="091E42"/>
                </a:solidFill>
                <a:latin typeface="Charlie Text"/>
              </a:rPr>
            </a:br>
            <a:r>
              <a:rPr lang="en-IN" b="1" dirty="0">
                <a:solidFill>
                  <a:srgbClr val="1375B0"/>
                </a:solidFill>
                <a:latin typeface="Nunito Sans" pitchFamily="2" charset="0"/>
              </a:rPr>
              <a:t>Design</a:t>
            </a:r>
            <a:r>
              <a:rPr lang="en-IN" sz="2000" dirty="0">
                <a:solidFill>
                  <a:srgbClr val="091E42"/>
                </a:solidFill>
                <a:latin typeface="Charlie Text"/>
              </a:rPr>
              <a:t> : S</a:t>
            </a:r>
            <a:r>
              <a:rPr lang="en-US" sz="2000" dirty="0" err="1">
                <a:solidFill>
                  <a:srgbClr val="091E42"/>
                </a:solidFill>
                <a:latin typeface="Charlie Text"/>
              </a:rPr>
              <a:t>ystem</a:t>
            </a:r>
            <a:r>
              <a:rPr lang="en-US" sz="2000" dirty="0">
                <a:solidFill>
                  <a:srgbClr val="091E42"/>
                </a:solidFill>
                <a:latin typeface="Charlie Text"/>
              </a:rPr>
              <a:t> design. It helps in specifying software and hardware requirements for the product design. It also helps in the overall architecture of the system design</a:t>
            </a:r>
          </a:p>
          <a:p>
            <a:endParaRPr lang="en-US" sz="2000" dirty="0">
              <a:solidFill>
                <a:srgbClr val="091E42"/>
              </a:solidFill>
              <a:latin typeface="Charlie Text"/>
            </a:endParaRPr>
          </a:p>
          <a:p>
            <a:r>
              <a:rPr lang="en-IN" b="1" dirty="0">
                <a:solidFill>
                  <a:srgbClr val="1375B0"/>
                </a:solidFill>
                <a:latin typeface="Nunito Sans" pitchFamily="2" charset="0"/>
              </a:rPr>
              <a:t>Implementation </a:t>
            </a:r>
            <a:r>
              <a:rPr lang="en-IN" sz="2000" dirty="0">
                <a:solidFill>
                  <a:srgbClr val="091E42"/>
                </a:solidFill>
                <a:latin typeface="Charlie Text"/>
              </a:rPr>
              <a:t>: </a:t>
            </a:r>
            <a:r>
              <a:rPr lang="en-US" sz="2000" dirty="0">
                <a:solidFill>
                  <a:srgbClr val="091E42"/>
                </a:solidFill>
                <a:latin typeface="Charlie Text"/>
              </a:rPr>
              <a:t>With system design fully verified, the implementation phase comes in a row. In this phase, the inputs from system design are taken, and it is first developed in small programs known as units, which are tested and implemented</a:t>
            </a:r>
          </a:p>
          <a:p>
            <a:endParaRPr lang="en-US" sz="2000" dirty="0">
              <a:solidFill>
                <a:srgbClr val="091E42"/>
              </a:solidFill>
              <a:latin typeface="Charlie Text"/>
            </a:endParaRPr>
          </a:p>
          <a:p>
            <a:pPr algn="l"/>
            <a:r>
              <a:rPr lang="en-IN" b="1" dirty="0">
                <a:solidFill>
                  <a:srgbClr val="1375B0"/>
                </a:solidFill>
                <a:latin typeface="Nunito Sans" pitchFamily="2" charset="0"/>
              </a:rPr>
              <a:t>Integration and Testing</a:t>
            </a:r>
            <a:r>
              <a:rPr lang="en-IN" sz="2000" dirty="0">
                <a:solidFill>
                  <a:srgbClr val="091E42"/>
                </a:solidFill>
                <a:latin typeface="Charlie Text"/>
              </a:rPr>
              <a:t> : </a:t>
            </a:r>
            <a:r>
              <a:rPr lang="en-US" sz="2000" dirty="0">
                <a:solidFill>
                  <a:srgbClr val="091E42"/>
                </a:solidFill>
                <a:latin typeface="Charlie Text"/>
              </a:rPr>
              <a:t>Each unit design and development in the earlier phases are incorporated from the implementation phase, which is integrated into a module or system for various tests like load test, load test, etc., after testing each unit</a:t>
            </a:r>
          </a:p>
          <a:p>
            <a:pPr algn="l"/>
            <a:endParaRPr lang="en-IN" b="1" i="0" dirty="0">
              <a:solidFill>
                <a:srgbClr val="1375B0"/>
              </a:solidFill>
              <a:effectLst/>
              <a:latin typeface="Nunito Sans" pitchFamily="2" charset="0"/>
            </a:endParaRPr>
          </a:p>
          <a:p>
            <a:br>
              <a:rPr lang="en-IN" dirty="0"/>
            </a:br>
            <a:endParaRPr lang="en-IN" b="1" i="0" dirty="0">
              <a:solidFill>
                <a:srgbClr val="1375B0"/>
              </a:solidFill>
              <a:effectLst/>
              <a:latin typeface="Nunito Sans" pitchFamily="2" charset="0"/>
            </a:endParaRPr>
          </a:p>
          <a:p>
            <a:endParaRPr lang="en-IN" b="1" i="0" dirty="0">
              <a:solidFill>
                <a:srgbClr val="1375B0"/>
              </a:solidFill>
              <a:effectLst/>
              <a:latin typeface="Nunito Sans" pitchFamily="2" charset="0"/>
            </a:endParaRPr>
          </a:p>
          <a:p>
            <a:endParaRPr lang="en-US" b="0" i="0" dirty="0">
              <a:solidFill>
                <a:srgbClr val="4D5968"/>
              </a:solidFill>
              <a:effectLst/>
              <a:latin typeface="Nunito Sans" panose="020B0604020202020204" pitchFamily="2" charset="0"/>
            </a:endParaRPr>
          </a:p>
          <a:p>
            <a:endParaRPr lang="en-IN" dirty="0"/>
          </a:p>
        </p:txBody>
      </p:sp>
    </p:spTree>
    <p:extLst>
      <p:ext uri="{BB962C8B-B14F-4D97-AF65-F5344CB8AC3E}">
        <p14:creationId xmlns:p14="http://schemas.microsoft.com/office/powerpoint/2010/main" val="1046209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2F8DED-E06B-55FD-C569-B033C2B601C5}"/>
              </a:ext>
            </a:extLst>
          </p:cNvPr>
          <p:cNvSpPr txBox="1"/>
          <p:nvPr/>
        </p:nvSpPr>
        <p:spPr>
          <a:xfrm>
            <a:off x="1287624" y="755780"/>
            <a:ext cx="3461658" cy="369332"/>
          </a:xfrm>
          <a:prstGeom prst="rect">
            <a:avLst/>
          </a:prstGeom>
          <a:noFill/>
        </p:spPr>
        <p:txBody>
          <a:bodyPr wrap="square" rtlCol="0">
            <a:spAutoFit/>
          </a:bodyPr>
          <a:lstStyle/>
          <a:p>
            <a:r>
              <a:rPr lang="en-US" dirty="0"/>
              <a:t>CNTD : </a:t>
            </a:r>
            <a:endParaRPr lang="en-IN" dirty="0"/>
          </a:p>
        </p:txBody>
      </p:sp>
      <p:sp>
        <p:nvSpPr>
          <p:cNvPr id="3" name="TextBox 2">
            <a:extLst>
              <a:ext uri="{FF2B5EF4-FFF2-40B4-BE49-F238E27FC236}">
                <a16:creationId xmlns:a16="http://schemas.microsoft.com/office/drawing/2014/main" id="{9815BBA7-71D0-E159-EC17-66603F1F6622}"/>
              </a:ext>
            </a:extLst>
          </p:cNvPr>
          <p:cNvSpPr txBox="1"/>
          <p:nvPr/>
        </p:nvSpPr>
        <p:spPr>
          <a:xfrm>
            <a:off x="1166326" y="1492899"/>
            <a:ext cx="7987005" cy="4278094"/>
          </a:xfrm>
          <a:prstGeom prst="rect">
            <a:avLst/>
          </a:prstGeom>
          <a:noFill/>
        </p:spPr>
        <p:txBody>
          <a:bodyPr wrap="square" rtlCol="0">
            <a:spAutoFit/>
          </a:bodyPr>
          <a:lstStyle/>
          <a:p>
            <a:pPr algn="l"/>
            <a:r>
              <a:rPr lang="en-US" b="1" i="0" dirty="0">
                <a:solidFill>
                  <a:srgbClr val="1375B0"/>
                </a:solidFill>
                <a:effectLst/>
                <a:latin typeface="Nunito Sans" pitchFamily="2" charset="0"/>
              </a:rPr>
              <a:t>Deployment of the System / Operations : </a:t>
            </a:r>
            <a:r>
              <a:rPr lang="en-US" sz="2000" dirty="0">
                <a:solidFill>
                  <a:srgbClr val="091E42"/>
                </a:solidFill>
                <a:latin typeface="Charlie Text"/>
              </a:rPr>
              <a:t>Once the non-functional, functional, alpha, and beta testing are done, the software product is deployed to the user or customer system or released to the market.</a:t>
            </a:r>
          </a:p>
          <a:p>
            <a:pPr algn="l"/>
            <a:endParaRPr lang="en-US" sz="2000" dirty="0">
              <a:solidFill>
                <a:srgbClr val="091E42"/>
              </a:solidFill>
              <a:latin typeface="Charlie Text"/>
            </a:endParaRPr>
          </a:p>
          <a:p>
            <a:pPr algn="l"/>
            <a:r>
              <a:rPr lang="en-IN" b="1" dirty="0">
                <a:solidFill>
                  <a:srgbClr val="1375B0"/>
                </a:solidFill>
                <a:latin typeface="Nunito Sans" pitchFamily="2" charset="0"/>
              </a:rPr>
              <a:t>Maintenance</a:t>
            </a:r>
            <a:r>
              <a:rPr lang="en-IN" sz="2000" dirty="0">
                <a:solidFill>
                  <a:srgbClr val="091E42"/>
                </a:solidFill>
                <a:latin typeface="Charlie Text"/>
              </a:rPr>
              <a:t> : It</a:t>
            </a:r>
            <a:r>
              <a:rPr lang="en-US" sz="2000" dirty="0">
                <a:solidFill>
                  <a:srgbClr val="091E42"/>
                </a:solidFill>
                <a:latin typeface="Charlie Text"/>
              </a:rPr>
              <a:t>t is the last but the most important phase in the waterfall workflow model. This step comes just after installation, and it includes making the appropriate modification to the product or system or enhancing, changing, or modifying attributes related to performance issues related to the system. its main role is to improve the performance of the system with the maximum accuracy result of the software output.</a:t>
            </a:r>
            <a:endParaRPr lang="en-IN" sz="2000" dirty="0">
              <a:solidFill>
                <a:srgbClr val="091E42"/>
              </a:solidFill>
              <a:latin typeface="Charlie Text"/>
            </a:endParaRPr>
          </a:p>
          <a:p>
            <a:br>
              <a:rPr lang="en-IN" dirty="0"/>
            </a:br>
            <a:endParaRPr lang="en-US" b="1" i="0" dirty="0">
              <a:solidFill>
                <a:srgbClr val="1375B0"/>
              </a:solidFill>
              <a:effectLst/>
              <a:latin typeface="Nunito Sans" pitchFamily="2" charset="0"/>
            </a:endParaRPr>
          </a:p>
          <a:p>
            <a:br>
              <a:rPr lang="en-US" dirty="0"/>
            </a:br>
            <a:endParaRPr lang="en-IN" dirty="0"/>
          </a:p>
        </p:txBody>
      </p:sp>
    </p:spTree>
    <p:extLst>
      <p:ext uri="{BB962C8B-B14F-4D97-AF65-F5344CB8AC3E}">
        <p14:creationId xmlns:p14="http://schemas.microsoft.com/office/powerpoint/2010/main" val="2594367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B99546-47A2-1D81-46DB-E670C7F087EA}"/>
              </a:ext>
            </a:extLst>
          </p:cNvPr>
          <p:cNvSpPr txBox="1"/>
          <p:nvPr/>
        </p:nvSpPr>
        <p:spPr>
          <a:xfrm>
            <a:off x="923731" y="242597"/>
            <a:ext cx="5980923" cy="584775"/>
          </a:xfrm>
          <a:prstGeom prst="rect">
            <a:avLst/>
          </a:prstGeom>
          <a:noFill/>
        </p:spPr>
        <p:txBody>
          <a:bodyPr wrap="square" rtlCol="0">
            <a:spAutoFit/>
          </a:bodyPr>
          <a:lstStyle/>
          <a:p>
            <a:r>
              <a:rPr lang="en-US" sz="3200" dirty="0"/>
              <a:t>But Why Agile?</a:t>
            </a:r>
            <a:endParaRPr lang="en-IN" sz="3200" dirty="0"/>
          </a:p>
        </p:txBody>
      </p:sp>
      <p:sp>
        <p:nvSpPr>
          <p:cNvPr id="3" name="TextBox 2">
            <a:extLst>
              <a:ext uri="{FF2B5EF4-FFF2-40B4-BE49-F238E27FC236}">
                <a16:creationId xmlns:a16="http://schemas.microsoft.com/office/drawing/2014/main" id="{5B3D23AB-9F80-033C-32F0-C2EEBEE5347F}"/>
              </a:ext>
            </a:extLst>
          </p:cNvPr>
          <p:cNvSpPr txBox="1"/>
          <p:nvPr/>
        </p:nvSpPr>
        <p:spPr>
          <a:xfrm>
            <a:off x="923731" y="1268963"/>
            <a:ext cx="8266922" cy="4401205"/>
          </a:xfrm>
          <a:prstGeom prst="rect">
            <a:avLst/>
          </a:prstGeom>
          <a:noFill/>
        </p:spPr>
        <p:txBody>
          <a:bodyPr wrap="square" rtlCol="0">
            <a:spAutoFit/>
          </a:bodyPr>
          <a:lstStyle/>
          <a:p>
            <a:r>
              <a:rPr lang="en-US" sz="2000" dirty="0"/>
              <a:t>Agile methodology is a good approach when the final results are not fixed. </a:t>
            </a:r>
          </a:p>
          <a:p>
            <a:endParaRPr lang="en-US" sz="2000" dirty="0"/>
          </a:p>
          <a:p>
            <a:r>
              <a:rPr lang="en-US" sz="2000" dirty="0"/>
              <a:t>Lets say after completion of 70 % work with the waterfall model we will be in the</a:t>
            </a:r>
          </a:p>
          <a:p>
            <a:r>
              <a:rPr lang="en-US" sz="2000" dirty="0"/>
              <a:t>Testing or deployment phase. </a:t>
            </a:r>
          </a:p>
          <a:p>
            <a:endParaRPr lang="en-US" sz="2000" dirty="0"/>
          </a:p>
          <a:p>
            <a:r>
              <a:rPr lang="en-US" sz="2000" dirty="0"/>
              <a:t>Now at this moment if the </a:t>
            </a:r>
            <a:r>
              <a:rPr lang="en-US" sz="2000" dirty="0" err="1"/>
              <a:t>stackholders</a:t>
            </a:r>
            <a:r>
              <a:rPr lang="en-US" sz="2000" dirty="0"/>
              <a:t> of the project changes the final results then for the traditional development process its not possible to go back and change </a:t>
            </a:r>
            <a:r>
              <a:rPr lang="en-US" sz="2000" dirty="0" err="1"/>
              <a:t>everthing</a:t>
            </a:r>
            <a:r>
              <a:rPr lang="en-US" sz="2000" dirty="0"/>
              <a:t>.</a:t>
            </a:r>
          </a:p>
          <a:p>
            <a:endParaRPr lang="en-US" sz="2000" dirty="0"/>
          </a:p>
          <a:p>
            <a:r>
              <a:rPr lang="en-US" sz="2000" dirty="0"/>
              <a:t>So at this level Agile comes in a picture where we always take reviews from project owners or </a:t>
            </a:r>
            <a:r>
              <a:rPr lang="en-US" sz="2000" dirty="0" err="1"/>
              <a:t>stackholders</a:t>
            </a:r>
            <a:r>
              <a:rPr lang="en-US" sz="2000" dirty="0"/>
              <a:t> after completion of a small work in the project.</a:t>
            </a:r>
          </a:p>
          <a:p>
            <a:endParaRPr lang="en-IN" sz="2000" dirty="0"/>
          </a:p>
        </p:txBody>
      </p:sp>
    </p:spTree>
    <p:extLst>
      <p:ext uri="{BB962C8B-B14F-4D97-AF65-F5344CB8AC3E}">
        <p14:creationId xmlns:p14="http://schemas.microsoft.com/office/powerpoint/2010/main" val="191789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CEBF79-A5A3-2F34-BCF5-C5FD5FC7E089}"/>
              </a:ext>
            </a:extLst>
          </p:cNvPr>
          <p:cNvSpPr txBox="1"/>
          <p:nvPr/>
        </p:nvSpPr>
        <p:spPr>
          <a:xfrm>
            <a:off x="1278294" y="233265"/>
            <a:ext cx="6522098" cy="584775"/>
          </a:xfrm>
          <a:prstGeom prst="rect">
            <a:avLst/>
          </a:prstGeom>
          <a:noFill/>
        </p:spPr>
        <p:txBody>
          <a:bodyPr wrap="square" rtlCol="0">
            <a:spAutoFit/>
          </a:bodyPr>
          <a:lstStyle/>
          <a:p>
            <a:r>
              <a:rPr lang="en-US" sz="3200" dirty="0"/>
              <a:t>Agile Development Lifecycle: </a:t>
            </a:r>
            <a:endParaRPr lang="en-IN" sz="3200" dirty="0"/>
          </a:p>
        </p:txBody>
      </p:sp>
      <p:pic>
        <p:nvPicPr>
          <p:cNvPr id="2050" name="Picture 2" descr="What is Agile SDLC Agile Software Development | Laneways.Agency">
            <a:extLst>
              <a:ext uri="{FF2B5EF4-FFF2-40B4-BE49-F238E27FC236}">
                <a16:creationId xmlns:a16="http://schemas.microsoft.com/office/drawing/2014/main" id="{95697E52-D0D6-9E70-523E-E243E0817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665" y="1110344"/>
            <a:ext cx="9614030" cy="4807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760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B69AC5-C72F-214A-A7FE-8E193410EA28}"/>
              </a:ext>
            </a:extLst>
          </p:cNvPr>
          <p:cNvSpPr txBox="1"/>
          <p:nvPr/>
        </p:nvSpPr>
        <p:spPr>
          <a:xfrm>
            <a:off x="1101012" y="261257"/>
            <a:ext cx="6419462" cy="861774"/>
          </a:xfrm>
          <a:prstGeom prst="rect">
            <a:avLst/>
          </a:prstGeom>
          <a:noFill/>
        </p:spPr>
        <p:txBody>
          <a:bodyPr wrap="square" rtlCol="0">
            <a:spAutoFit/>
          </a:bodyPr>
          <a:lstStyle/>
          <a:p>
            <a:r>
              <a:rPr lang="en-US" sz="3200" dirty="0"/>
              <a:t>Scrum : </a:t>
            </a:r>
            <a:endParaRPr lang="en-IN" sz="3200" dirty="0"/>
          </a:p>
          <a:p>
            <a:endParaRPr lang="en-IN" dirty="0"/>
          </a:p>
        </p:txBody>
      </p:sp>
      <p:sp>
        <p:nvSpPr>
          <p:cNvPr id="5" name="TextBox 4">
            <a:extLst>
              <a:ext uri="{FF2B5EF4-FFF2-40B4-BE49-F238E27FC236}">
                <a16:creationId xmlns:a16="http://schemas.microsoft.com/office/drawing/2014/main" id="{3DA046E7-FF08-2F11-780C-ACB3627CCDA6}"/>
              </a:ext>
            </a:extLst>
          </p:cNvPr>
          <p:cNvSpPr txBox="1"/>
          <p:nvPr/>
        </p:nvSpPr>
        <p:spPr>
          <a:xfrm>
            <a:off x="970383" y="925105"/>
            <a:ext cx="10926147" cy="1200329"/>
          </a:xfrm>
          <a:prstGeom prst="rect">
            <a:avLst/>
          </a:prstGeom>
          <a:noFill/>
        </p:spPr>
        <p:txBody>
          <a:bodyPr wrap="square">
            <a:spAutoFit/>
          </a:bodyPr>
          <a:lstStyle/>
          <a:p>
            <a:r>
              <a:rPr lang="en-US" b="0" i="0" dirty="0">
                <a:solidFill>
                  <a:srgbClr val="222222"/>
                </a:solidFill>
                <a:effectLst/>
                <a:latin typeface="Source Sans Pro" panose="020B0503030403020204" pitchFamily="34" charset="0"/>
              </a:rPr>
              <a:t>SCRUM is an agile development method which concentrates specifically on how to manage tasks within a team-based development environment. Basically, Scrum is derived from activity that occurs during a rugby match. Scrum believes in empowering the development team and advocates working in small teams (say- 7 to 9 members). Agile and Scrum consist of three roles, and their responsibilities are explained as follows:</a:t>
            </a:r>
            <a:endParaRPr lang="en-IN" dirty="0"/>
          </a:p>
        </p:txBody>
      </p:sp>
      <p:pic>
        <p:nvPicPr>
          <p:cNvPr id="3074" name="Picture 2" descr="Scrum Method">
            <a:extLst>
              <a:ext uri="{FF2B5EF4-FFF2-40B4-BE49-F238E27FC236}">
                <a16:creationId xmlns:a16="http://schemas.microsoft.com/office/drawing/2014/main" id="{ED4ADB87-8FC3-5B25-DC36-ED364B3F5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474" y="2617237"/>
            <a:ext cx="53340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60463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51</TotalTime>
  <Words>1002</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Charlie Text</vt:lpstr>
      <vt:lpstr>Gill Sans MT</vt:lpstr>
      <vt:lpstr>Nunito Sans</vt:lpstr>
      <vt:lpstr>Source Sans Pro</vt:lpstr>
      <vt:lpstr>Gallery</vt:lpstr>
      <vt:lpstr>Agile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dc:title>
  <dc:creator>Varun Chitale</dc:creator>
  <cp:lastModifiedBy>Varun Chitale</cp:lastModifiedBy>
  <cp:revision>1</cp:revision>
  <dcterms:created xsi:type="dcterms:W3CDTF">2022-11-30T09:27:33Z</dcterms:created>
  <dcterms:modified xsi:type="dcterms:W3CDTF">2022-11-30T10:19:10Z</dcterms:modified>
</cp:coreProperties>
</file>