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7" r:id="rId7"/>
    <p:sldId id="260" r:id="rId8"/>
    <p:sldId id="266" r:id="rId9"/>
    <p:sldId id="262" r:id="rId10"/>
    <p:sldId id="261" r:id="rId11"/>
    <p:sldId id="263" r:id="rId12"/>
    <p:sldId id="264" r:id="rId13"/>
    <p:sldId id="265"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Agile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3966845" y="4000500"/>
            <a:ext cx="4762500" cy="2857500"/>
          </a:xfrm>
          <a:prstGeom prst="rect">
            <a:avLst/>
          </a:prstGeom>
        </p:spPr>
      </p:pic>
      <p:sp>
        <p:nvSpPr>
          <p:cNvPr id="2" name="Title 1"/>
          <p:cNvSpPr>
            <a:spLocks noGrp="1"/>
          </p:cNvSpPr>
          <p:nvPr>
            <p:ph type="title"/>
          </p:nvPr>
        </p:nvSpPr>
        <p:spPr/>
        <p:txBody>
          <a:bodyPr/>
          <a:p>
            <a:r>
              <a:rPr lang="en-US"/>
              <a:t>How an Agile Team plan their work?</a:t>
            </a:r>
            <a:endParaRPr lang="en-US"/>
          </a:p>
        </p:txBody>
      </p:sp>
      <p:sp>
        <p:nvSpPr>
          <p:cNvPr id="3" name="Content Placeholder 2"/>
          <p:cNvSpPr>
            <a:spLocks noGrp="1"/>
          </p:cNvSpPr>
          <p:nvPr>
            <p:ph sz="half" idx="1"/>
          </p:nvPr>
        </p:nvSpPr>
        <p:spPr>
          <a:xfrm>
            <a:off x="838200" y="1389380"/>
            <a:ext cx="10404475" cy="4787900"/>
          </a:xfrm>
        </p:spPr>
        <p:txBody>
          <a:bodyPr>
            <a:normAutofit lnSpcReduction="20000"/>
          </a:bodyPr>
          <a:p>
            <a:r>
              <a:rPr lang="en-US"/>
              <a:t>An Agile methodology is not a specific set of ceremonies or specific development techniques. Rather, it is a group of methodologies that demonstrate a commitment to tight feedback cycles and continuous improvement. An Agile team works in iterations to deliver the customer requirement, and each iteration takes 10 to 15 days. However, the original Agile Manifesto didn't set the time period of two-week iterations or an ideal team size.</a:t>
            </a:r>
            <a:endParaRPr lang="en-US"/>
          </a:p>
          <a:p>
            <a:r>
              <a:rPr lang="en-US"/>
              <a:t>Each user requirement is a planned based and their backlog prioritization and size. The team decides, how much scope they have and how many hours available with each team to perform their planed task.</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rcRect b="5103"/>
          <a:stretch>
            <a:fillRect/>
          </a:stretch>
        </p:blipFill>
        <p:spPr>
          <a:xfrm>
            <a:off x="591185" y="263525"/>
            <a:ext cx="10852150" cy="64115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b="5075"/>
          <a:stretch>
            <a:fillRect/>
          </a:stretch>
        </p:blipFill>
        <p:spPr>
          <a:xfrm>
            <a:off x="0" y="204470"/>
            <a:ext cx="12078335" cy="64490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JIRA</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What is JIRA?</a:t>
            </a:r>
            <a:br>
              <a:rPr lang="en-US"/>
            </a:br>
            <a:endParaRPr lang="en-US"/>
          </a:p>
        </p:txBody>
      </p:sp>
      <p:sp>
        <p:nvSpPr>
          <p:cNvPr id="3" name="Content Placeholder 2"/>
          <p:cNvSpPr>
            <a:spLocks noGrp="1"/>
          </p:cNvSpPr>
          <p:nvPr>
            <p:ph idx="1"/>
          </p:nvPr>
        </p:nvSpPr>
        <p:spPr/>
        <p:txBody>
          <a:bodyPr/>
          <a:p>
            <a:r>
              <a:rPr lang="en-US"/>
              <a:t>JIRA is a software testing tool developed by the Australian Company Atlassian. It is a bug tracking tool that reports all the issues related to your software or mobile apps. The word JIRA comes from the Japanese word, i.e., "Gojira" which means Godzilla.</a:t>
            </a:r>
            <a:endParaRPr lang="en-US"/>
          </a:p>
          <a:p>
            <a:r>
              <a:rPr lang="en-US"/>
              <a:t>JIRA is based on the Agile methodology and the current version of the Jira is 6.</a:t>
            </a:r>
            <a:endParaRPr lang="en-US"/>
          </a:p>
          <a:p>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24485"/>
            <a:ext cx="10515600" cy="5852795"/>
          </a:xfrm>
        </p:spPr>
        <p:txBody>
          <a:bodyPr>
            <a:normAutofit fontScale="90000" lnSpcReduction="20000"/>
          </a:bodyPr>
          <a:p>
            <a:r>
              <a:rPr lang="en-US">
                <a:sym typeface="+mn-ea"/>
              </a:rPr>
              <a:t>The following are the useful aspects provided by the Jira:</a:t>
            </a:r>
            <a:endParaRPr lang="en-US"/>
          </a:p>
          <a:p>
            <a:r>
              <a:rPr lang="en-US"/>
              <a:t>Projects: It is used to manage the defects very effectively.</a:t>
            </a:r>
            <a:endParaRPr lang="en-US"/>
          </a:p>
          <a:p>
            <a:r>
              <a:rPr lang="en-US"/>
              <a:t>Issue: It is used to track and manage the defects/issues.</a:t>
            </a:r>
            <a:endParaRPr lang="en-US"/>
          </a:p>
          <a:p>
            <a:r>
              <a:rPr lang="en-US"/>
              <a:t>Workflow: Processes the Issue/Defect life cycle. Suppose we have a business requirement, we create the technical design and from the technical design, we create the test cases. After creating the test cases, coding is done, and then testing is performed on the project. This design workflow is possible by using Jira.</a:t>
            </a:r>
            <a:endParaRPr lang="en-US"/>
          </a:p>
          <a:p>
            <a:r>
              <a:rPr lang="en-US"/>
              <a:t>Search: Find with ease. Suppose we have done with a project at the beginning of the December and its version is 1.0. Now, we move to version 1.1 and completed at the end of December. What we are doing is that we are adding new versions. Through Jira, we can get to know that what happened in the earlier versions, how many defects occurred in the earlier projects and the learning we achieve from the earlier projects.</a:t>
            </a:r>
            <a:endParaRPr lang="en-US"/>
          </a:p>
          <a:p>
            <a:r>
              <a:rPr lang="en-US"/>
              <a:t>Dashboards: Dashboard is a display which you see when you log in to the Jira. You can create multiple dashboards for multiple projects. You can create the personal dashboard and can add the gadgets in a dashboard so that you can keep track of the assignments and issues that you are working on.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JIRA Workflow</a:t>
            </a:r>
            <a:endParaRPr lang="en-US"/>
          </a:p>
        </p:txBody>
      </p:sp>
      <p:sp>
        <p:nvSpPr>
          <p:cNvPr id="3" name="Content Placeholder 2"/>
          <p:cNvSpPr>
            <a:spLocks noGrp="1"/>
          </p:cNvSpPr>
          <p:nvPr>
            <p:ph idx="1"/>
          </p:nvPr>
        </p:nvSpPr>
        <p:spPr/>
        <p:txBody>
          <a:bodyPr>
            <a:normAutofit lnSpcReduction="10000"/>
          </a:bodyPr>
          <a:p>
            <a:r>
              <a:rPr lang="en-US"/>
              <a:t>Workflow is a set of activities which are performed to track the status and the transition of an issue during the lifecycle of an issue.</a:t>
            </a:r>
            <a:endParaRPr lang="en-US"/>
          </a:p>
          <a:p>
            <a:r>
              <a:rPr lang="en-US"/>
              <a:t>Where transition represents some work in the form of link between the two statuses when an issue moves from one status to another.</a:t>
            </a:r>
            <a:endParaRPr lang="en-US"/>
          </a:p>
          <a:p>
            <a:r>
              <a:rPr lang="en-US"/>
              <a:t>Status: Status determines the impact of the work on the issue which is filed by the tester.</a:t>
            </a:r>
            <a:endParaRPr lang="en-US"/>
          </a:p>
          <a:p>
            <a:r>
              <a:rPr lang="en-US"/>
              <a:t>In Jira tool, following are the phases that occur in the workflow:</a:t>
            </a:r>
            <a:endParaRPr lang="en-US"/>
          </a:p>
          <a:p>
            <a:r>
              <a:rPr lang="en-US" b="1"/>
              <a:t>TODO state</a:t>
            </a:r>
            <a:endParaRPr lang="en-US" b="1"/>
          </a:p>
          <a:p>
            <a:r>
              <a:rPr lang="en-US" b="1"/>
              <a:t>In Progress state</a:t>
            </a:r>
            <a:endParaRPr lang="en-US" b="1"/>
          </a:p>
          <a:p>
            <a:r>
              <a:rPr lang="en-US" b="1"/>
              <a:t>Done state</a:t>
            </a:r>
            <a:endParaRPr 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TODO state</a:t>
            </a:r>
            <a:br>
              <a:rPr lang="en-US" b="1"/>
            </a:br>
            <a:endParaRPr lang="en-US"/>
          </a:p>
        </p:txBody>
      </p:sp>
      <p:sp>
        <p:nvSpPr>
          <p:cNvPr id="3" name="Content Placeholder 2"/>
          <p:cNvSpPr>
            <a:spLocks noGrp="1"/>
          </p:cNvSpPr>
          <p:nvPr>
            <p:ph idx="1"/>
          </p:nvPr>
        </p:nvSpPr>
        <p:spPr/>
        <p:txBody>
          <a:bodyPr>
            <a:normAutofit fontScale="90000" lnSpcReduction="10000"/>
          </a:bodyPr>
          <a:p>
            <a:r>
              <a:rPr lang="en-US"/>
              <a:t>There are two activities performed in the TODO state:</a:t>
            </a:r>
            <a:endParaRPr lang="en-US"/>
          </a:p>
          <a:p>
            <a:endParaRPr lang="en-US"/>
          </a:p>
          <a:p>
            <a:r>
              <a:rPr lang="en-US"/>
              <a:t>Issue creation</a:t>
            </a:r>
            <a:endParaRPr lang="en-US"/>
          </a:p>
          <a:p>
            <a:r>
              <a:rPr lang="en-US"/>
              <a:t>When the tester finds a defect, then they log the defect in Jira tool. Once the defect is logged in a Jira tool, the unique ticket identification number is generated by a Jira tool. This process is known as issue creation.</a:t>
            </a:r>
            <a:endParaRPr lang="en-US"/>
          </a:p>
          <a:p>
            <a:r>
              <a:rPr lang="en-US"/>
              <a:t>Summary and additional details</a:t>
            </a:r>
            <a:endParaRPr lang="en-US"/>
          </a:p>
          <a:p>
            <a:r>
              <a:rPr lang="en-US"/>
              <a:t>Issue creation requires some additional information which is to be added or updated to an issue such as issue description, priority, severity, components impacted, subtasks, upload screenshots, email history, etc. After adding all the details to an issue, Jira tool assigns the status as a TODO state.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Progress state</a:t>
            </a:r>
            <a:endParaRPr lang="en-US"/>
          </a:p>
        </p:txBody>
      </p:sp>
      <p:sp>
        <p:nvSpPr>
          <p:cNvPr id="3" name="Content Placeholder 2"/>
          <p:cNvSpPr>
            <a:spLocks noGrp="1"/>
          </p:cNvSpPr>
          <p:nvPr>
            <p:ph idx="1"/>
          </p:nvPr>
        </p:nvSpPr>
        <p:spPr/>
        <p:txBody>
          <a:bodyPr>
            <a:noAutofit/>
          </a:bodyPr>
          <a:p>
            <a:r>
              <a:rPr lang="en-US" sz="1800"/>
              <a:t>There are three activities performed in the In Progress state:</a:t>
            </a:r>
            <a:endParaRPr lang="en-US" sz="1800"/>
          </a:p>
          <a:p>
            <a:r>
              <a:rPr lang="en-US" sz="1800"/>
              <a:t>Assignee</a:t>
            </a:r>
            <a:endParaRPr lang="en-US" sz="1800"/>
          </a:p>
          <a:p>
            <a:r>
              <a:rPr lang="en-US" sz="1800"/>
              <a:t>When the issue is created, then it is assigned to a person or a team. After assigning the issue to a person, then the status changes to In Progress state.</a:t>
            </a:r>
            <a:endParaRPr lang="en-US" sz="1800"/>
          </a:p>
          <a:p>
            <a:r>
              <a:rPr lang="en-US" sz="1800"/>
              <a:t>Work Review</a:t>
            </a:r>
            <a:endParaRPr lang="en-US" sz="1800"/>
          </a:p>
          <a:p>
            <a:r>
              <a:rPr lang="en-US" sz="1800"/>
              <a:t>Work on the issue is first reviewed and monitored by the issue reporter, assignee, and other project's management folks. When the developer removes an issue, then it is first unit tested by the developer, and then the code review team reviews it. During the work review activity, the status remains in the In Progress state.</a:t>
            </a:r>
            <a:endParaRPr lang="en-US" sz="1800"/>
          </a:p>
          <a:p>
            <a:r>
              <a:rPr lang="en-US" sz="1800"/>
              <a:t>Quality Analysis</a:t>
            </a:r>
            <a:endParaRPr lang="en-US" sz="1800"/>
          </a:p>
          <a:p>
            <a:r>
              <a:rPr lang="en-US" sz="1800"/>
              <a:t>After code review, the changes are verified by the quality analysis team, which includes regression testing. If the QA team finds any problem in the changes, then the issue is reassigned to the developer otherwise QA team will close the issue which states that the issue has been fixed. During the Quality Analysis, the status remains in the In Progress state.</a:t>
            </a:r>
            <a:endParaRPr 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Done state:</a:t>
            </a:r>
            <a:br>
              <a:rPr lang="en-US"/>
            </a:br>
            <a:endParaRPr lang="en-US"/>
          </a:p>
        </p:txBody>
      </p:sp>
      <p:sp>
        <p:nvSpPr>
          <p:cNvPr id="3" name="Content Placeholder 2"/>
          <p:cNvSpPr>
            <a:spLocks noGrp="1"/>
          </p:cNvSpPr>
          <p:nvPr>
            <p:ph idx="1"/>
          </p:nvPr>
        </p:nvSpPr>
        <p:spPr/>
        <p:txBody>
          <a:bodyPr/>
          <a:p>
            <a:endParaRPr lang="en-US"/>
          </a:p>
          <a:p>
            <a:r>
              <a:rPr lang="en-US"/>
              <a:t>Release to production Once the product has been developed and tested, then the product is released in the market. When the product is released in the market, then the status is changed to Done state.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Agile Methodology?</a:t>
            </a:r>
            <a:endParaRPr lang="en-US"/>
          </a:p>
        </p:txBody>
      </p:sp>
      <p:sp>
        <p:nvSpPr>
          <p:cNvPr id="3" name="Content Placeholder 2"/>
          <p:cNvSpPr>
            <a:spLocks noGrp="1"/>
          </p:cNvSpPr>
          <p:nvPr>
            <p:ph idx="1"/>
          </p:nvPr>
        </p:nvSpPr>
        <p:spPr/>
        <p:txBody>
          <a:bodyPr>
            <a:normAutofit fontScale="90000" lnSpcReduction="10000"/>
          </a:bodyPr>
          <a:p>
            <a:r>
              <a:rPr lang="en-US"/>
              <a:t>An agile methodology is an iterative approach to software development. Each iteration of agile methodology takes a short time interval of 1 to 4 weeks. The agile development process is aligned to deliver the changing business requirement. It distributes the software with faster and fewer changes.</a:t>
            </a:r>
            <a:endParaRPr lang="en-US"/>
          </a:p>
          <a:p>
            <a:endParaRPr lang="en-US"/>
          </a:p>
          <a:p>
            <a:r>
              <a:rPr lang="en-US"/>
              <a:t>The single-phase software development takes 6 to 18 months. In single-phase development, all the requirement gathering and risks management factors are predicted initially.</a:t>
            </a:r>
            <a:endParaRPr lang="en-US"/>
          </a:p>
          <a:p>
            <a:endParaRPr lang="en-US"/>
          </a:p>
          <a:p>
            <a:r>
              <a:rPr lang="en-US"/>
              <a:t>The agile software development process frequently takes the feedback of workable product. The workable product is delivered within 1 to 4 weeks of iteration.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t>JIRA Workflow can also be referred to as a defect lifecycle. The defect lifecycle is shown below:</a:t>
            </a:r>
            <a:endParaRPr lang="en-US" sz="3600"/>
          </a:p>
        </p:txBody>
      </p:sp>
      <p:pic>
        <p:nvPicPr>
          <p:cNvPr id="4" name="Content Placeholder 3"/>
          <p:cNvPicPr>
            <a:picLocks noChangeAspect="1"/>
          </p:cNvPicPr>
          <p:nvPr>
            <p:ph idx="1"/>
          </p:nvPr>
        </p:nvPicPr>
        <p:blipFill>
          <a:blip r:embed="rId1"/>
          <a:stretch>
            <a:fillRect/>
          </a:stretch>
        </p:blipFill>
        <p:spPr>
          <a:xfrm>
            <a:off x="2336165" y="1534160"/>
            <a:ext cx="7580630" cy="49745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Jira Reports</a:t>
            </a:r>
            <a:endParaRPr lang="en-US"/>
          </a:p>
        </p:txBody>
      </p:sp>
      <p:sp>
        <p:nvSpPr>
          <p:cNvPr id="3" name="Content Placeholder 2"/>
          <p:cNvSpPr>
            <a:spLocks noGrp="1"/>
          </p:cNvSpPr>
          <p:nvPr>
            <p:ph sz="half" idx="1"/>
          </p:nvPr>
        </p:nvSpPr>
        <p:spPr/>
        <p:txBody>
          <a:bodyPr/>
          <a:p>
            <a:r>
              <a:rPr lang="en-US" sz="2000"/>
              <a:t>Following are the reports generated by report:</a:t>
            </a:r>
            <a:endParaRPr lang="en-US" sz="2000"/>
          </a:p>
          <a:p>
            <a:r>
              <a:rPr lang="en-US" sz="2000"/>
              <a:t>Average age report</a:t>
            </a:r>
            <a:endParaRPr lang="en-US" sz="2000"/>
          </a:p>
          <a:p>
            <a:r>
              <a:rPr lang="en-US" sz="2000"/>
              <a:t>An average age report shows the average age of unresolved issues for a project or a filter. It helps you to show whether the backlog is kept up-to-date or not.</a:t>
            </a:r>
            <a:endParaRPr lang="en-US" sz="2000"/>
          </a:p>
          <a:p>
            <a:r>
              <a:rPr lang="en-US" sz="2000"/>
              <a:t>Basically, it finds the average number of days for which the issues are kept unresolved.</a:t>
            </a:r>
            <a:endParaRPr lang="en-US" sz="2000"/>
          </a:p>
          <a:p>
            <a:r>
              <a:rPr lang="en-US" sz="2000"/>
              <a:t>The Average Age report is generated that depends upon the selected project, the type of issue selected in the filter, and time is chosen (hours/days/week/months).</a:t>
            </a:r>
            <a:endParaRPr lang="en-US" sz="2000"/>
          </a:p>
          <a:p>
            <a:endParaRPr lang="en-US" sz="2000"/>
          </a:p>
        </p:txBody>
      </p:sp>
      <p:pic>
        <p:nvPicPr>
          <p:cNvPr id="4" name="Content Placeholder 3"/>
          <p:cNvPicPr>
            <a:picLocks noChangeAspect="1"/>
          </p:cNvPicPr>
          <p:nvPr>
            <p:ph sz="half" idx="2"/>
          </p:nvPr>
        </p:nvPicPr>
        <p:blipFill>
          <a:blip r:embed="rId1"/>
          <a:stretch>
            <a:fillRect/>
          </a:stretch>
        </p:blipFill>
        <p:spPr>
          <a:xfrm>
            <a:off x="6172200" y="1424940"/>
            <a:ext cx="5181600" cy="43618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Pie chart</a:t>
            </a:r>
            <a:br>
              <a:rPr lang="en-US"/>
            </a:br>
            <a:endParaRPr lang="en-US"/>
          </a:p>
        </p:txBody>
      </p:sp>
      <p:sp>
        <p:nvSpPr>
          <p:cNvPr id="3" name="Content Placeholder 2"/>
          <p:cNvSpPr>
            <a:spLocks noGrp="1"/>
          </p:cNvSpPr>
          <p:nvPr>
            <p:ph sz="half" idx="1"/>
          </p:nvPr>
        </p:nvSpPr>
        <p:spPr/>
        <p:txBody>
          <a:bodyPr>
            <a:normAutofit fontScale="90000" lnSpcReduction="20000"/>
          </a:bodyPr>
          <a:p>
            <a:r>
              <a:rPr lang="en-US"/>
              <a:t>The pie chart displays the issues which are returned from the specified project or an issue filter. We can create an issue filter that retrieves all the issues belonging to a specific version of a particular project. The pie chart is created to group all the issues belonging to a specific statistic type, and statistic type can be Assignee, project, etc.</a:t>
            </a:r>
            <a:endParaRPr lang="en-US"/>
          </a:p>
          <a:p>
            <a:endParaRPr lang="en-US"/>
          </a:p>
          <a:p>
            <a:r>
              <a:rPr lang="en-US"/>
              <a:t>Suppose I choose the statistic type as Assignee.</a:t>
            </a:r>
            <a:endParaRPr lang="en-US"/>
          </a:p>
        </p:txBody>
      </p:sp>
      <p:pic>
        <p:nvPicPr>
          <p:cNvPr id="5" name="Content Placeholder 4"/>
          <p:cNvPicPr>
            <a:picLocks noChangeAspect="1"/>
          </p:cNvPicPr>
          <p:nvPr>
            <p:ph sz="half" idx="2"/>
          </p:nvPr>
        </p:nvPicPr>
        <p:blipFill>
          <a:blip r:embed="rId1"/>
          <a:stretch>
            <a:fillRect/>
          </a:stretch>
        </p:blipFill>
        <p:spPr>
          <a:xfrm>
            <a:off x="6172200" y="1826260"/>
            <a:ext cx="5181600" cy="38677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Created vs. Resolved issue</a:t>
            </a:r>
            <a:endParaRPr lang="en-US"/>
          </a:p>
        </p:txBody>
      </p:sp>
      <p:sp>
        <p:nvSpPr>
          <p:cNvPr id="3" name="Content Placeholder 2"/>
          <p:cNvSpPr>
            <a:spLocks noGrp="1"/>
          </p:cNvSpPr>
          <p:nvPr>
            <p:ph sz="half" idx="1"/>
          </p:nvPr>
        </p:nvSpPr>
        <p:spPr/>
        <p:txBody>
          <a:bodyPr/>
          <a:p>
            <a:r>
              <a:rPr lang="en-US"/>
              <a:t>The created vs. resolved issue is a report that displays the number of issues which are created and resolved over a given period of time.</a:t>
            </a:r>
            <a:endParaRPr lang="en-US"/>
          </a:p>
          <a:p>
            <a:r>
              <a:rPr lang="en-US"/>
              <a:t>This report is created based on the project and issue filter that the user chooses and the chart can either be cumulative or not.</a:t>
            </a:r>
            <a:endParaRPr lang="en-US"/>
          </a:p>
        </p:txBody>
      </p:sp>
      <p:pic>
        <p:nvPicPr>
          <p:cNvPr id="5" name="Content Placeholder 4"/>
          <p:cNvPicPr>
            <a:picLocks noChangeAspect="1"/>
          </p:cNvPicPr>
          <p:nvPr>
            <p:ph sz="half" idx="2"/>
          </p:nvPr>
        </p:nvPicPr>
        <p:blipFill>
          <a:blip r:embed="rId1"/>
          <a:stretch>
            <a:fillRect/>
          </a:stretch>
        </p:blipFill>
        <p:spPr>
          <a:xfrm>
            <a:off x="6172200" y="1691005"/>
            <a:ext cx="5181600" cy="41763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Traditional method vs Agile method</a:t>
            </a:r>
            <a:endParaRPr lang="en-US"/>
          </a:p>
        </p:txBody>
      </p:sp>
      <p:pic>
        <p:nvPicPr>
          <p:cNvPr id="4" name="Content Placeholder 3"/>
          <p:cNvPicPr>
            <a:picLocks noChangeAspect="1"/>
          </p:cNvPicPr>
          <p:nvPr>
            <p:ph idx="1"/>
          </p:nvPr>
        </p:nvPicPr>
        <p:blipFill>
          <a:blip r:embed="rId1"/>
          <a:stretch>
            <a:fillRect/>
          </a:stretch>
        </p:blipFill>
        <p:spPr>
          <a:xfrm>
            <a:off x="3485515" y="1825625"/>
            <a:ext cx="5219700" cy="4351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Waterfall</a:t>
            </a:r>
            <a:endParaRPr lang="en-US"/>
          </a:p>
        </p:txBody>
      </p:sp>
      <p:pic>
        <p:nvPicPr>
          <p:cNvPr id="4" name="Content Placeholder 3"/>
          <p:cNvPicPr>
            <a:picLocks noChangeAspect="1"/>
          </p:cNvPicPr>
          <p:nvPr>
            <p:ph idx="1"/>
          </p:nvPr>
        </p:nvPicPr>
        <p:blipFill>
          <a:blip r:embed="rId1"/>
          <a:stretch>
            <a:fillRect/>
          </a:stretch>
        </p:blipFill>
        <p:spPr>
          <a:xfrm>
            <a:off x="1896110" y="1910080"/>
            <a:ext cx="8067040" cy="45383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Disadvantages of Waterfall Model:</a:t>
            </a:r>
            <a:br>
              <a:rPr lang="en-US"/>
            </a:br>
            <a:endParaRPr lang="en-US"/>
          </a:p>
        </p:txBody>
      </p:sp>
      <p:sp>
        <p:nvSpPr>
          <p:cNvPr id="3" name="Content Placeholder 2"/>
          <p:cNvSpPr>
            <a:spLocks noGrp="1"/>
          </p:cNvSpPr>
          <p:nvPr>
            <p:ph idx="1"/>
          </p:nvPr>
        </p:nvSpPr>
        <p:spPr/>
        <p:txBody>
          <a:bodyPr/>
          <a:p>
            <a:r>
              <a:rPr lang="en-US"/>
              <a:t>It is not an ideal model to develop a large scale project size.</a:t>
            </a:r>
            <a:endParaRPr lang="en-US"/>
          </a:p>
          <a:p>
            <a:r>
              <a:rPr lang="en-US"/>
              <a:t>It requires a clear-cut requirement at the beginning time; otherwise, it may lead to a less effective method.</a:t>
            </a:r>
            <a:endParaRPr lang="en-US"/>
          </a:p>
          <a:p>
            <a:r>
              <a:rPr lang="en-US"/>
              <a:t>It is difficult to move back to make changes in the previous phase.</a:t>
            </a:r>
            <a:endParaRPr lang="en-US"/>
          </a:p>
          <a:p>
            <a:r>
              <a:rPr lang="en-US"/>
              <a:t>The testing process starts once development is completed. Hence, it has high chances of bugs to be found later in project development. Due to this, it is costly to fix.</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Issue Solved by Agile</a:t>
            </a:r>
            <a:endParaRPr lang="en-US"/>
          </a:p>
        </p:txBody>
      </p:sp>
      <p:pic>
        <p:nvPicPr>
          <p:cNvPr id="4" name="Content Placeholder 3"/>
          <p:cNvPicPr>
            <a:picLocks noChangeAspect="1"/>
          </p:cNvPicPr>
          <p:nvPr>
            <p:ph idx="1"/>
          </p:nvPr>
        </p:nvPicPr>
        <p:blipFill>
          <a:blip r:embed="rId1"/>
          <a:stretch>
            <a:fillRect/>
          </a:stretch>
        </p:blipFill>
        <p:spPr>
          <a:xfrm>
            <a:off x="2227580" y="1825625"/>
            <a:ext cx="7735570"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Advantages of Agile Methodology</a:t>
            </a:r>
            <a:br>
              <a:rPr lang="en-US"/>
            </a:br>
            <a:endParaRPr lang="en-US"/>
          </a:p>
        </p:txBody>
      </p:sp>
      <p:sp>
        <p:nvSpPr>
          <p:cNvPr id="3" name="Content Placeholder 2"/>
          <p:cNvSpPr>
            <a:spLocks noGrp="1"/>
          </p:cNvSpPr>
          <p:nvPr>
            <p:ph idx="1"/>
          </p:nvPr>
        </p:nvSpPr>
        <p:spPr/>
        <p:txBody>
          <a:bodyPr>
            <a:normAutofit fontScale="80000"/>
          </a:bodyPr>
          <a:p>
            <a:r>
              <a:rPr lang="en-US"/>
              <a:t>Customer satisfaction is rapid, continuous development and delivery of useful software.</a:t>
            </a:r>
            <a:endParaRPr lang="en-US"/>
          </a:p>
          <a:p>
            <a:r>
              <a:rPr lang="en-US"/>
              <a:t>Customer, Developer, and Product Owner interact regularly to emphasize rather than processes and tools.</a:t>
            </a:r>
            <a:endParaRPr lang="en-US"/>
          </a:p>
          <a:p>
            <a:r>
              <a:rPr lang="en-US"/>
              <a:t>Product is developed fast and frequently delivered (weeks rather than months.)</a:t>
            </a:r>
            <a:endParaRPr lang="en-US"/>
          </a:p>
          <a:p>
            <a:r>
              <a:rPr lang="en-US"/>
              <a:t>A face-to-face conversation is the best form of communication.</a:t>
            </a:r>
            <a:endParaRPr lang="en-US"/>
          </a:p>
          <a:p>
            <a:r>
              <a:rPr lang="en-US"/>
              <a:t>It continuously gave attention to technical excellence and good design.</a:t>
            </a:r>
            <a:endParaRPr lang="en-US"/>
          </a:p>
          <a:p>
            <a:r>
              <a:rPr lang="en-US"/>
              <a:t>Daily and close cooperation between business people and developers.</a:t>
            </a:r>
            <a:endParaRPr lang="en-US"/>
          </a:p>
          <a:p>
            <a:r>
              <a:rPr lang="en-US"/>
              <a:t>Regular adaptation to changing circumstances.</a:t>
            </a:r>
            <a:endParaRPr lang="en-US"/>
          </a:p>
          <a:p>
            <a:r>
              <a:rPr lang="en-US"/>
              <a:t>Even late changes in requirements are welcomed.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1. Scrum Master</a:t>
            </a:r>
            <a:br>
              <a:rPr lang="en-US"/>
            </a:br>
            <a:endParaRPr lang="en-US"/>
          </a:p>
        </p:txBody>
      </p:sp>
      <p:sp>
        <p:nvSpPr>
          <p:cNvPr id="3" name="Content Placeholder 2"/>
          <p:cNvSpPr>
            <a:spLocks noGrp="1"/>
          </p:cNvSpPr>
          <p:nvPr>
            <p:ph idx="1"/>
          </p:nvPr>
        </p:nvSpPr>
        <p:spPr>
          <a:xfrm>
            <a:off x="838200" y="1105535"/>
            <a:ext cx="10515600" cy="5071745"/>
          </a:xfrm>
        </p:spPr>
        <p:txBody>
          <a:bodyPr>
            <a:normAutofit fontScale="60000"/>
          </a:bodyPr>
          <a:p>
            <a:pPr algn="l">
              <a:buClrTx/>
              <a:buSzTx/>
            </a:pPr>
            <a:r>
              <a:rPr lang="en-US" sz="2800"/>
              <a:t>The Scrum Master is a team leader and facility provider who helps the team member to follow agile practices, so that the team member meets their commitments and customers requirements. The scrum master plays the following responsibilities:</a:t>
            </a:r>
            <a:endParaRPr lang="en-US" sz="2800"/>
          </a:p>
          <a:p>
            <a:pPr algn="l">
              <a:buClrTx/>
              <a:buSzTx/>
            </a:pPr>
            <a:r>
              <a:rPr lang="en-US" sz="2800"/>
              <a:t>They enable the close co-operation between all the roles and functions.</a:t>
            </a:r>
            <a:endParaRPr lang="en-US" sz="2800"/>
          </a:p>
          <a:p>
            <a:pPr algn="l">
              <a:buClrTx/>
              <a:buSzTx/>
            </a:pPr>
            <a:r>
              <a:rPr lang="en-US" sz="2800"/>
              <a:t>They remove all the blocks which occur.</a:t>
            </a:r>
            <a:endParaRPr lang="en-US" sz="2800"/>
          </a:p>
          <a:p>
            <a:pPr algn="l">
              <a:buClrTx/>
              <a:buSzTx/>
            </a:pPr>
            <a:r>
              <a:rPr lang="en-US" sz="2800"/>
              <a:t>They safeguard the team from any disturbances.</a:t>
            </a:r>
            <a:endParaRPr lang="en-US" sz="2800"/>
          </a:p>
          <a:p>
            <a:pPr algn="l">
              <a:buClrTx/>
              <a:buSzTx/>
            </a:pPr>
            <a:r>
              <a:rPr lang="en-US" sz="2800"/>
              <a:t>They work with the organization to track the progress and processes of the company.</a:t>
            </a:r>
            <a:endParaRPr lang="en-US" sz="2800"/>
          </a:p>
          <a:p>
            <a:pPr algn="l">
              <a:buClrTx/>
              <a:buSzTx/>
            </a:pPr>
            <a:r>
              <a:rPr lang="en-US" sz="2800"/>
              <a:t>They ensure that Agile Inspect &amp; Adapt processes are leveraged correctly which includes</a:t>
            </a:r>
            <a:endParaRPr lang="en-US" sz="2800"/>
          </a:p>
          <a:p>
            <a:pPr algn="l">
              <a:buClrTx/>
              <a:buSzTx/>
            </a:pPr>
            <a:r>
              <a:rPr lang="en-US" sz="2800"/>
              <a:t>Planned meetings</a:t>
            </a:r>
            <a:endParaRPr lang="en-US" sz="2800"/>
          </a:p>
          <a:p>
            <a:pPr algn="l">
              <a:buClrTx/>
              <a:buSzTx/>
            </a:pPr>
            <a:r>
              <a:rPr lang="en-US" sz="2800"/>
              <a:t>Daily stand-ups</a:t>
            </a:r>
            <a:endParaRPr lang="en-US" sz="2800"/>
          </a:p>
          <a:p>
            <a:pPr algn="l">
              <a:buClrTx/>
              <a:buSzTx/>
            </a:pPr>
            <a:r>
              <a:rPr lang="en-US" sz="2800"/>
              <a:t>Demo</a:t>
            </a:r>
            <a:endParaRPr lang="en-US" sz="2800"/>
          </a:p>
          <a:p>
            <a:pPr algn="l">
              <a:buClrTx/>
              <a:buSzTx/>
            </a:pPr>
            <a:r>
              <a:rPr lang="en-US" sz="2800"/>
              <a:t>Review</a:t>
            </a:r>
            <a:endParaRPr lang="en-US" sz="2800"/>
          </a:p>
          <a:p>
            <a:pPr algn="l">
              <a:buClrTx/>
              <a:buSzTx/>
            </a:pPr>
            <a:r>
              <a:rPr lang="en-US" sz="2800"/>
              <a:t>Retrospective meetings, and</a:t>
            </a:r>
            <a:endParaRPr lang="en-US" sz="2800"/>
          </a:p>
          <a:p>
            <a:pPr algn="l">
              <a:buClrTx/>
              <a:buSzTx/>
            </a:pPr>
            <a:r>
              <a:rPr lang="en-US" sz="2800"/>
              <a:t>Facilitate team meetings and decision-making process.</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2. Product Owner</a:t>
            </a:r>
            <a:br>
              <a:rPr lang="en-US"/>
            </a:br>
            <a:endParaRPr lang="en-US"/>
          </a:p>
        </p:txBody>
      </p:sp>
      <p:sp>
        <p:nvSpPr>
          <p:cNvPr id="3" name="Content Placeholder 2"/>
          <p:cNvSpPr>
            <a:spLocks noGrp="1"/>
          </p:cNvSpPr>
          <p:nvPr>
            <p:ph idx="1"/>
          </p:nvPr>
        </p:nvSpPr>
        <p:spPr/>
        <p:txBody>
          <a:bodyPr>
            <a:normAutofit/>
          </a:bodyPr>
          <a:p>
            <a:r>
              <a:rPr lang="en-US"/>
              <a:t>The Product Owner is one who runs the product from a business perspective. The Product Owner plays the following responsibilities:</a:t>
            </a:r>
            <a:endParaRPr lang="en-US"/>
          </a:p>
          <a:p>
            <a:r>
              <a:rPr lang="en-US"/>
              <a:t>He defines the requirements and prioritizes their values.</a:t>
            </a:r>
            <a:endParaRPr lang="en-US"/>
          </a:p>
          <a:p>
            <a:r>
              <a:rPr lang="en-US"/>
              <a:t>He sets the release date and contents.</a:t>
            </a:r>
            <a:endParaRPr lang="en-US"/>
          </a:p>
          <a:p>
            <a:r>
              <a:rPr lang="en-US"/>
              <a:t>He takes an active role in iteration and releasing planning meetings.</a:t>
            </a:r>
            <a:endParaRPr lang="en-US"/>
          </a:p>
          <a:p>
            <a:r>
              <a:rPr lang="en-US"/>
              <a:t>He ensures that the team is working on the most valued requirement.</a:t>
            </a:r>
            <a:endParaRPr lang="en-US"/>
          </a:p>
          <a:p>
            <a:r>
              <a:rPr lang="en-US"/>
              <a:t>He represents the voice of the customer.</a:t>
            </a:r>
            <a:endParaRPr lang="en-US"/>
          </a:p>
          <a:p>
            <a:r>
              <a:rPr lang="en-US"/>
              <a:t>He accepts the user stories that meet the definition of done and defined acceptance criteria.</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8746</Words>
  <Application>WPS Presentation</Application>
  <PresentationFormat>Widescreen</PresentationFormat>
  <Paragraphs>136</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dc:title>
  <dc:creator/>
  <cp:lastModifiedBy>Malkeet</cp:lastModifiedBy>
  <cp:revision>2</cp:revision>
  <dcterms:created xsi:type="dcterms:W3CDTF">2022-11-30T19:32:16Z</dcterms:created>
  <dcterms:modified xsi:type="dcterms:W3CDTF">2022-12-01T10:59:22Z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BD81C83DB69D4DD79D38A1D69A0AF4E5</vt:lpwstr>
  </property>
  <property fmtid="{D5CDD505-2E9C-101B-9397-08002B2CF9AE}" pid="3" name="KSOProductBuildVer">
    <vt:lpwstr>1033-11.2.0.11417</vt:lpwstr>
  </property>
</Properties>
</file>