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73A6-70C7-D77B-3A60-4617A22DD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DBACB-30A8-F5DB-EDED-4CA0DE69F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 </a:t>
            </a:r>
            <a:r>
              <a:rPr lang="en-IN" dirty="0" err="1"/>
              <a:t>vishal</a:t>
            </a:r>
            <a:r>
              <a:rPr lang="en-IN" dirty="0"/>
              <a:t> pimple</a:t>
            </a:r>
          </a:p>
        </p:txBody>
      </p:sp>
    </p:spTree>
    <p:extLst>
      <p:ext uri="{BB962C8B-B14F-4D97-AF65-F5344CB8AC3E}">
        <p14:creationId xmlns:p14="http://schemas.microsoft.com/office/powerpoint/2010/main" val="241776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98F3-20B2-7F20-8BA5-2557BE96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1A54-A1D4-C336-4B0F-42725C42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shell script is a list of commands in a computer program that is run by the Unix shell which is a command line interpreter. A shell script usually has comments that describe the steps.</a:t>
            </a:r>
          </a:p>
          <a:p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*Types of shell</a:t>
            </a:r>
          </a:p>
          <a:p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1 </a:t>
            </a:r>
            <a:r>
              <a:rPr lang="en-IN" b="0" i="0" dirty="0" err="1">
                <a:effectLst/>
                <a:latin typeface="Heebo" pitchFamily="2" charset="-79"/>
                <a:cs typeface="Heebo" pitchFamily="2" charset="-79"/>
              </a:rPr>
              <a:t>Bourne</a:t>
            </a:r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 Shell</a:t>
            </a:r>
          </a:p>
          <a:p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2. C Shell</a:t>
            </a:r>
          </a:p>
          <a:p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3.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Korn Shel</a:t>
            </a:r>
            <a:endParaRPr lang="en-US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4.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Bourne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Again shell (bash)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6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B5B2-8413-7A93-2811-0A3DD79E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shell program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78EEBC-1D1D-DB65-DDA6-00BFD15D1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783" y="2016125"/>
            <a:ext cx="8961119" cy="4037356"/>
          </a:xfrm>
        </p:spPr>
      </p:pic>
    </p:spTree>
    <p:extLst>
      <p:ext uri="{BB962C8B-B14F-4D97-AF65-F5344CB8AC3E}">
        <p14:creationId xmlns:p14="http://schemas.microsoft.com/office/powerpoint/2010/main" val="347998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1840-AA64-50C0-3A91-3DB2C00E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statement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C17927-9A0E-B903-C731-F8382FB9E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288" y="2602547"/>
            <a:ext cx="8773749" cy="227679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E1D951-6AD9-DD50-828C-ACF5A88432CF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Nunito" pitchFamily="2" charset="0"/>
              </a:rPr>
              <a:t>The </a:t>
            </a:r>
            <a:r>
              <a:rPr lang="en-US" sz="1800" b="1" dirty="0">
                <a:solidFill>
                  <a:srgbClr val="000000"/>
                </a:solidFill>
                <a:latin typeface="Nunito" pitchFamily="2" charset="0"/>
              </a:rPr>
              <a:t>if...else...fi</a:t>
            </a:r>
            <a:r>
              <a:rPr lang="en-US" sz="1800" dirty="0">
                <a:solidFill>
                  <a:srgbClr val="000000"/>
                </a:solidFill>
                <a:latin typeface="Nunito" pitchFamily="2" charset="0"/>
              </a:rPr>
              <a:t> statement is the next form of control statement that allows Shell to execute statements in a controlled way and make the right choice.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63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73A6-7A83-7F2A-B0D5-437EFD4B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982C-C475-6EF2-BDF0-D2079E9B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loop</a:t>
            </a:r>
          </a:p>
          <a:p>
            <a:r>
              <a:rPr lang="en-IN" dirty="0"/>
              <a:t>Ex syntax</a:t>
            </a:r>
          </a:p>
          <a:p>
            <a:r>
              <a:rPr lang="en-IN" dirty="0"/>
              <a:t>For I in 1 2 3 4</a:t>
            </a:r>
          </a:p>
          <a:p>
            <a:r>
              <a:rPr lang="en-IN" dirty="0"/>
              <a:t>  do</a:t>
            </a:r>
          </a:p>
          <a:p>
            <a:r>
              <a:rPr lang="en-IN" dirty="0"/>
              <a:t>     echo $I</a:t>
            </a:r>
          </a:p>
          <a:p>
            <a:r>
              <a:rPr lang="en-IN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3793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ADF-1079-E9D0-0141-81D050AA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5B97-D2C6-46AB-1605-AD4FF2E3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loop</a:t>
            </a:r>
          </a:p>
          <a:p>
            <a:endParaRPr lang="en-IN" dirty="0"/>
          </a:p>
          <a:p>
            <a:r>
              <a:rPr lang="en-IN" dirty="0"/>
              <a:t>While [ $a –</a:t>
            </a:r>
            <a:r>
              <a:rPr lang="en-IN" dirty="0" err="1"/>
              <a:t>lt</a:t>
            </a:r>
            <a:r>
              <a:rPr lang="en-IN" dirty="0"/>
              <a:t> 10 ]</a:t>
            </a:r>
          </a:p>
          <a:p>
            <a:r>
              <a:rPr lang="en-IN" dirty="0"/>
              <a:t>  do</a:t>
            </a:r>
          </a:p>
          <a:p>
            <a:r>
              <a:rPr lang="en-IN" dirty="0"/>
              <a:t>  echo $a</a:t>
            </a:r>
          </a:p>
          <a:p>
            <a:r>
              <a:rPr lang="en-IN" dirty="0"/>
              <a:t> a=a+1;</a:t>
            </a:r>
          </a:p>
          <a:p>
            <a:r>
              <a:rPr lang="en-IN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2343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47BF-DD95-887E-F9C2-314D1059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22AB6-1116-745F-017B-25BE7812B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648" y="2025750"/>
            <a:ext cx="8758989" cy="4423176"/>
          </a:xfrm>
        </p:spPr>
      </p:pic>
    </p:spTree>
    <p:extLst>
      <p:ext uri="{BB962C8B-B14F-4D97-AF65-F5344CB8AC3E}">
        <p14:creationId xmlns:p14="http://schemas.microsoft.com/office/powerpoint/2010/main" val="395907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D850-742C-F6B5-270E-CCAF6498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88F5-C1A5-A410-31F7-B237BAC0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$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Nunito" pitchFamily="2" charset="0"/>
              </a:rPr>
              <a:t>-</a:t>
            </a:r>
            <a:r>
              <a:rPr lang="en-IN" sz="2400" b="1" i="0" dirty="0" err="1">
                <a:solidFill>
                  <a:srgbClr val="212529"/>
                </a:solidFill>
                <a:effectLst/>
                <a:latin typeface="Nunito" pitchFamily="2" charset="0"/>
              </a:rPr>
              <a:t>eq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Nunito" pitchFamily="2" charset="0"/>
              </a:rPr>
              <a:t> </a:t>
            </a:r>
            <a:r>
              <a:rPr lang="en-IN" b="1" i="0" dirty="0">
                <a:solidFill>
                  <a:srgbClr val="212529"/>
                </a:solidFill>
                <a:effectLst/>
                <a:latin typeface="Nunito" pitchFamily="2" charset="0"/>
              </a:rPr>
              <a:t>: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Nunito" pitchFamily="2" charset="0"/>
              </a:rPr>
              <a:t>Checks if the value of two operands are equal or not; if yes, then the condition becomes true.</a:t>
            </a:r>
          </a:p>
          <a:p>
            <a:r>
              <a:rPr lang="en-US" sz="1800" dirty="0">
                <a:solidFill>
                  <a:srgbClr val="212529"/>
                </a:solidFill>
                <a:latin typeface="Nunito" pitchFamily="2" charset="0"/>
              </a:rPr>
              <a:t>$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Nunito" pitchFamily="2" charset="0"/>
              </a:rPr>
              <a:t>-ne</a:t>
            </a:r>
            <a:r>
              <a:rPr lang="en-US" sz="1800" dirty="0">
                <a:solidFill>
                  <a:srgbClr val="212529"/>
                </a:solidFill>
                <a:latin typeface="Nunito" pitchFamily="2" charset="0"/>
              </a:rPr>
              <a:t>: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Nunito" pitchFamily="2" charset="0"/>
              </a:rPr>
              <a:t>Checks if the value of two operands are equal or not; if values are not equal, then the condition becomes true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Nunito" pitchFamily="2" charset="0"/>
              </a:rPr>
              <a:t>.</a:t>
            </a:r>
          </a:p>
          <a:p>
            <a:r>
              <a:rPr lang="en-US" sz="1800" dirty="0">
                <a:solidFill>
                  <a:srgbClr val="212529"/>
                </a:solidFill>
                <a:latin typeface="Nunito" pitchFamily="2" charset="0"/>
              </a:rPr>
              <a:t>$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Nunito" pitchFamily="2" charset="0"/>
              </a:rPr>
              <a:t>-</a:t>
            </a:r>
            <a:r>
              <a:rPr lang="en-IN" sz="2400" b="1" i="0" dirty="0" err="1">
                <a:solidFill>
                  <a:srgbClr val="212529"/>
                </a:solidFill>
                <a:effectLst/>
                <a:latin typeface="Nunito" pitchFamily="2" charset="0"/>
              </a:rPr>
              <a:t>gt</a:t>
            </a:r>
            <a:r>
              <a:rPr lang="en-US" sz="2400" dirty="0">
                <a:solidFill>
                  <a:srgbClr val="212529"/>
                </a:solidFill>
                <a:latin typeface="Nunito" pitchFamily="2" charset="0"/>
              </a:rPr>
              <a:t> </a:t>
            </a:r>
            <a:r>
              <a:rPr lang="en-US" sz="1800" dirty="0">
                <a:solidFill>
                  <a:srgbClr val="212529"/>
                </a:solidFill>
                <a:latin typeface="Nunito" pitchFamily="2" charset="0"/>
              </a:rPr>
              <a:t>: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Nunito" pitchFamily="2" charset="0"/>
              </a:rPr>
              <a:t>Checks if the value of left operand is greater than the value of right operand; if yes, then the condition becomes true.</a:t>
            </a:r>
          </a:p>
          <a:p>
            <a:r>
              <a:rPr lang="en-US" sz="1800" dirty="0">
                <a:solidFill>
                  <a:srgbClr val="212529"/>
                </a:solidFill>
                <a:latin typeface="Nunito" pitchFamily="2" charset="0"/>
              </a:rPr>
              <a:t>$</a:t>
            </a:r>
            <a:r>
              <a:rPr lang="en-IN" sz="1600" b="1" i="0" dirty="0">
                <a:solidFill>
                  <a:srgbClr val="212529"/>
                </a:solidFill>
                <a:effectLst/>
                <a:latin typeface="Nunito" pitchFamily="2" charset="0"/>
              </a:rPr>
              <a:t>-</a:t>
            </a:r>
            <a:r>
              <a:rPr lang="en-IN" sz="2400" b="1" i="0" dirty="0" err="1">
                <a:solidFill>
                  <a:srgbClr val="212529"/>
                </a:solidFill>
                <a:effectLst/>
                <a:latin typeface="Nunito" pitchFamily="2" charset="0"/>
              </a:rPr>
              <a:t>lt</a:t>
            </a:r>
            <a:r>
              <a:rPr lang="en-US" sz="2400" dirty="0">
                <a:solidFill>
                  <a:srgbClr val="212529"/>
                </a:solidFill>
                <a:latin typeface="Nunito" pitchFamily="2" charset="0"/>
              </a:rPr>
              <a:t> </a:t>
            </a:r>
            <a:r>
              <a:rPr lang="en-US" sz="1800" dirty="0">
                <a:solidFill>
                  <a:srgbClr val="212529"/>
                </a:solidFill>
                <a:latin typeface="Nunito" pitchFamily="2" charset="0"/>
              </a:rPr>
              <a:t>: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Nunito" pitchFamily="2" charset="0"/>
              </a:rPr>
              <a:t>Checks if the value of left operand is less than the value of right operand; if yes, then the condition becomes true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309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1A62-FAB0-F62A-AE94-F4CBAB42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C309-B2DD-E80F-AB7F-ACB976E9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12529"/>
                </a:solidFill>
                <a:effectLst/>
                <a:latin typeface="Nunito" pitchFamily="2" charset="0"/>
              </a:rPr>
              <a:t>! :</a:t>
            </a:r>
            <a:r>
              <a:rPr lang="en-US" b="0" i="0" dirty="0">
                <a:solidFill>
                  <a:srgbClr val="212529"/>
                </a:solidFill>
                <a:effectLst/>
                <a:latin typeface="Nunito" pitchFamily="2" charset="0"/>
              </a:rPr>
              <a:t>This is logical negation. This inverts a true condition into false and vice versa.</a:t>
            </a:r>
          </a:p>
          <a:p>
            <a:r>
              <a:rPr lang="en-IN" b="1" i="0" dirty="0">
                <a:solidFill>
                  <a:srgbClr val="212529"/>
                </a:solidFill>
                <a:effectLst/>
                <a:latin typeface="Nunito" pitchFamily="2" charset="0"/>
              </a:rPr>
              <a:t>-o</a:t>
            </a:r>
            <a:r>
              <a:rPr lang="en-US" dirty="0">
                <a:solidFill>
                  <a:srgbClr val="212529"/>
                </a:solidFill>
                <a:latin typeface="Nunito" pitchFamily="2" charset="0"/>
              </a:rPr>
              <a:t> :</a:t>
            </a:r>
            <a:r>
              <a:rPr lang="en-US" b="0" i="0" dirty="0">
                <a:solidFill>
                  <a:srgbClr val="212529"/>
                </a:solidFill>
                <a:effectLst/>
                <a:latin typeface="Nunito" pitchFamily="2" charset="0"/>
              </a:rPr>
              <a:t>This is logical </a:t>
            </a:r>
            <a:r>
              <a:rPr lang="en-US" b="1" i="0" dirty="0">
                <a:solidFill>
                  <a:srgbClr val="212529"/>
                </a:solidFill>
                <a:effectLst/>
                <a:latin typeface="Nunito" pitchFamily="2" charset="0"/>
              </a:rPr>
              <a:t>OR</a:t>
            </a:r>
            <a:r>
              <a:rPr lang="en-US" b="0" i="0" dirty="0">
                <a:solidFill>
                  <a:srgbClr val="212529"/>
                </a:solidFill>
                <a:effectLst/>
                <a:latin typeface="Nunito" pitchFamily="2" charset="0"/>
              </a:rPr>
              <a:t>. If one of the operands is true, then the condition becomes true</a:t>
            </a:r>
            <a:endParaRPr lang="en-US" dirty="0">
              <a:solidFill>
                <a:srgbClr val="212529"/>
              </a:solidFill>
              <a:latin typeface="Nunito" pitchFamily="2" charset="0"/>
            </a:endParaRPr>
          </a:p>
          <a:p>
            <a:r>
              <a:rPr lang="en-IN" b="1" i="0" dirty="0">
                <a:solidFill>
                  <a:srgbClr val="212529"/>
                </a:solidFill>
                <a:effectLst/>
                <a:latin typeface="Nunito" pitchFamily="2" charset="0"/>
              </a:rPr>
              <a:t>-a</a:t>
            </a:r>
            <a:r>
              <a:rPr lang="en-US" b="1" i="0" dirty="0">
                <a:solidFill>
                  <a:srgbClr val="212529"/>
                </a:solidFill>
                <a:effectLst/>
                <a:latin typeface="Nunito" pitchFamily="2" charset="0"/>
              </a:rPr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Nunito" pitchFamily="2" charset="0"/>
              </a:rPr>
              <a:t>This is logical </a:t>
            </a:r>
            <a:r>
              <a:rPr lang="en-US" b="1" i="0" dirty="0">
                <a:solidFill>
                  <a:srgbClr val="212529"/>
                </a:solidFill>
                <a:effectLst/>
                <a:latin typeface="Nunito" pitchFamily="2" charset="0"/>
              </a:rPr>
              <a:t>AND</a:t>
            </a:r>
            <a:r>
              <a:rPr lang="en-US" b="0" i="0" dirty="0">
                <a:solidFill>
                  <a:srgbClr val="212529"/>
                </a:solidFill>
                <a:effectLst/>
                <a:latin typeface="Nunito" pitchFamily="2" charset="0"/>
              </a:rPr>
              <a:t>. If both the operands are true, then the condition becomes true otherwise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4769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76</TotalTime>
  <Words>327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Gill Sans MT</vt:lpstr>
      <vt:lpstr>Heebo</vt:lpstr>
      <vt:lpstr>Nunito</vt:lpstr>
      <vt:lpstr>Gallery</vt:lpstr>
      <vt:lpstr>Shell scripting</vt:lpstr>
      <vt:lpstr>What is shell scripting</vt:lpstr>
      <vt:lpstr>Basic shell program</vt:lpstr>
      <vt:lpstr>Conditional statement</vt:lpstr>
      <vt:lpstr>Loop control</vt:lpstr>
      <vt:lpstr>Loop control</vt:lpstr>
      <vt:lpstr>Addition program</vt:lpstr>
      <vt:lpstr>Relational operators</vt:lpstr>
      <vt:lpstr>Logical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Vishal Pimple</dc:creator>
  <cp:lastModifiedBy>Vishal Pimple</cp:lastModifiedBy>
  <cp:revision>1</cp:revision>
  <dcterms:created xsi:type="dcterms:W3CDTF">2022-11-15T08:59:25Z</dcterms:created>
  <dcterms:modified xsi:type="dcterms:W3CDTF">2022-11-15T10:15:32Z</dcterms:modified>
</cp:coreProperties>
</file>