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63" r:id="rId5"/>
    <p:sldId id="267" r:id="rId6"/>
    <p:sldId id="266" r:id="rId7"/>
    <p:sldId id="264" r:id="rId8"/>
    <p:sldId id="265" r:id="rId9"/>
    <p:sldId id="25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4218-D7EF-410D-AEC4-162748153DF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3DBE-4352-45E6-A99A-F6A25178446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8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4218-D7EF-410D-AEC4-162748153DF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3DBE-4352-45E6-A99A-F6A251784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77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4218-D7EF-410D-AEC4-162748153DF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3DBE-4352-45E6-A99A-F6A251784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4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4218-D7EF-410D-AEC4-162748153DF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3DBE-4352-45E6-A99A-F6A251784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29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4218-D7EF-410D-AEC4-162748153DF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3DBE-4352-45E6-A99A-F6A25178446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1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4218-D7EF-410D-AEC4-162748153DF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3DBE-4352-45E6-A99A-F6A251784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29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4218-D7EF-410D-AEC4-162748153DF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3DBE-4352-45E6-A99A-F6A251784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31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4218-D7EF-410D-AEC4-162748153DF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3DBE-4352-45E6-A99A-F6A251784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4218-D7EF-410D-AEC4-162748153DF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3DBE-4352-45E6-A99A-F6A251784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78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C54218-D7EF-410D-AEC4-162748153DF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263DBE-4352-45E6-A99A-F6A251784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74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4218-D7EF-410D-AEC4-162748153DF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3DBE-4352-45E6-A99A-F6A251784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14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C54218-D7EF-410D-AEC4-162748153DF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263DBE-4352-45E6-A99A-F6A25178446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5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ilealliance.org/agile101/the-agile-manifest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ilealliance.org/agile101/the-agile-manifest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9336-5CFE-603C-3696-83A1B49A5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0394" y="1642169"/>
            <a:ext cx="5369780" cy="1520422"/>
          </a:xfrm>
        </p:spPr>
        <p:txBody>
          <a:bodyPr>
            <a:normAutofit/>
          </a:bodyPr>
          <a:lstStyle/>
          <a:p>
            <a:r>
              <a:rPr lang="en-IN" sz="4800" i="1" dirty="0"/>
              <a:t>AGILE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FE482-16C5-86E4-658C-04116044D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Chetan </a:t>
            </a:r>
            <a:r>
              <a:rPr lang="en-IN" dirty="0" err="1"/>
              <a:t>patil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023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A5A7-7488-B718-5AA7-3D5945835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595" y="2512080"/>
            <a:ext cx="10058400" cy="1833839"/>
          </a:xfrm>
        </p:spPr>
        <p:txBody>
          <a:bodyPr/>
          <a:lstStyle/>
          <a:p>
            <a:pPr algn="ctr"/>
            <a:r>
              <a:rPr lang="en-IN" i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4792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884D-6F97-06C5-E754-41064037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Software Development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2624-0714-4DFB-29DF-C4ADBE34E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05878"/>
            <a:ext cx="10058400" cy="35045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Waterfall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V-Model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Iterative Model</a:t>
            </a:r>
          </a:p>
          <a:p>
            <a:pPr marL="0" indent="0">
              <a:buNone/>
            </a:pPr>
            <a:r>
              <a:rPr lang="en-US" sz="2400" dirty="0"/>
              <a:t>             --&gt; Agile Methodology</a:t>
            </a:r>
          </a:p>
          <a:p>
            <a:pPr marL="0" indent="0">
              <a:buNone/>
            </a:pPr>
            <a:r>
              <a:rPr lang="en-US" sz="1800" dirty="0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4721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1E27-4E48-AADB-8006-31769A08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What is Agile?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48EF2-045A-1802-63B8-607C0954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399" y="2338243"/>
            <a:ext cx="10058400" cy="218151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Agile development is a phrase used in software development to describe methodologies for incremental software development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1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65C0-D085-69BD-9F81-7BD57AE3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Agile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1A71E-8C4B-AAE9-B192-A287024D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23474"/>
            <a:ext cx="10058400" cy="35456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Agile software development is a conceptual framework for software engineering that promotes development iteration throughout the life-cycle of the project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Software developed during one unit of time is referred to as an iteration , which may last from one to four weeks</a:t>
            </a:r>
          </a:p>
        </p:txBody>
      </p:sp>
    </p:spTree>
    <p:extLst>
      <p:ext uri="{BB962C8B-B14F-4D97-AF65-F5344CB8AC3E}">
        <p14:creationId xmlns:p14="http://schemas.microsoft.com/office/powerpoint/2010/main" val="177384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5311-F6AE-134A-3A86-D3520F99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D77A1-B24A-357A-9FF9-37EFD3FD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802" y="1952192"/>
            <a:ext cx="10058400" cy="382575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6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Individuals and interactions over processes and tools</a:t>
            </a:r>
          </a:p>
          <a:p>
            <a:pPr>
              <a:lnSpc>
                <a:spcPct val="26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Working software over comprehensive documentations</a:t>
            </a:r>
          </a:p>
          <a:p>
            <a:pPr>
              <a:lnSpc>
                <a:spcPct val="26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Customer collaboration over contract negotiation</a:t>
            </a:r>
          </a:p>
          <a:p>
            <a:pPr>
              <a:lnSpc>
                <a:spcPct val="26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Responding to change over following a plan</a:t>
            </a:r>
          </a:p>
        </p:txBody>
      </p:sp>
    </p:spTree>
    <p:extLst>
      <p:ext uri="{BB962C8B-B14F-4D97-AF65-F5344CB8AC3E}">
        <p14:creationId xmlns:p14="http://schemas.microsoft.com/office/powerpoint/2010/main" val="340019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DB80-05BE-A400-5760-56AE0A8D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Existing Agile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51552-7DF6-2017-5DCC-C02EE9C32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7525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Extreme programming (“XP”)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Scrum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Agile unified process</a:t>
            </a:r>
          </a:p>
        </p:txBody>
      </p:sp>
    </p:spTree>
    <p:extLst>
      <p:ext uri="{BB962C8B-B14F-4D97-AF65-F5344CB8AC3E}">
        <p14:creationId xmlns:p14="http://schemas.microsoft.com/office/powerpoint/2010/main" val="377885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E942-276F-CAC3-50D8-6B2F8A80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/>
              <a:t>12 Principles are based on the </a:t>
            </a:r>
            <a:r>
              <a:rPr lang="en-US" sz="4000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Agile Manifesto</a:t>
            </a:r>
            <a:r>
              <a:rPr lang="en-US" sz="4000" i="1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D0245-048D-7CA5-583F-E463CEAD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856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0" dirty="0">
                <a:solidFill>
                  <a:srgbClr val="333333"/>
                </a:solidFill>
                <a:effectLst/>
                <a:latin typeface="sofia-pro"/>
              </a:rPr>
              <a:t>1. Our highest priority is to satisfy the customer through early and continuous delivery of valuable software.</a:t>
            </a:r>
          </a:p>
          <a:p>
            <a:pPr algn="l">
              <a:lnSpc>
                <a:spcPct val="100000"/>
              </a:lnSpc>
            </a:pPr>
            <a:r>
              <a:rPr lang="en-US" sz="1800" b="0" i="0" dirty="0">
                <a:solidFill>
                  <a:srgbClr val="333333"/>
                </a:solidFill>
                <a:effectLst/>
                <a:latin typeface="sofia-pro"/>
              </a:rPr>
              <a:t>2. Welcome changing requirements, even late in development. Agile processes harness change for the customer’s competitive advantage.</a:t>
            </a:r>
          </a:p>
          <a:p>
            <a:pPr algn="l">
              <a:lnSpc>
                <a:spcPct val="100000"/>
              </a:lnSpc>
            </a:pPr>
            <a:r>
              <a:rPr lang="en-US" sz="1800" b="0" i="0" dirty="0">
                <a:solidFill>
                  <a:srgbClr val="333333"/>
                </a:solidFill>
                <a:effectLst/>
                <a:latin typeface="sofia-pro"/>
              </a:rPr>
              <a:t>3. Deliver working software frequently, from a couple of weeks to a couple of months, with a preference to the shorter timescale.</a:t>
            </a:r>
          </a:p>
          <a:p>
            <a:pPr algn="l">
              <a:lnSpc>
                <a:spcPct val="100000"/>
              </a:lnSpc>
            </a:pPr>
            <a:r>
              <a:rPr lang="en-US" sz="1800" b="0" i="0" dirty="0">
                <a:solidFill>
                  <a:srgbClr val="333333"/>
                </a:solidFill>
                <a:effectLst/>
                <a:latin typeface="sofia-pro"/>
              </a:rPr>
              <a:t>4. Business people and developers must work together daily throughout the project.</a:t>
            </a:r>
          </a:p>
          <a:p>
            <a:pPr algn="l">
              <a:lnSpc>
                <a:spcPct val="100000"/>
              </a:lnSpc>
            </a:pPr>
            <a:r>
              <a:rPr lang="en-US" sz="1800" b="0" i="0" dirty="0">
                <a:solidFill>
                  <a:srgbClr val="333333"/>
                </a:solidFill>
                <a:effectLst/>
                <a:latin typeface="sofia-pro"/>
              </a:rPr>
              <a:t>5. Build projects around motivated individuals. Give them the environment and support they need, and trust them to get the job done.</a:t>
            </a:r>
          </a:p>
          <a:p>
            <a:pPr algn="l">
              <a:lnSpc>
                <a:spcPct val="100000"/>
              </a:lnSpc>
            </a:pPr>
            <a:r>
              <a:rPr lang="en-US" sz="1800" b="0" i="0" dirty="0">
                <a:solidFill>
                  <a:srgbClr val="333333"/>
                </a:solidFill>
                <a:effectLst/>
                <a:latin typeface="sofia-pro"/>
              </a:rPr>
              <a:t>6. The most efficient and effective method of conveying information to and within a development team is face-to-face conversation.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6429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363B-BB12-A7D8-776F-B00EFC9F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/>
              <a:t>12 Principles are based on the </a:t>
            </a:r>
            <a:r>
              <a:rPr lang="en-US" sz="4000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Agile Manifesto</a:t>
            </a:r>
            <a:r>
              <a:rPr lang="en-US" sz="4000" i="1" dirty="0"/>
              <a:t>.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87FCF-EC32-4A82-5B36-C2D1ED0E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3701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0" i="0" dirty="0">
                <a:solidFill>
                  <a:srgbClr val="333333"/>
                </a:solidFill>
                <a:effectLst/>
                <a:latin typeface="sofia-pro"/>
              </a:rPr>
              <a:t>7. Working software is the primary measure of progress.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333333"/>
                </a:solidFill>
                <a:effectLst/>
                <a:latin typeface="sofia-pro"/>
              </a:rPr>
              <a:t>8.Agile processes promote sustainable development. The sponsors, developers, and users should be able to maintain a constant pace indefinitely.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333333"/>
                </a:solidFill>
                <a:effectLst/>
                <a:latin typeface="sofia-pro"/>
              </a:rPr>
              <a:t>9.Continuous attention to technical excellence and good design enhances agility.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333333"/>
                </a:solidFill>
                <a:effectLst/>
                <a:latin typeface="sofia-pro"/>
              </a:rPr>
              <a:t>10.Simplicity–the art of maximizing the amount of work not done–is essential.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333333"/>
                </a:solidFill>
                <a:effectLst/>
                <a:latin typeface="sofia-pro"/>
              </a:rPr>
              <a:t>11.The best architectures, requirements, and designs emerge from self-organizing teams.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333333"/>
                </a:solidFill>
                <a:effectLst/>
                <a:latin typeface="sofia-pro"/>
              </a:rPr>
              <a:t>12.At regular intervals, the team reflects on how to become more effective, then tunes and adjusts its behavior accordingly.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0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8885-5C6B-A769-A1E8-92EE9F0C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en-IN" i="1" dirty="0"/>
              <a:t>Roles in Agile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D338E-6F5E-5B18-E2AA-058D3CE61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179" y="1801029"/>
            <a:ext cx="7777017" cy="457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3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</TotalTime>
  <Words>378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Arabic Typesetting</vt:lpstr>
      <vt:lpstr>Calibri</vt:lpstr>
      <vt:lpstr>Calibri Light</vt:lpstr>
      <vt:lpstr>sofia-pro</vt:lpstr>
      <vt:lpstr>Wingdings</vt:lpstr>
      <vt:lpstr>Retrospect</vt:lpstr>
      <vt:lpstr>AGILE Methodology</vt:lpstr>
      <vt:lpstr>Software Development Life cycle</vt:lpstr>
      <vt:lpstr>What is Agile?</vt:lpstr>
      <vt:lpstr>Agile software development</vt:lpstr>
      <vt:lpstr>Agile Manifesto</vt:lpstr>
      <vt:lpstr>Existing Agile methods</vt:lpstr>
      <vt:lpstr>12 Principles are based on the Agile Manifesto.</vt:lpstr>
      <vt:lpstr>12 Principles are based on the Agile Manifesto.</vt:lpstr>
      <vt:lpstr>Roles in Agile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</dc:title>
  <dc:creator>Gokul S</dc:creator>
  <cp:lastModifiedBy>Chetan Patil</cp:lastModifiedBy>
  <cp:revision>46</cp:revision>
  <dcterms:created xsi:type="dcterms:W3CDTF">2022-11-30T12:01:37Z</dcterms:created>
  <dcterms:modified xsi:type="dcterms:W3CDTF">2022-12-01T10:13:50Z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2022-12-01T09:29:16Z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5c9bcd5a-997a-41dd-a1e8-487dcf5ca44c</vt:lpwstr>
  </property>
  <property fmtid="{D5CDD505-2E9C-101B-9397-08002B2CF9AE}" pid="7" name="MSIP_Label_defa4170-0d19-0005-0004-bc88714345d2_ActionId">
    <vt:lpwstr>05fea284-a014-40b1-b5be-a4de88013079</vt:lpwstr>
  </property>
  <property fmtid="{D5CDD505-2E9C-101B-9397-08002B2CF9AE}" pid="8" name="MSIP_Label_defa4170-0d19-0005-0004-bc88714345d2_ContentBits">
    <vt:lpwstr>0</vt:lpwstr>
  </property>
</Properties>
</file>