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un Chitale" initials="VC" lastIdx="2" clrIdx="0">
    <p:extLst>
      <p:ext uri="{19B8F6BF-5375-455C-9EA6-DF929625EA0E}">
        <p15:presenceInfo xmlns:p15="http://schemas.microsoft.com/office/powerpoint/2012/main" userId="d48bd18d1933dc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24T10:34:38.715"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11-24T10:51:32.282" idx="2">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841D85E-1068-45A8-9866-219924ECC17F}" type="datetimeFigureOut">
              <a:rPr lang="en-IN" smtClean="0"/>
              <a:t>24-11-2022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7C9C327-2671-4EA7-B06F-1F12CE3EC0C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454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41D85E-1068-45A8-9866-219924ECC17F}"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C9C327-2671-4EA7-B06F-1F12CE3EC0C6}" type="slidenum">
              <a:rPr lang="en-IN" smtClean="0"/>
              <a:t>‹#›</a:t>
            </a:fld>
            <a:endParaRPr lang="en-IN"/>
          </a:p>
        </p:txBody>
      </p:sp>
    </p:spTree>
    <p:extLst>
      <p:ext uri="{BB962C8B-B14F-4D97-AF65-F5344CB8AC3E}">
        <p14:creationId xmlns:p14="http://schemas.microsoft.com/office/powerpoint/2010/main" val="94207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1D85E-1068-45A8-9866-219924ECC17F}"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C9C327-2671-4EA7-B06F-1F12CE3EC0C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4050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1D85E-1068-45A8-9866-219924ECC17F}"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C9C327-2671-4EA7-B06F-1F12CE3EC0C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9669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1D85E-1068-45A8-9866-219924ECC17F}"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C9C327-2671-4EA7-B06F-1F12CE3EC0C6}" type="slidenum">
              <a:rPr lang="en-IN" smtClean="0"/>
              <a:t>‹#›</a:t>
            </a:fld>
            <a:endParaRPr lang="en-IN"/>
          </a:p>
        </p:txBody>
      </p:sp>
    </p:spTree>
    <p:extLst>
      <p:ext uri="{BB962C8B-B14F-4D97-AF65-F5344CB8AC3E}">
        <p14:creationId xmlns:p14="http://schemas.microsoft.com/office/powerpoint/2010/main" val="4115726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1D85E-1068-45A8-9866-219924ECC17F}"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C9C327-2671-4EA7-B06F-1F12CE3EC0C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3907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1D85E-1068-45A8-9866-219924ECC17F}"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C9C327-2671-4EA7-B06F-1F12CE3EC0C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5819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1D85E-1068-45A8-9866-219924ECC17F}"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C9C327-2671-4EA7-B06F-1F12CE3EC0C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5720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1D85E-1068-45A8-9866-219924ECC17F}"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C9C327-2671-4EA7-B06F-1F12CE3EC0C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577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1D85E-1068-45A8-9866-219924ECC17F}"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C9C327-2671-4EA7-B06F-1F12CE3EC0C6}" type="slidenum">
              <a:rPr lang="en-IN" smtClean="0"/>
              <a:t>‹#›</a:t>
            </a:fld>
            <a:endParaRPr lang="en-IN"/>
          </a:p>
        </p:txBody>
      </p:sp>
    </p:spTree>
    <p:extLst>
      <p:ext uri="{BB962C8B-B14F-4D97-AF65-F5344CB8AC3E}">
        <p14:creationId xmlns:p14="http://schemas.microsoft.com/office/powerpoint/2010/main" val="287530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1D85E-1068-45A8-9866-219924ECC17F}"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C9C327-2671-4EA7-B06F-1F12CE3EC0C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817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41D85E-1068-45A8-9866-219924ECC17F}"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C9C327-2671-4EA7-B06F-1F12CE3EC0C6}" type="slidenum">
              <a:rPr lang="en-IN" smtClean="0"/>
              <a:t>‹#›</a:t>
            </a:fld>
            <a:endParaRPr lang="en-IN"/>
          </a:p>
        </p:txBody>
      </p:sp>
    </p:spTree>
    <p:extLst>
      <p:ext uri="{BB962C8B-B14F-4D97-AF65-F5344CB8AC3E}">
        <p14:creationId xmlns:p14="http://schemas.microsoft.com/office/powerpoint/2010/main" val="264707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41D85E-1068-45A8-9866-219924ECC17F}" type="datetimeFigureOut">
              <a:rPr lang="en-IN" smtClean="0"/>
              <a:t>24-11-2022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C9C327-2671-4EA7-B06F-1F12CE3EC0C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564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41D85E-1068-45A8-9866-219924ECC17F}" type="datetimeFigureOut">
              <a:rPr lang="en-IN" smtClean="0"/>
              <a:t>24-11-2022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C9C327-2671-4EA7-B06F-1F12CE3EC0C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2564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1D85E-1068-45A8-9866-219924ECC17F}" type="datetimeFigureOut">
              <a:rPr lang="en-IN" smtClean="0"/>
              <a:t>24-11-2022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C9C327-2671-4EA7-B06F-1F12CE3EC0C6}" type="slidenum">
              <a:rPr lang="en-IN" smtClean="0"/>
              <a:t>‹#›</a:t>
            </a:fld>
            <a:endParaRPr lang="en-IN"/>
          </a:p>
        </p:txBody>
      </p:sp>
    </p:spTree>
    <p:extLst>
      <p:ext uri="{BB962C8B-B14F-4D97-AF65-F5344CB8AC3E}">
        <p14:creationId xmlns:p14="http://schemas.microsoft.com/office/powerpoint/2010/main" val="1146939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41D85E-1068-45A8-9866-219924ECC17F}"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C9C327-2671-4EA7-B06F-1F12CE3EC0C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8688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41D85E-1068-45A8-9866-219924ECC17F}"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C9C327-2671-4EA7-B06F-1F12CE3EC0C6}" type="slidenum">
              <a:rPr lang="en-IN" smtClean="0"/>
              <a:t>‹#›</a:t>
            </a:fld>
            <a:endParaRPr lang="en-IN"/>
          </a:p>
        </p:txBody>
      </p:sp>
    </p:spTree>
    <p:extLst>
      <p:ext uri="{BB962C8B-B14F-4D97-AF65-F5344CB8AC3E}">
        <p14:creationId xmlns:p14="http://schemas.microsoft.com/office/powerpoint/2010/main" val="3039023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41D85E-1068-45A8-9866-219924ECC17F}" type="datetimeFigureOut">
              <a:rPr lang="en-IN" smtClean="0"/>
              <a:t>24-11-2022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C9C327-2671-4EA7-B06F-1F12CE3EC0C6}" type="slidenum">
              <a:rPr lang="en-IN" smtClean="0"/>
              <a:t>‹#›</a:t>
            </a:fld>
            <a:endParaRPr lang="en-IN"/>
          </a:p>
        </p:txBody>
      </p:sp>
    </p:spTree>
    <p:extLst>
      <p:ext uri="{BB962C8B-B14F-4D97-AF65-F5344CB8AC3E}">
        <p14:creationId xmlns:p14="http://schemas.microsoft.com/office/powerpoint/2010/main" val="147965656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0C6A-5E6F-53D1-A151-DAE19FBF956E}"/>
              </a:ext>
            </a:extLst>
          </p:cNvPr>
          <p:cNvSpPr>
            <a:spLocks noGrp="1"/>
          </p:cNvSpPr>
          <p:nvPr>
            <p:ph type="ctrTitle"/>
          </p:nvPr>
        </p:nvSpPr>
        <p:spPr/>
        <p:txBody>
          <a:bodyPr/>
          <a:lstStyle/>
          <a:p>
            <a:r>
              <a:rPr lang="en-US" dirty="0"/>
              <a:t>Kubernetes</a:t>
            </a:r>
            <a:endParaRPr lang="en-IN" dirty="0"/>
          </a:p>
        </p:txBody>
      </p:sp>
      <p:sp>
        <p:nvSpPr>
          <p:cNvPr id="3" name="Subtitle 2">
            <a:extLst>
              <a:ext uri="{FF2B5EF4-FFF2-40B4-BE49-F238E27FC236}">
                <a16:creationId xmlns:a16="http://schemas.microsoft.com/office/drawing/2014/main" id="{936A7322-9DD5-1FAC-ECEE-91C57AC9A5BB}"/>
              </a:ext>
            </a:extLst>
          </p:cNvPr>
          <p:cNvSpPr>
            <a:spLocks noGrp="1"/>
          </p:cNvSpPr>
          <p:nvPr>
            <p:ph type="subTitle" idx="1"/>
          </p:nvPr>
        </p:nvSpPr>
        <p:spPr/>
        <p:txBody>
          <a:bodyPr/>
          <a:lstStyle/>
          <a:p>
            <a:r>
              <a:rPr lang="en-US" dirty="0"/>
              <a:t>By Varun Chitale</a:t>
            </a:r>
            <a:endParaRPr lang="en-IN" dirty="0"/>
          </a:p>
        </p:txBody>
      </p:sp>
    </p:spTree>
    <p:extLst>
      <p:ext uri="{BB962C8B-B14F-4D97-AF65-F5344CB8AC3E}">
        <p14:creationId xmlns:p14="http://schemas.microsoft.com/office/powerpoint/2010/main" val="3256821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3CA7B0-E1EF-5EE2-E587-5AB49F7F78ED}"/>
              </a:ext>
            </a:extLst>
          </p:cNvPr>
          <p:cNvSpPr txBox="1"/>
          <p:nvPr/>
        </p:nvSpPr>
        <p:spPr>
          <a:xfrm>
            <a:off x="3039447" y="1720840"/>
            <a:ext cx="6116216" cy="3416320"/>
          </a:xfrm>
          <a:prstGeom prst="rect">
            <a:avLst/>
          </a:prstGeom>
          <a:noFill/>
        </p:spPr>
        <p:txBody>
          <a:bodyPr wrap="square">
            <a:spAutoFit/>
          </a:bodyPr>
          <a:lstStyle/>
          <a:p>
            <a:r>
              <a:rPr lang="en-IN" dirty="0"/>
              <a:t>Lists Services</a:t>
            </a:r>
          </a:p>
          <a:p>
            <a:endParaRPr lang="en-IN" dirty="0"/>
          </a:p>
          <a:p>
            <a:r>
              <a:rPr lang="en-IN" dirty="0" err="1"/>
              <a:t>kubectl</a:t>
            </a:r>
            <a:r>
              <a:rPr lang="en-IN" dirty="0"/>
              <a:t> get svc</a:t>
            </a:r>
          </a:p>
          <a:p>
            <a:r>
              <a:rPr lang="en-IN" b="1" dirty="0"/>
              <a:t>	Shows a service name</a:t>
            </a:r>
          </a:p>
          <a:p>
            <a:endParaRPr lang="en-IN" dirty="0"/>
          </a:p>
          <a:p>
            <a:r>
              <a:rPr lang="en-IN" dirty="0" err="1"/>
              <a:t>kubectl</a:t>
            </a:r>
            <a:r>
              <a:rPr lang="en-IN" dirty="0"/>
              <a:t> describe svc&lt;name&gt;</a:t>
            </a:r>
          </a:p>
          <a:p>
            <a:r>
              <a:rPr lang="en-IN" b="1" dirty="0"/>
              <a:t>	Deletes a pod</a:t>
            </a:r>
          </a:p>
          <a:p>
            <a:endParaRPr lang="en-IN" dirty="0"/>
          </a:p>
          <a:p>
            <a:r>
              <a:rPr lang="en-IN" dirty="0" err="1"/>
              <a:t>kubectl</a:t>
            </a:r>
            <a:r>
              <a:rPr lang="en-IN" dirty="0"/>
              <a:t> delete pod&lt;name&gt;</a:t>
            </a:r>
          </a:p>
          <a:p>
            <a:r>
              <a:rPr lang="en-IN" b="1" dirty="0"/>
              <a:t>	Executes the command on service by choosing a container</a:t>
            </a:r>
          </a:p>
          <a:p>
            <a:r>
              <a:rPr lang="en-IN" b="1" dirty="0" err="1"/>
              <a:t>kubectl</a:t>
            </a:r>
            <a:r>
              <a:rPr lang="en-IN" b="1" dirty="0"/>
              <a:t> exec&lt;service&gt; &lt;commands&gt;[-c&lt; $container&gt;]</a:t>
            </a:r>
          </a:p>
        </p:txBody>
      </p:sp>
    </p:spTree>
    <p:extLst>
      <p:ext uri="{BB962C8B-B14F-4D97-AF65-F5344CB8AC3E}">
        <p14:creationId xmlns:p14="http://schemas.microsoft.com/office/powerpoint/2010/main" val="2867209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925817-CB0D-F871-7E17-5582D84C6C78}"/>
              </a:ext>
            </a:extLst>
          </p:cNvPr>
          <p:cNvSpPr txBox="1"/>
          <p:nvPr/>
        </p:nvSpPr>
        <p:spPr>
          <a:xfrm>
            <a:off x="2918149" y="2085307"/>
            <a:ext cx="6116216" cy="2308324"/>
          </a:xfrm>
          <a:prstGeom prst="rect">
            <a:avLst/>
          </a:prstGeom>
          <a:noFill/>
        </p:spPr>
        <p:txBody>
          <a:bodyPr wrap="square">
            <a:spAutoFit/>
          </a:bodyPr>
          <a:lstStyle/>
          <a:p>
            <a:r>
              <a:rPr lang="en-IN" dirty="0"/>
              <a:t>Gets logs from the service for a container</a:t>
            </a:r>
          </a:p>
          <a:p>
            <a:r>
              <a:rPr lang="en-IN" b="1" dirty="0"/>
              <a:t>	</a:t>
            </a:r>
            <a:r>
              <a:rPr lang="en-IN" b="1" dirty="0" err="1"/>
              <a:t>kubectl</a:t>
            </a:r>
            <a:r>
              <a:rPr lang="en-IN" b="1" dirty="0"/>
              <a:t> logs -f&lt;name&gt;&gt;[-c&lt; $container&gt;]</a:t>
            </a:r>
          </a:p>
          <a:p>
            <a:endParaRPr lang="en-IN" dirty="0"/>
          </a:p>
          <a:p>
            <a:r>
              <a:rPr lang="en-IN" dirty="0"/>
              <a:t>Show metrics for a pod</a:t>
            </a:r>
          </a:p>
          <a:p>
            <a:r>
              <a:rPr lang="en-IN" b="1" dirty="0"/>
              <a:t>	</a:t>
            </a:r>
            <a:r>
              <a:rPr lang="en-IN" b="1" dirty="0" err="1"/>
              <a:t>kubectl</a:t>
            </a:r>
            <a:r>
              <a:rPr lang="en-IN" b="1" dirty="0"/>
              <a:t> top pod</a:t>
            </a:r>
          </a:p>
          <a:p>
            <a:endParaRPr lang="en-IN" dirty="0"/>
          </a:p>
          <a:p>
            <a:r>
              <a:rPr lang="en-IN" dirty="0"/>
              <a:t> Launching a pod with a name and image</a:t>
            </a:r>
          </a:p>
          <a:p>
            <a:r>
              <a:rPr lang="en-IN" b="1" dirty="0"/>
              <a:t>	</a:t>
            </a:r>
            <a:r>
              <a:rPr lang="en-IN" b="1" dirty="0" err="1"/>
              <a:t>kubectl</a:t>
            </a:r>
            <a:r>
              <a:rPr lang="en-IN" b="1" dirty="0"/>
              <a:t> run&lt;name&gt; -image=&lt;image-name&gt;</a:t>
            </a:r>
          </a:p>
        </p:txBody>
      </p:sp>
    </p:spTree>
    <p:extLst>
      <p:ext uri="{BB962C8B-B14F-4D97-AF65-F5344CB8AC3E}">
        <p14:creationId xmlns:p14="http://schemas.microsoft.com/office/powerpoint/2010/main" val="52327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9981CF-F72A-2BDE-9E04-29C27B63AD1E}"/>
              </a:ext>
            </a:extLst>
          </p:cNvPr>
          <p:cNvSpPr txBox="1"/>
          <p:nvPr/>
        </p:nvSpPr>
        <p:spPr>
          <a:xfrm>
            <a:off x="4814596" y="2817845"/>
            <a:ext cx="2873828" cy="830997"/>
          </a:xfrm>
          <a:prstGeom prst="rect">
            <a:avLst/>
          </a:prstGeom>
          <a:noFill/>
        </p:spPr>
        <p:txBody>
          <a:bodyPr wrap="square" rtlCol="0">
            <a:spAutoFit/>
          </a:bodyPr>
          <a:lstStyle/>
          <a:p>
            <a:r>
              <a:rPr lang="en-US" sz="4800" dirty="0"/>
              <a:t>Thank you </a:t>
            </a:r>
            <a:endParaRPr lang="en-IN" sz="4800" dirty="0"/>
          </a:p>
        </p:txBody>
      </p:sp>
    </p:spTree>
    <p:extLst>
      <p:ext uri="{BB962C8B-B14F-4D97-AF65-F5344CB8AC3E}">
        <p14:creationId xmlns:p14="http://schemas.microsoft.com/office/powerpoint/2010/main" val="20145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9810E7-CCFD-B807-94DE-59E0BA1FF99B}"/>
              </a:ext>
            </a:extLst>
          </p:cNvPr>
          <p:cNvSpPr txBox="1"/>
          <p:nvPr/>
        </p:nvSpPr>
        <p:spPr>
          <a:xfrm>
            <a:off x="2006082" y="1380931"/>
            <a:ext cx="1688841" cy="584775"/>
          </a:xfrm>
          <a:prstGeom prst="rect">
            <a:avLst/>
          </a:prstGeom>
          <a:noFill/>
        </p:spPr>
        <p:txBody>
          <a:bodyPr wrap="square" rtlCol="0">
            <a:spAutoFit/>
          </a:bodyPr>
          <a:lstStyle/>
          <a:p>
            <a:r>
              <a:rPr lang="en-US" sz="3200" dirty="0"/>
              <a:t>Agenda</a:t>
            </a:r>
            <a:endParaRPr lang="en-IN" sz="3200" dirty="0"/>
          </a:p>
        </p:txBody>
      </p:sp>
      <p:sp>
        <p:nvSpPr>
          <p:cNvPr id="3" name="TextBox 2">
            <a:extLst>
              <a:ext uri="{FF2B5EF4-FFF2-40B4-BE49-F238E27FC236}">
                <a16:creationId xmlns:a16="http://schemas.microsoft.com/office/drawing/2014/main" id="{4B56BBCD-F1C1-57D4-1F34-3CA180DD5B3D}"/>
              </a:ext>
            </a:extLst>
          </p:cNvPr>
          <p:cNvSpPr txBox="1"/>
          <p:nvPr/>
        </p:nvSpPr>
        <p:spPr>
          <a:xfrm>
            <a:off x="1688840" y="2547258"/>
            <a:ext cx="634481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Understanding the Kubernetes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Features of Kubernetes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Kubernetes Architecture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Basic Commands of Kubernetes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86837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ubernetes Tutorial">
            <a:extLst>
              <a:ext uri="{FF2B5EF4-FFF2-40B4-BE49-F238E27FC236}">
                <a16:creationId xmlns:a16="http://schemas.microsoft.com/office/drawing/2014/main" id="{E9497B19-4126-2059-0697-D165AF177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1600" y="1806228"/>
            <a:ext cx="4553534" cy="39787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A0F6505-801B-8957-B49F-060CCD9EE5B2}"/>
              </a:ext>
            </a:extLst>
          </p:cNvPr>
          <p:cNvSpPr txBox="1"/>
          <p:nvPr/>
        </p:nvSpPr>
        <p:spPr>
          <a:xfrm>
            <a:off x="2463281" y="942392"/>
            <a:ext cx="6270172" cy="584775"/>
          </a:xfrm>
          <a:prstGeom prst="rect">
            <a:avLst/>
          </a:prstGeom>
          <a:noFill/>
        </p:spPr>
        <p:txBody>
          <a:bodyPr wrap="square" rtlCol="0">
            <a:spAutoFit/>
          </a:bodyPr>
          <a:lstStyle/>
          <a:p>
            <a:r>
              <a:rPr lang="en-US" sz="3200" dirty="0"/>
              <a:t>Features of Kubernetes</a:t>
            </a:r>
            <a:endParaRPr lang="en-IN" sz="3200" dirty="0"/>
          </a:p>
        </p:txBody>
      </p:sp>
    </p:spTree>
    <p:extLst>
      <p:ext uri="{BB962C8B-B14F-4D97-AF65-F5344CB8AC3E}">
        <p14:creationId xmlns:p14="http://schemas.microsoft.com/office/powerpoint/2010/main" val="286947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FDD389-99C1-BB57-D383-211F069287DC}"/>
              </a:ext>
            </a:extLst>
          </p:cNvPr>
          <p:cNvSpPr txBox="1"/>
          <p:nvPr/>
        </p:nvSpPr>
        <p:spPr>
          <a:xfrm>
            <a:off x="877078" y="983465"/>
            <a:ext cx="10291666" cy="5078313"/>
          </a:xfrm>
          <a:prstGeom prst="rect">
            <a:avLst/>
          </a:prstGeom>
          <a:noFill/>
        </p:spPr>
        <p:txBody>
          <a:bodyPr wrap="square">
            <a:spAutoFit/>
          </a:bodyPr>
          <a:lstStyle/>
          <a:p>
            <a:pPr algn="just">
              <a:buFont typeface="+mj-lt"/>
              <a:buAutoNum type="arabicPeriod"/>
            </a:pPr>
            <a:r>
              <a:rPr lang="en-US" b="1" i="0" dirty="0">
                <a:solidFill>
                  <a:srgbClr val="000000"/>
                </a:solidFill>
                <a:effectLst/>
                <a:latin typeface="inter-bold"/>
              </a:rPr>
              <a:t>Pod:</a:t>
            </a:r>
            <a:r>
              <a:rPr lang="en-US" b="0" i="0" dirty="0">
                <a:solidFill>
                  <a:srgbClr val="000000"/>
                </a:solidFill>
                <a:effectLst/>
                <a:latin typeface="inter-regular"/>
              </a:rPr>
              <a:t> It is a deployment unit in Kubernetes with a single Internet protocol address.</a:t>
            </a:r>
          </a:p>
          <a:p>
            <a:pPr algn="just">
              <a:buFont typeface="+mj-lt"/>
              <a:buAutoNum type="arabicPeriod"/>
            </a:pPr>
            <a:r>
              <a:rPr lang="en-US" b="1" i="0" dirty="0">
                <a:solidFill>
                  <a:srgbClr val="000000"/>
                </a:solidFill>
                <a:effectLst/>
                <a:latin typeface="inter-bold"/>
              </a:rPr>
              <a:t>Horizontal Scaling:</a:t>
            </a:r>
            <a:r>
              <a:rPr lang="en-US" b="0" i="0" dirty="0">
                <a:solidFill>
                  <a:srgbClr val="000000"/>
                </a:solidFill>
                <a:effectLst/>
                <a:latin typeface="inter-regular"/>
              </a:rPr>
              <a:t> It is an important feature in the Kubernetes. This feature uses a </a:t>
            </a:r>
            <a:r>
              <a:rPr lang="en-US" b="1" i="0" dirty="0" err="1">
                <a:solidFill>
                  <a:srgbClr val="000000"/>
                </a:solidFill>
                <a:effectLst/>
                <a:latin typeface="inter-bold"/>
              </a:rPr>
              <a:t>HorizontalPodAutoscalar</a:t>
            </a:r>
            <a:r>
              <a:rPr lang="en-US" b="0" i="0" dirty="0">
                <a:solidFill>
                  <a:srgbClr val="000000"/>
                </a:solidFill>
                <a:effectLst/>
                <a:latin typeface="inter-regular"/>
              </a:rPr>
              <a:t> to automatically increase or decrease the number of pods in a deployment, replication controller, replica set, or stateful set on the basis of observed CPU utilization.</a:t>
            </a:r>
          </a:p>
          <a:p>
            <a:pPr algn="just">
              <a:buFont typeface="+mj-lt"/>
              <a:buAutoNum type="arabicPeriod"/>
            </a:pPr>
            <a:r>
              <a:rPr lang="en-US" b="1" i="0" dirty="0">
                <a:solidFill>
                  <a:srgbClr val="000000"/>
                </a:solidFill>
                <a:effectLst/>
                <a:latin typeface="inter-bold"/>
              </a:rPr>
              <a:t>Automatic Bin Packing:</a:t>
            </a:r>
            <a:r>
              <a:rPr lang="en-US" b="0" i="0" dirty="0">
                <a:solidFill>
                  <a:srgbClr val="000000"/>
                </a:solidFill>
                <a:effectLst/>
                <a:latin typeface="inter-regular"/>
              </a:rPr>
              <a:t> Kubernetes helps the user to declare the maximum and minimum resources of computers for their containers.</a:t>
            </a:r>
          </a:p>
          <a:p>
            <a:pPr algn="just">
              <a:buFont typeface="+mj-lt"/>
              <a:buAutoNum type="arabicPeriod"/>
            </a:pPr>
            <a:r>
              <a:rPr lang="en-US" b="1" i="0" dirty="0">
                <a:solidFill>
                  <a:srgbClr val="000000"/>
                </a:solidFill>
                <a:effectLst/>
                <a:latin typeface="inter-bold"/>
              </a:rPr>
              <a:t>Service Discovery and load balancing:</a:t>
            </a:r>
            <a:r>
              <a:rPr lang="en-US" b="0" i="0" dirty="0">
                <a:solidFill>
                  <a:srgbClr val="000000"/>
                </a:solidFill>
                <a:effectLst/>
                <a:latin typeface="inter-regular"/>
              </a:rPr>
              <a:t> Kubernetes assigns the IP addresses and a Name of DNS for a set of containers, and also balances the load across them.</a:t>
            </a:r>
          </a:p>
          <a:p>
            <a:pPr algn="just">
              <a:buFont typeface="+mj-lt"/>
              <a:buAutoNum type="arabicPeriod"/>
            </a:pPr>
            <a:r>
              <a:rPr lang="en-US" b="1" i="0" dirty="0">
                <a:solidFill>
                  <a:srgbClr val="000000"/>
                </a:solidFill>
                <a:effectLst/>
                <a:latin typeface="inter-bold"/>
              </a:rPr>
              <a:t>Automated rollouts and rollbacks:</a:t>
            </a:r>
            <a:r>
              <a:rPr lang="en-US" b="0" i="0" dirty="0">
                <a:solidFill>
                  <a:srgbClr val="000000"/>
                </a:solidFill>
                <a:effectLst/>
                <a:latin typeface="inter-regular"/>
              </a:rPr>
              <a:t> Using the rollouts, Kubernetes distributes the changes and updates to an application or its configuration. If any problem occurs in the system, then this technique rollbacks those changes for you immediately.</a:t>
            </a:r>
          </a:p>
          <a:p>
            <a:pPr algn="just">
              <a:buFont typeface="+mj-lt"/>
              <a:buAutoNum type="arabicPeriod"/>
            </a:pPr>
            <a:r>
              <a:rPr lang="en-US" b="1" i="0" dirty="0">
                <a:solidFill>
                  <a:srgbClr val="000000"/>
                </a:solidFill>
                <a:effectLst/>
                <a:latin typeface="inter-bold"/>
              </a:rPr>
              <a:t>Persistent Storage:</a:t>
            </a:r>
            <a:r>
              <a:rPr lang="en-US" b="0" i="0" dirty="0">
                <a:solidFill>
                  <a:srgbClr val="000000"/>
                </a:solidFill>
                <a:effectLst/>
                <a:latin typeface="inter-regular"/>
              </a:rPr>
              <a:t> Kubernetes provides an essential feature called '</a:t>
            </a:r>
            <a:r>
              <a:rPr lang="en-US" b="1" i="0" dirty="0">
                <a:solidFill>
                  <a:srgbClr val="000000"/>
                </a:solidFill>
                <a:effectLst/>
                <a:latin typeface="inter-bold"/>
              </a:rPr>
              <a:t>persistent storage'</a:t>
            </a:r>
            <a:r>
              <a:rPr lang="en-US" b="0" i="0" dirty="0">
                <a:solidFill>
                  <a:srgbClr val="000000"/>
                </a:solidFill>
                <a:effectLst/>
                <a:latin typeface="inter-regular"/>
              </a:rPr>
              <a:t> for storing the data, which cannot be lost after the pod is killed or rescheduled. Kubernetes supports various storage systems for storing the data, such as </a:t>
            </a:r>
            <a:r>
              <a:rPr lang="en-US" b="1" i="0" dirty="0">
                <a:solidFill>
                  <a:srgbClr val="000000"/>
                </a:solidFill>
                <a:effectLst/>
                <a:latin typeface="inter-bold"/>
              </a:rPr>
              <a:t>Google Compute Engine's Persistent Disks (GCE PD) or Amazon Elastic Block Storage (EBS).</a:t>
            </a:r>
            <a:r>
              <a:rPr lang="en-US" b="0" i="0" dirty="0">
                <a:solidFill>
                  <a:srgbClr val="000000"/>
                </a:solidFill>
                <a:effectLst/>
                <a:latin typeface="inter-regular"/>
              </a:rPr>
              <a:t> It also provides the distributed file systems: </a:t>
            </a:r>
            <a:r>
              <a:rPr lang="en-US" b="1" i="0" dirty="0">
                <a:solidFill>
                  <a:srgbClr val="000000"/>
                </a:solidFill>
                <a:effectLst/>
                <a:latin typeface="inter-bold"/>
              </a:rPr>
              <a:t>NFS or GFS</a:t>
            </a:r>
            <a:r>
              <a:rPr lang="en-US" b="0" i="0" dirty="0">
                <a:solidFill>
                  <a:srgbClr val="000000"/>
                </a:solidFill>
                <a:effectLst/>
                <a:latin typeface="inter-regular"/>
              </a:rPr>
              <a:t>.</a:t>
            </a:r>
          </a:p>
          <a:p>
            <a:pPr algn="just">
              <a:buFont typeface="+mj-lt"/>
              <a:buAutoNum type="arabicPeriod"/>
            </a:pPr>
            <a:r>
              <a:rPr lang="en-US" b="1" i="0" dirty="0">
                <a:solidFill>
                  <a:srgbClr val="000000"/>
                </a:solidFill>
                <a:effectLst/>
                <a:latin typeface="inter-bold"/>
              </a:rPr>
              <a:t>Self-Healing:</a:t>
            </a:r>
            <a:r>
              <a:rPr lang="en-US" b="0" i="0" dirty="0">
                <a:solidFill>
                  <a:srgbClr val="000000"/>
                </a:solidFill>
                <a:effectLst/>
                <a:latin typeface="inter-regular"/>
              </a:rPr>
              <a:t> This feature plays an important role in the concept of Kubernetes. Those containers which are failed during the execution process, Kubernetes restarts them automatically. And, those containers which do not reply to the user-defined health check, it stops them from working automatically.</a:t>
            </a:r>
          </a:p>
        </p:txBody>
      </p:sp>
    </p:spTree>
    <p:extLst>
      <p:ext uri="{BB962C8B-B14F-4D97-AF65-F5344CB8AC3E}">
        <p14:creationId xmlns:p14="http://schemas.microsoft.com/office/powerpoint/2010/main" val="87450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ubernetes Tutorial">
            <a:extLst>
              <a:ext uri="{FF2B5EF4-FFF2-40B4-BE49-F238E27FC236}">
                <a16:creationId xmlns:a16="http://schemas.microsoft.com/office/drawing/2014/main" id="{35628723-D880-2EEE-2921-4852C4D2E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452" y="2059442"/>
            <a:ext cx="5392145" cy="36695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EA6C7CA-EF32-DB27-4989-41D4926FD532}"/>
              </a:ext>
            </a:extLst>
          </p:cNvPr>
          <p:cNvSpPr txBox="1"/>
          <p:nvPr/>
        </p:nvSpPr>
        <p:spPr>
          <a:xfrm>
            <a:off x="2146040" y="839755"/>
            <a:ext cx="6895323" cy="584775"/>
          </a:xfrm>
          <a:prstGeom prst="rect">
            <a:avLst/>
          </a:prstGeom>
          <a:noFill/>
        </p:spPr>
        <p:txBody>
          <a:bodyPr wrap="square" rtlCol="0">
            <a:spAutoFit/>
          </a:bodyPr>
          <a:lstStyle/>
          <a:p>
            <a:r>
              <a:rPr lang="en-US" sz="3200" dirty="0"/>
              <a:t>Kubernetes Architecture </a:t>
            </a:r>
            <a:endParaRPr lang="en-IN" sz="3200" dirty="0"/>
          </a:p>
        </p:txBody>
      </p:sp>
    </p:spTree>
    <p:extLst>
      <p:ext uri="{BB962C8B-B14F-4D97-AF65-F5344CB8AC3E}">
        <p14:creationId xmlns:p14="http://schemas.microsoft.com/office/powerpoint/2010/main" val="297172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A3EA9F-21AB-29BF-7EC4-F61EADF4C41D}"/>
              </a:ext>
            </a:extLst>
          </p:cNvPr>
          <p:cNvSpPr txBox="1"/>
          <p:nvPr/>
        </p:nvSpPr>
        <p:spPr>
          <a:xfrm>
            <a:off x="895739" y="972932"/>
            <a:ext cx="10599576" cy="5078313"/>
          </a:xfrm>
          <a:prstGeom prst="rect">
            <a:avLst/>
          </a:prstGeom>
          <a:noFill/>
        </p:spPr>
        <p:txBody>
          <a:bodyPr wrap="square">
            <a:spAutoFit/>
          </a:bodyPr>
          <a:lstStyle/>
          <a:p>
            <a:pPr algn="just"/>
            <a:r>
              <a:rPr lang="en-US" b="0" i="0" dirty="0">
                <a:solidFill>
                  <a:srgbClr val="333333"/>
                </a:solidFill>
                <a:effectLst/>
                <a:latin typeface="inter-regular"/>
              </a:rPr>
              <a:t>The architecture of Kubernetes actually follows the client-server architecture. It consists of the following two main components:</a:t>
            </a:r>
          </a:p>
          <a:p>
            <a:pPr algn="just">
              <a:buFont typeface="+mj-lt"/>
              <a:buAutoNum type="arabicPeriod"/>
            </a:pPr>
            <a:r>
              <a:rPr lang="en-US" b="0" i="0" dirty="0">
                <a:solidFill>
                  <a:srgbClr val="000000"/>
                </a:solidFill>
                <a:effectLst/>
                <a:latin typeface="inter-regular"/>
              </a:rPr>
              <a:t>Master Node (Control Plane)</a:t>
            </a:r>
          </a:p>
          <a:p>
            <a:pPr algn="just">
              <a:buFont typeface="+mj-lt"/>
              <a:buAutoNum type="arabicPeriod"/>
            </a:pPr>
            <a:r>
              <a:rPr lang="en-US" b="0" i="0" dirty="0">
                <a:solidFill>
                  <a:srgbClr val="000000"/>
                </a:solidFill>
                <a:effectLst/>
                <a:latin typeface="inter-regular"/>
              </a:rPr>
              <a:t>Slave/worker node</a:t>
            </a:r>
          </a:p>
          <a:p>
            <a:pPr algn="just"/>
            <a:endParaRPr lang="en-US" b="0" i="0" dirty="0">
              <a:solidFill>
                <a:srgbClr val="000000"/>
              </a:solidFill>
              <a:effectLst/>
              <a:latin typeface="inter-regular"/>
            </a:endParaRPr>
          </a:p>
          <a:p>
            <a:pPr algn="just"/>
            <a:r>
              <a:rPr lang="en-US" b="1" dirty="0">
                <a:solidFill>
                  <a:srgbClr val="333333"/>
                </a:solidFill>
                <a:latin typeface="inter-bold"/>
              </a:rPr>
              <a:t>Master Node or Kubernetes Control Plane</a:t>
            </a:r>
          </a:p>
          <a:p>
            <a:pPr algn="just"/>
            <a:r>
              <a:rPr lang="en-US" b="0" i="0" dirty="0">
                <a:solidFill>
                  <a:srgbClr val="333333"/>
                </a:solidFill>
                <a:effectLst/>
                <a:latin typeface="inter-regular"/>
              </a:rPr>
              <a:t>The master node in a Kubernetes architecture is used to manage the states of a cluster. It is actually an entry point for all types of administrative tasks. In the Kubernetes cluster, more than one master node is present for checking the fault tolerance.</a:t>
            </a:r>
          </a:p>
          <a:p>
            <a:pPr algn="just"/>
            <a:endParaRPr lang="en-US" b="0" i="0" dirty="0">
              <a:solidFill>
                <a:srgbClr val="333333"/>
              </a:solidFill>
              <a:effectLst/>
              <a:latin typeface="inter-regular"/>
            </a:endParaRPr>
          </a:p>
          <a:p>
            <a:pPr algn="just"/>
            <a:r>
              <a:rPr lang="en-US" b="1" i="0" dirty="0">
                <a:solidFill>
                  <a:srgbClr val="333333"/>
                </a:solidFill>
                <a:effectLst/>
                <a:latin typeface="inter-bold"/>
              </a:rPr>
              <a:t>API Server</a:t>
            </a:r>
          </a:p>
          <a:p>
            <a:pPr algn="just"/>
            <a:r>
              <a:rPr lang="en-US" b="0" i="0" dirty="0">
                <a:solidFill>
                  <a:srgbClr val="333333"/>
                </a:solidFill>
                <a:effectLst/>
                <a:latin typeface="inter-regular"/>
              </a:rPr>
              <a:t>The Kubernetes API server receives the REST commands which are sent by the user. After receiving, it validates the REST requests, process, and then executes them.</a:t>
            </a:r>
          </a:p>
          <a:p>
            <a:pPr algn="just"/>
            <a:endParaRPr lang="en-US" b="0" i="0" dirty="0">
              <a:solidFill>
                <a:srgbClr val="333333"/>
              </a:solidFill>
              <a:effectLst/>
              <a:latin typeface="inter-regular"/>
            </a:endParaRPr>
          </a:p>
          <a:p>
            <a:pPr algn="just"/>
            <a:r>
              <a:rPr lang="en-US" b="1" dirty="0">
                <a:solidFill>
                  <a:srgbClr val="333333"/>
                </a:solidFill>
                <a:latin typeface="inter-regular"/>
              </a:rPr>
              <a:t>S</a:t>
            </a:r>
            <a:r>
              <a:rPr lang="en-US" b="1" i="0" dirty="0">
                <a:solidFill>
                  <a:srgbClr val="333333"/>
                </a:solidFill>
                <a:effectLst/>
                <a:latin typeface="inter-regular"/>
              </a:rPr>
              <a:t>cheduler</a:t>
            </a:r>
          </a:p>
          <a:p>
            <a:pPr algn="just"/>
            <a:r>
              <a:rPr lang="en-US" b="0" i="0" dirty="0">
                <a:solidFill>
                  <a:srgbClr val="333333"/>
                </a:solidFill>
                <a:effectLst/>
                <a:latin typeface="inter-regular"/>
              </a:rPr>
              <a:t>The scheduler in a master node schedules the tasks to the worker nodes. And, for every worker node, it is used to store the resource usage information.</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220976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EDF0C0-EF49-C916-6FEB-3E0DBC507BE4}"/>
              </a:ext>
            </a:extLst>
          </p:cNvPr>
          <p:cNvSpPr txBox="1"/>
          <p:nvPr/>
        </p:nvSpPr>
        <p:spPr>
          <a:xfrm>
            <a:off x="1119671" y="923360"/>
            <a:ext cx="10263673" cy="5355312"/>
          </a:xfrm>
          <a:prstGeom prst="rect">
            <a:avLst/>
          </a:prstGeom>
          <a:noFill/>
        </p:spPr>
        <p:txBody>
          <a:bodyPr wrap="square">
            <a:spAutoFit/>
          </a:bodyPr>
          <a:lstStyle/>
          <a:p>
            <a:pPr algn="just"/>
            <a:r>
              <a:rPr lang="en-US" b="1" i="0" dirty="0">
                <a:solidFill>
                  <a:srgbClr val="333333"/>
                </a:solidFill>
                <a:effectLst/>
                <a:latin typeface="inter-bold"/>
              </a:rPr>
              <a:t>Controller Manager</a:t>
            </a:r>
          </a:p>
          <a:p>
            <a:pPr algn="just"/>
            <a:r>
              <a:rPr lang="en-US" b="0" i="0" dirty="0">
                <a:solidFill>
                  <a:srgbClr val="333333"/>
                </a:solidFill>
                <a:effectLst/>
                <a:latin typeface="inter-regular"/>
              </a:rPr>
              <a:t>The Controller manager is also known as a controller. It is a daemon that executes in the non-terminating control loops. The controllers in a master node perform a task and manage the state of the cluster.</a:t>
            </a:r>
          </a:p>
          <a:p>
            <a:pPr algn="just"/>
            <a:endParaRPr lang="en-US" b="0" i="0" dirty="0">
              <a:solidFill>
                <a:srgbClr val="333333"/>
              </a:solidFill>
              <a:effectLst/>
              <a:latin typeface="inter-regular"/>
            </a:endParaRPr>
          </a:p>
          <a:p>
            <a:pPr algn="just"/>
            <a:r>
              <a:rPr lang="en-US" b="1" i="0" dirty="0">
                <a:solidFill>
                  <a:srgbClr val="333333"/>
                </a:solidFill>
                <a:effectLst/>
                <a:latin typeface="inter-bold"/>
              </a:rPr>
              <a:t>ETCD</a:t>
            </a:r>
          </a:p>
          <a:p>
            <a:pPr algn="just"/>
            <a:r>
              <a:rPr lang="en-US" b="0" i="0" dirty="0">
                <a:solidFill>
                  <a:srgbClr val="333333"/>
                </a:solidFill>
                <a:effectLst/>
                <a:latin typeface="inter-regular"/>
              </a:rPr>
              <a:t>It is an open-source, simple, distributed key-value storage which is used to store the cluster data. It is a part of a master node which is written in a GO programming language.</a:t>
            </a:r>
          </a:p>
          <a:p>
            <a:pPr algn="just"/>
            <a:endParaRPr lang="en-US" b="0" i="0" dirty="0">
              <a:solidFill>
                <a:srgbClr val="333333"/>
              </a:solidFill>
              <a:effectLst/>
              <a:latin typeface="inter-regular"/>
            </a:endParaRPr>
          </a:p>
          <a:p>
            <a:pPr algn="just"/>
            <a:r>
              <a:rPr lang="en-US" b="1" dirty="0">
                <a:solidFill>
                  <a:srgbClr val="333333"/>
                </a:solidFill>
                <a:latin typeface="inter-bold"/>
              </a:rPr>
              <a:t>Worker/Slave node</a:t>
            </a:r>
          </a:p>
          <a:p>
            <a:pPr algn="just"/>
            <a:r>
              <a:rPr lang="en-US" b="0" i="0" dirty="0">
                <a:solidFill>
                  <a:srgbClr val="333333"/>
                </a:solidFill>
                <a:effectLst/>
                <a:latin typeface="inter-regular"/>
              </a:rPr>
              <a:t>The Worker node in a Kubernetes is also known as minions. A worker node is a physical machine that executes the applications using pods. It contains all the essential services which allow a user to assign the resources to the scheduled containers.</a:t>
            </a:r>
          </a:p>
          <a:p>
            <a:pPr algn="just"/>
            <a:endParaRPr lang="en-US" b="0" i="0" dirty="0">
              <a:solidFill>
                <a:srgbClr val="333333"/>
              </a:solidFill>
              <a:effectLst/>
              <a:latin typeface="inter-regular"/>
            </a:endParaRPr>
          </a:p>
          <a:p>
            <a:pPr algn="just"/>
            <a:r>
              <a:rPr lang="en-US" b="1" i="0" dirty="0">
                <a:solidFill>
                  <a:srgbClr val="333333"/>
                </a:solidFill>
                <a:effectLst/>
                <a:latin typeface="inter-regular"/>
              </a:rPr>
              <a:t>POD</a:t>
            </a:r>
            <a:r>
              <a:rPr lang="en-US" b="0" i="0" dirty="0">
                <a:solidFill>
                  <a:srgbClr val="333333"/>
                </a:solidFill>
                <a:effectLst/>
                <a:latin typeface="inter-regular"/>
              </a:rPr>
              <a:t>:</a:t>
            </a:r>
          </a:p>
          <a:p>
            <a:pPr algn="just"/>
            <a:r>
              <a:rPr lang="en-US" b="0" i="0" dirty="0">
                <a:solidFill>
                  <a:srgbClr val="333333"/>
                </a:solidFill>
                <a:effectLst/>
                <a:latin typeface="inter-regular"/>
              </a:rPr>
              <a:t>A Pod is a collection of containers and its storage inside a node of a Kubernetes</a:t>
            </a:r>
          </a:p>
          <a:p>
            <a:pPr algn="just"/>
            <a:r>
              <a:rPr lang="en-US" b="0" i="0" dirty="0">
                <a:solidFill>
                  <a:srgbClr val="333333"/>
                </a:solidFill>
                <a:effectLst/>
                <a:latin typeface="inter-regular"/>
              </a:rPr>
              <a:t>cluster. It is possible to create a pod with multiple containers inside it. For example, keeping a database container and data container in the same</a:t>
            </a:r>
          </a:p>
          <a:p>
            <a:pPr algn="just"/>
            <a:r>
              <a:rPr lang="en-US" b="0" i="0" dirty="0">
                <a:solidFill>
                  <a:srgbClr val="333333"/>
                </a:solidFill>
                <a:effectLst/>
                <a:latin typeface="inter-regular"/>
              </a:rPr>
              <a:t>pod.</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483539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60FF60-EBB4-BE87-7165-50B2D9579861}"/>
              </a:ext>
            </a:extLst>
          </p:cNvPr>
          <p:cNvSpPr txBox="1"/>
          <p:nvPr/>
        </p:nvSpPr>
        <p:spPr>
          <a:xfrm>
            <a:off x="1819470" y="1866123"/>
            <a:ext cx="7653434" cy="3693319"/>
          </a:xfrm>
          <a:prstGeom prst="rect">
            <a:avLst/>
          </a:prstGeom>
          <a:noFill/>
        </p:spPr>
        <p:txBody>
          <a:bodyPr wrap="square">
            <a:spAutoFit/>
          </a:bodyPr>
          <a:lstStyle/>
          <a:p>
            <a:endParaRPr lang="en-IN" dirty="0"/>
          </a:p>
          <a:p>
            <a:endParaRPr lang="en-IN" dirty="0"/>
          </a:p>
          <a:p>
            <a:r>
              <a:rPr lang="en-IN" dirty="0"/>
              <a:t>Get version-related information</a:t>
            </a:r>
          </a:p>
          <a:p>
            <a:r>
              <a:rPr lang="en-IN" b="1" dirty="0" err="1"/>
              <a:t>kubectl</a:t>
            </a:r>
            <a:r>
              <a:rPr lang="en-IN" b="1" dirty="0"/>
              <a:t> version</a:t>
            </a:r>
          </a:p>
          <a:p>
            <a:endParaRPr lang="en-IN" dirty="0"/>
          </a:p>
          <a:p>
            <a:r>
              <a:rPr lang="en-IN" dirty="0"/>
              <a:t>Get configuration details</a:t>
            </a:r>
          </a:p>
          <a:p>
            <a:r>
              <a:rPr lang="en-IN" b="1" dirty="0" err="1"/>
              <a:t>kubectl</a:t>
            </a:r>
            <a:r>
              <a:rPr lang="en-IN" b="1" dirty="0"/>
              <a:t> config view</a:t>
            </a:r>
          </a:p>
          <a:p>
            <a:endParaRPr lang="en-IN" dirty="0"/>
          </a:p>
          <a:p>
            <a:r>
              <a:rPr lang="en-IN" dirty="0"/>
              <a:t>Create deployment</a:t>
            </a:r>
          </a:p>
          <a:p>
            <a:r>
              <a:rPr lang="en-IN" b="1" dirty="0" err="1"/>
              <a:t>kubectl</a:t>
            </a:r>
            <a:r>
              <a:rPr lang="en-IN" b="1" dirty="0"/>
              <a:t> create deployment &lt;deploy name&gt; –image=&lt;image name&gt;</a:t>
            </a:r>
          </a:p>
          <a:p>
            <a:endParaRPr lang="en-IN" dirty="0"/>
          </a:p>
          <a:p>
            <a:r>
              <a:rPr lang="en-IN" dirty="0"/>
              <a:t>Delete deployment</a:t>
            </a:r>
          </a:p>
          <a:p>
            <a:r>
              <a:rPr lang="en-IN" b="1" dirty="0" err="1"/>
              <a:t>kubectl</a:t>
            </a:r>
            <a:r>
              <a:rPr lang="en-IN" b="1" dirty="0"/>
              <a:t> delete deploy &lt;deploy name&gt;</a:t>
            </a:r>
          </a:p>
        </p:txBody>
      </p:sp>
      <p:sp>
        <p:nvSpPr>
          <p:cNvPr id="4" name="TextBox 3">
            <a:extLst>
              <a:ext uri="{FF2B5EF4-FFF2-40B4-BE49-F238E27FC236}">
                <a16:creationId xmlns:a16="http://schemas.microsoft.com/office/drawing/2014/main" id="{FD4CC697-2373-A7CF-AD55-715F841AC8B4}"/>
              </a:ext>
            </a:extLst>
          </p:cNvPr>
          <p:cNvSpPr txBox="1"/>
          <p:nvPr/>
        </p:nvSpPr>
        <p:spPr>
          <a:xfrm>
            <a:off x="2052735" y="1101012"/>
            <a:ext cx="5962261" cy="584775"/>
          </a:xfrm>
          <a:prstGeom prst="rect">
            <a:avLst/>
          </a:prstGeom>
          <a:noFill/>
        </p:spPr>
        <p:txBody>
          <a:bodyPr wrap="square" rtlCol="0">
            <a:spAutoFit/>
          </a:bodyPr>
          <a:lstStyle/>
          <a:p>
            <a:r>
              <a:rPr lang="en-US" sz="3200" dirty="0"/>
              <a:t>Basic Kubernetes Commands</a:t>
            </a:r>
            <a:endParaRPr lang="en-IN" sz="3200" dirty="0"/>
          </a:p>
        </p:txBody>
      </p:sp>
    </p:spTree>
    <p:extLst>
      <p:ext uri="{BB962C8B-B14F-4D97-AF65-F5344CB8AC3E}">
        <p14:creationId xmlns:p14="http://schemas.microsoft.com/office/powerpoint/2010/main" val="1780278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A6E206-9D4F-5010-839B-D1E5D39C4967}"/>
              </a:ext>
            </a:extLst>
          </p:cNvPr>
          <p:cNvSpPr txBox="1"/>
          <p:nvPr/>
        </p:nvSpPr>
        <p:spPr>
          <a:xfrm>
            <a:off x="2451619" y="1511188"/>
            <a:ext cx="6116216" cy="3693319"/>
          </a:xfrm>
          <a:prstGeom prst="rect">
            <a:avLst/>
          </a:prstGeom>
          <a:noFill/>
        </p:spPr>
        <p:txBody>
          <a:bodyPr wrap="square">
            <a:spAutoFit/>
          </a:bodyPr>
          <a:lstStyle/>
          <a:p>
            <a:r>
              <a:rPr lang="en-IN" dirty="0"/>
              <a:t>List all current pods</a:t>
            </a:r>
          </a:p>
          <a:p>
            <a:r>
              <a:rPr lang="en-IN" b="1" dirty="0" err="1"/>
              <a:t>kubectl</a:t>
            </a:r>
            <a:r>
              <a:rPr lang="en-IN" b="1" dirty="0"/>
              <a:t> get pods</a:t>
            </a:r>
          </a:p>
          <a:p>
            <a:endParaRPr lang="en-IN" dirty="0"/>
          </a:p>
          <a:p>
            <a:r>
              <a:rPr lang="en-IN" dirty="0"/>
              <a:t>Describe pod names</a:t>
            </a:r>
          </a:p>
          <a:p>
            <a:r>
              <a:rPr lang="en-IN" b="1" dirty="0" err="1"/>
              <a:t>kubectl</a:t>
            </a:r>
            <a:r>
              <a:rPr lang="en-IN" b="1" dirty="0"/>
              <a:t> describe pod&lt;name&gt;</a:t>
            </a:r>
          </a:p>
          <a:p>
            <a:endParaRPr lang="en-IN" dirty="0"/>
          </a:p>
          <a:p>
            <a:r>
              <a:rPr lang="en-IN" dirty="0"/>
              <a:t> To scale the replication counter, counting the number of instances</a:t>
            </a:r>
          </a:p>
          <a:p>
            <a:r>
              <a:rPr lang="en-IN" b="1" dirty="0" err="1"/>
              <a:t>kubectl</a:t>
            </a:r>
            <a:r>
              <a:rPr lang="en-IN" b="1" dirty="0"/>
              <a:t> scale -replicas=&lt;count&gt;</a:t>
            </a:r>
            <a:r>
              <a:rPr lang="en-IN" b="1" dirty="0" err="1"/>
              <a:t>rc</a:t>
            </a:r>
            <a:r>
              <a:rPr lang="en-IN" b="1" dirty="0"/>
              <a:t>&lt;name&gt;</a:t>
            </a:r>
          </a:p>
          <a:p>
            <a:endParaRPr lang="en-IN" dirty="0"/>
          </a:p>
          <a:p>
            <a:r>
              <a:rPr lang="en-IN" dirty="0"/>
              <a:t> Stopping all pods in &lt;n&gt;</a:t>
            </a:r>
          </a:p>
          <a:p>
            <a:r>
              <a:rPr lang="en-IN" b="1" dirty="0" err="1"/>
              <a:t>kubectl</a:t>
            </a:r>
            <a:r>
              <a:rPr lang="en-IN" b="1" dirty="0"/>
              <a:t> drain&lt;n&gt;– delete-local-data–force–ignore-</a:t>
            </a:r>
            <a:r>
              <a:rPr lang="en-IN" b="1" dirty="0" err="1"/>
              <a:t>daemonset</a:t>
            </a:r>
            <a:endParaRPr lang="en-IN" b="1" dirty="0"/>
          </a:p>
        </p:txBody>
      </p:sp>
    </p:spTree>
    <p:extLst>
      <p:ext uri="{BB962C8B-B14F-4D97-AF65-F5344CB8AC3E}">
        <p14:creationId xmlns:p14="http://schemas.microsoft.com/office/powerpoint/2010/main" val="11639366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30</TotalTime>
  <Words>815</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Garamond</vt:lpstr>
      <vt:lpstr>inter-bold</vt:lpstr>
      <vt:lpstr>inter-regular</vt:lpstr>
      <vt:lpstr>Organic</vt:lpstr>
      <vt:lpstr>Kubernetes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Varun Chitale</dc:creator>
  <cp:lastModifiedBy>Varun Chitale</cp:lastModifiedBy>
  <cp:revision>1</cp:revision>
  <dcterms:created xsi:type="dcterms:W3CDTF">2022-11-24T05:02:45Z</dcterms:created>
  <dcterms:modified xsi:type="dcterms:W3CDTF">2022-11-24T05:32:51Z</dcterms:modified>
</cp:coreProperties>
</file>