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61" r:id="rId4"/>
    <p:sldId id="260" r:id="rId5"/>
    <p:sldId id="259" r:id="rId6"/>
    <p:sldId id="269" r:id="rId7"/>
    <p:sldId id="258" r:id="rId8"/>
    <p:sldId id="266" r:id="rId9"/>
    <p:sldId id="267" r:id="rId10"/>
    <p:sldId id="268" r:id="rId11"/>
    <p:sldId id="257" r:id="rId12"/>
    <p:sldId id="262" r:id="rId13"/>
    <p:sldId id="263" r:id="rId14"/>
    <p:sldId id="264" r:id="rId15"/>
    <p:sldId id="26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192000" cy="6858000"/>
          </a:xfrm>
          <a:prstGeom prst="rect">
            <a:avLst/>
          </a:prstGeom>
          <a:noFill/>
          <a:ln w="9525">
            <a:noFill/>
          </a:ln>
        </p:spPr>
      </p:pic>
      <p:sp>
        <p:nvSpPr>
          <p:cNvPr id="2051" name="Rectangle 3"/>
          <p:cNvSpPr>
            <a:spLocks noGrp="1" noChangeArrowheads="1"/>
          </p:cNvSpPr>
          <p:nvPr>
            <p:ph type="ctrTitle"/>
          </p:nvPr>
        </p:nvSpPr>
        <p:spPr>
          <a:xfrm>
            <a:off x="2063751" y="1701800"/>
            <a:ext cx="9211733" cy="1082675"/>
          </a:xfrm>
        </p:spPr>
        <p:txBody>
          <a:bodyPr/>
          <a:lstStyle>
            <a:lvl1pPr algn="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2063751" y="2927350"/>
            <a:ext cx="9218083" cy="1752600"/>
          </a:xfrm>
        </p:spPr>
        <p:txBody>
          <a:bodyPr/>
          <a:lstStyle>
            <a:lvl1pPr marL="0" indent="0" algn="r">
              <a:buFontTx/>
              <a:buNone/>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3"/>
          <p:cNvPicPr>
            <a:picLocks noChangeAspect="1"/>
          </p:cNvPicPr>
          <p:nvPr/>
        </p:nvPicPr>
        <p:blipFill>
          <a:blip r:embed="rId12"/>
          <a:stretch>
            <a:fillRect/>
          </a:stretch>
        </p:blipFill>
        <p:spPr>
          <a:xfrm>
            <a:off x="-8467" y="0"/>
            <a:ext cx="12200467"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FECF40"/>
            </a:gs>
            <a:gs pos="100000">
              <a:srgbClr val="846C21"/>
            </a:gs>
          </a:gsLst>
          <a:lin scaled="0"/>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OpenShift</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rgbClr val="FECF40"/>
            </a:gs>
            <a:gs pos="100000">
              <a:srgbClr val="846C21"/>
            </a:gs>
          </a:gsLst>
          <a:lin scaled="0"/>
        </a:gradFill>
        <a:effectLst/>
      </p:bgPr>
    </p:bg>
    <p:spTree>
      <p:nvGrpSpPr>
        <p:cNvPr id="1" name=""/>
        <p:cNvGrpSpPr/>
        <p:nvPr/>
      </p:nvGrpSpPr>
      <p:grpSpPr/>
      <p:sp>
        <p:nvSpPr>
          <p:cNvPr id="2" name="Title 1"/>
          <p:cNvSpPr>
            <a:spLocks noGrp="1"/>
          </p:cNvSpPr>
          <p:nvPr>
            <p:ph type="title"/>
          </p:nvPr>
        </p:nvSpPr>
        <p:spPr/>
        <p:txBody>
          <a:bodyPr/>
          <a:p>
            <a:r>
              <a:rPr lang="en-US"/>
              <a:t>Pods &amp; Services</a:t>
            </a:r>
            <a:endParaRPr lang="en-US"/>
          </a:p>
        </p:txBody>
      </p:sp>
      <p:sp>
        <p:nvSpPr>
          <p:cNvPr id="3" name="Content Placeholder 2"/>
          <p:cNvSpPr>
            <a:spLocks noGrp="1"/>
          </p:cNvSpPr>
          <p:nvPr>
            <p:ph idx="1"/>
          </p:nvPr>
        </p:nvSpPr>
        <p:spPr/>
        <p:txBody>
          <a:bodyPr/>
          <a:p>
            <a:r>
              <a:rPr lang="en-US"/>
              <a:t>POD :</a:t>
            </a:r>
            <a:endParaRPr lang="en-US"/>
          </a:p>
          <a:p>
            <a:r>
              <a:rPr lang="en-US"/>
              <a:t>Pod can be defined as a collection of container and its storage inside a node of OpenShift (Kubernetes) cluster. In general, we have two types of pod starting from a single container pod to multi-container pod.</a:t>
            </a:r>
            <a:endParaRPr lang="en-US"/>
          </a:p>
          <a:p>
            <a:r>
              <a:rPr lang="en-US"/>
              <a:t>Single Container Pod − These can be easily created with OC command or by a basic configuration yml file.</a:t>
            </a:r>
            <a:endParaRPr lang="en-US"/>
          </a:p>
          <a:p>
            <a:r>
              <a:rPr lang="en-US"/>
              <a:t>Multi-Container Pod − Multi-container pods are those in which we have more than one container running inside it.</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rgbClr val="FECF40"/>
            </a:gs>
            <a:gs pos="100000">
              <a:srgbClr val="846C21"/>
            </a:gs>
          </a:gsLst>
          <a:lin scaled="0"/>
        </a:gradFill>
        <a:effectLst/>
      </p:bgPr>
    </p:bg>
    <p:spTree>
      <p:nvGrpSpPr>
        <p:cNvPr id="1" name=""/>
        <p:cNvGrpSpPr/>
        <p:nvPr/>
      </p:nvGrpSpPr>
      <p:grpSpPr/>
      <p:sp>
        <p:nvSpPr>
          <p:cNvPr id="2" name="Title 1"/>
          <p:cNvSpPr>
            <a:spLocks noGrp="1"/>
          </p:cNvSpPr>
          <p:nvPr>
            <p:ph type="title"/>
          </p:nvPr>
        </p:nvSpPr>
        <p:spPr/>
        <p:txBody>
          <a:bodyPr/>
          <a:p>
            <a:r>
              <a:rPr lang="en-US"/>
              <a:t>Builds and Streams</a:t>
            </a:r>
            <a:endParaRPr lang="en-US"/>
          </a:p>
        </p:txBody>
      </p:sp>
      <p:sp>
        <p:nvSpPr>
          <p:cNvPr id="3" name="Content Placeholder 2"/>
          <p:cNvSpPr>
            <a:spLocks noGrp="1"/>
          </p:cNvSpPr>
          <p:nvPr>
            <p:ph idx="1"/>
          </p:nvPr>
        </p:nvSpPr>
        <p:spPr/>
        <p:txBody>
          <a:bodyPr>
            <a:normAutofit lnSpcReduction="10000"/>
          </a:bodyPr>
          <a:p>
            <a:pPr marL="0" indent="0">
              <a:buNone/>
            </a:pPr>
            <a:r>
              <a:rPr lang="en-US"/>
              <a:t>BUILDS:</a:t>
            </a:r>
            <a:endParaRPr lang="en-US"/>
          </a:p>
          <a:p>
            <a:r>
              <a:rPr lang="en-US"/>
              <a:t>In OpenShift, build is a process of transforming images into containers.</a:t>
            </a:r>
            <a:endParaRPr lang="en-US"/>
          </a:p>
          <a:p>
            <a:r>
              <a:rPr lang="en-US"/>
              <a:t>It is the processing which converts the source code to an image.</a:t>
            </a:r>
            <a:endParaRPr lang="en-US"/>
          </a:p>
          <a:p>
            <a:r>
              <a:rPr lang="en-US"/>
              <a:t>The build processes multiple strategies and sources.</a:t>
            </a:r>
            <a:endParaRPr lang="en-US"/>
          </a:p>
          <a:p>
            <a:r>
              <a:rPr lang="en-US"/>
              <a:t>    Build Strategies</a:t>
            </a:r>
            <a:endParaRPr lang="en-US"/>
          </a:p>
          <a:p>
            <a:r>
              <a:rPr lang="en-US"/>
              <a:t>Source to Image − This is basically a tool, which helps in building reproducible images. These images are always in a ready stage to run using the “Docker run” command.</a:t>
            </a:r>
            <a:endParaRPr lang="en-US"/>
          </a:p>
          <a:p>
            <a:r>
              <a:rPr lang="en-US"/>
              <a:t>Docker Build − This is the process in which the images are built using Docker file by running simple “Docker build” command.</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rgbClr val="FECF40"/>
            </a:gs>
            <a:gs pos="100000">
              <a:srgbClr val="846C21"/>
            </a:gs>
          </a:gsLst>
          <a:lin scaled="0"/>
        </a:gradFill>
        <a:effectLst/>
      </p:bgPr>
    </p:bg>
    <p:spTree>
      <p:nvGrpSpPr>
        <p:cNvPr id="1" name=""/>
        <p:cNvGrpSpPr/>
        <p:nvPr/>
      </p:nvGrpSpPr>
      <p:grpSpPr/>
      <p:sp>
        <p:nvSpPr>
          <p:cNvPr id="2" name="Title 1"/>
          <p:cNvSpPr>
            <a:spLocks noGrp="1"/>
          </p:cNvSpPr>
          <p:nvPr>
            <p:ph type="title"/>
          </p:nvPr>
        </p:nvSpPr>
        <p:spPr/>
        <p:txBody>
          <a:bodyPr>
            <a:normAutofit fontScale="90000"/>
          </a:bodyPr>
          <a:p>
            <a:r>
              <a:rPr lang="en-US">
                <a:sym typeface="+mn-ea"/>
              </a:rPr>
              <a:t>Build Sources :</a:t>
            </a:r>
            <a:br>
              <a:rPr lang="en-US"/>
            </a:br>
            <a:endParaRPr lang="en-US"/>
          </a:p>
        </p:txBody>
      </p:sp>
      <p:sp>
        <p:nvSpPr>
          <p:cNvPr id="3" name="Content Placeholder 2"/>
          <p:cNvSpPr>
            <a:spLocks noGrp="1"/>
          </p:cNvSpPr>
          <p:nvPr>
            <p:ph idx="1"/>
          </p:nvPr>
        </p:nvSpPr>
        <p:spPr/>
        <p:txBody>
          <a:bodyPr/>
          <a:p>
            <a:r>
              <a:rPr lang="en-US"/>
              <a:t>Git − This source is used when the git repository is used for building images.</a:t>
            </a:r>
            <a:endParaRPr lang="en-US"/>
          </a:p>
          <a:p>
            <a:endParaRPr lang="en-US"/>
          </a:p>
          <a:p>
            <a:r>
              <a:rPr lang="en-US"/>
              <a:t>Dockerfile − The Dockerfile is used as an input in the configuration file.</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rgbClr val="FECF40"/>
            </a:gs>
            <a:gs pos="100000">
              <a:srgbClr val="846C21"/>
            </a:gs>
          </a:gsLst>
          <a:lin scaled="0"/>
        </a:gradFill>
        <a:effectLst/>
      </p:bgPr>
    </p:bg>
    <p:spTree>
      <p:nvGrpSpPr>
        <p:cNvPr id="1" name=""/>
        <p:cNvGrpSpPr/>
        <p:nvPr/>
      </p:nvGrpSpPr>
      <p:grpSpPr/>
      <p:sp>
        <p:nvSpPr>
          <p:cNvPr id="2" name="Title 1"/>
          <p:cNvSpPr>
            <a:spLocks noGrp="1"/>
          </p:cNvSpPr>
          <p:nvPr>
            <p:ph type="title"/>
          </p:nvPr>
        </p:nvSpPr>
        <p:spPr/>
        <p:txBody>
          <a:bodyPr>
            <a:normAutofit fontScale="90000"/>
          </a:bodyPr>
          <a:p>
            <a:r>
              <a:rPr lang="en-US">
                <a:sym typeface="+mn-ea"/>
              </a:rPr>
              <a:t>Image Streams</a:t>
            </a:r>
            <a:br>
              <a:rPr lang="en-US"/>
            </a:br>
            <a:endParaRPr lang="en-US"/>
          </a:p>
        </p:txBody>
      </p:sp>
      <p:sp>
        <p:nvSpPr>
          <p:cNvPr id="3" name="Content Placeholder 2"/>
          <p:cNvSpPr>
            <a:spLocks noGrp="1"/>
          </p:cNvSpPr>
          <p:nvPr>
            <p:ph idx="1"/>
          </p:nvPr>
        </p:nvSpPr>
        <p:spPr/>
        <p:txBody>
          <a:bodyPr/>
          <a:p>
            <a:r>
              <a:rPr lang="en-US"/>
              <a:t>Image Streams − Image streams are created after pulling the images.</a:t>
            </a:r>
            <a:endParaRPr lang="en-US"/>
          </a:p>
          <a:p>
            <a:r>
              <a:rPr lang="en-US"/>
              <a:t> The advantage of an image stream is that it looks for updates on the new version of an image. </a:t>
            </a:r>
            <a:endParaRPr lang="en-US"/>
          </a:p>
          <a:p>
            <a:r>
              <a:rPr lang="en-US"/>
              <a:t>This is used to compare any number of Docker formatted container images identified by tags.</a:t>
            </a:r>
            <a:endParaRPr lang="en-US"/>
          </a:p>
          <a:p>
            <a:r>
              <a:rPr lang="en-US"/>
              <a:t>Image streams can automatically perform an action when a new image is created.</a:t>
            </a:r>
            <a:endParaRPr lang="en-US"/>
          </a:p>
        </p:txBody>
      </p:sp>
      <p:sp>
        <p:nvSpPr>
          <p:cNvPr id="4" name="Text Box 3"/>
          <p:cNvSpPr txBox="1"/>
          <p:nvPr/>
        </p:nvSpPr>
        <p:spPr>
          <a:xfrm>
            <a:off x="912495" y="750570"/>
            <a:ext cx="309880" cy="368300"/>
          </a:xfrm>
          <a:prstGeom prst="rect">
            <a:avLst/>
          </a:prstGeom>
          <a:noFill/>
        </p:spPr>
        <p:txBody>
          <a:bodyPr wrap="none" rtlCol="0">
            <a:spAutoFit/>
          </a:bodyPr>
          <a:p>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rgbClr val="FECF40"/>
            </a:gs>
            <a:gs pos="100000">
              <a:srgbClr val="846C21"/>
            </a:gs>
          </a:gsLst>
          <a:lin scaled="0"/>
        </a:gradFill>
        <a:effectLst/>
      </p:bgPr>
    </p:bg>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FECF40"/>
            </a:gs>
            <a:gs pos="100000">
              <a:srgbClr val="846C21"/>
            </a:gs>
          </a:gsLst>
          <a:lin scaled="0"/>
        </a:gradFill>
        <a:effectLst/>
      </p:bgPr>
    </p:bg>
    <p:spTree>
      <p:nvGrpSpPr>
        <p:cNvPr id="1" name=""/>
        <p:cNvGrpSpPr/>
        <p:nvPr/>
      </p:nvGrpSpPr>
      <p:grpSpPr/>
      <p:sp>
        <p:nvSpPr>
          <p:cNvPr id="2" name="Title 1"/>
          <p:cNvSpPr>
            <a:spLocks noGrp="1"/>
          </p:cNvSpPr>
          <p:nvPr>
            <p:ph type="title"/>
          </p:nvPr>
        </p:nvSpPr>
        <p:spPr/>
        <p:txBody>
          <a:bodyPr/>
          <a:p>
            <a:r>
              <a:rPr lang="en-US"/>
              <a:t>What is OpenShift?</a:t>
            </a:r>
            <a:endParaRPr lang="en-US"/>
          </a:p>
        </p:txBody>
      </p:sp>
      <p:sp>
        <p:nvSpPr>
          <p:cNvPr id="3" name="Content Placeholder 2"/>
          <p:cNvSpPr>
            <a:spLocks noGrp="1"/>
          </p:cNvSpPr>
          <p:nvPr>
            <p:ph idx="1"/>
          </p:nvPr>
        </p:nvSpPr>
        <p:spPr/>
        <p:txBody>
          <a:bodyPr>
            <a:normAutofit fontScale="90000" lnSpcReduction="20000"/>
          </a:bodyPr>
          <a:p>
            <a:r>
              <a:rPr lang="en-US"/>
              <a:t>OpenShift is a cloud development Platform as a Service (PaaS) hosted by Red Hat. It's an open-source, cloud-based, user-friendly platform used to create, test, and run applications, and finally deploy them on the cloud.</a:t>
            </a:r>
            <a:endParaRPr lang="en-US"/>
          </a:p>
          <a:p>
            <a:r>
              <a:rPr lang="en-US"/>
              <a:t>OpenShift can manage applications written in different languages, such as </a:t>
            </a:r>
            <a:endParaRPr lang="en-US"/>
          </a:p>
          <a:p>
            <a:r>
              <a:rPr lang="en-US"/>
              <a:t>Ruby</a:t>
            </a:r>
            <a:endParaRPr lang="en-US"/>
          </a:p>
          <a:p>
            <a:r>
              <a:rPr lang="en-US"/>
              <a:t>Node.js</a:t>
            </a:r>
            <a:endParaRPr lang="en-US"/>
          </a:p>
          <a:p>
            <a:r>
              <a:rPr lang="en-US"/>
              <a:t>Java</a:t>
            </a:r>
            <a:endParaRPr lang="en-US"/>
          </a:p>
          <a:p>
            <a:r>
              <a:rPr lang="en-US"/>
              <a:t>Perl</a:t>
            </a:r>
            <a:endParaRPr lang="en-US"/>
          </a:p>
          <a:p>
            <a:r>
              <a:rPr lang="en-US"/>
              <a:t>Python</a:t>
            </a:r>
            <a:endParaRPr lang="en-US"/>
          </a:p>
          <a:p>
            <a:r>
              <a:rPr lang="en-US"/>
              <a:t>One of the key features of OpenShift is extensible, which helps the users support the application written in other languages.</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rgbClr val="FECF40"/>
            </a:gs>
            <a:gs pos="100000">
              <a:srgbClr val="846C21"/>
            </a:gs>
          </a:gsLst>
          <a:lin scaled="0"/>
        </a:gradFill>
        <a:effectLst/>
      </p:bgPr>
    </p:bg>
    <p:spTree>
      <p:nvGrpSpPr>
        <p:cNvPr id="1" name=""/>
        <p:cNvGrpSpPr/>
        <p:nvPr/>
      </p:nvGrpSpPr>
      <p:grpSpPr/>
      <p:sp>
        <p:nvSpPr>
          <p:cNvPr id="3" name="Content Placeholder 2"/>
          <p:cNvSpPr>
            <a:spLocks noGrp="1"/>
          </p:cNvSpPr>
          <p:nvPr>
            <p:ph idx="1"/>
          </p:nvPr>
        </p:nvSpPr>
        <p:spPr>
          <a:xfrm>
            <a:off x="838200" y="669290"/>
            <a:ext cx="10515600" cy="5507990"/>
          </a:xfrm>
        </p:spPr>
        <p:txBody>
          <a:bodyPr/>
          <a:p>
            <a:r>
              <a:rPr lang="en-US"/>
              <a:t>OpenShift helps organizations move their traditional application infrastructure and platform from physical, virtual mediums to the cloud.</a:t>
            </a:r>
            <a:endParaRPr lang="en-US"/>
          </a:p>
          <a:p>
            <a:endParaRPr lang="en-US"/>
          </a:p>
          <a:p>
            <a:r>
              <a:rPr lang="en-US"/>
              <a:t>OpenShift supports a huge variety of applications, quickly developed and deployed on the OpenShift cloud platform. </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rgbClr val="FECF40"/>
            </a:gs>
            <a:gs pos="100000">
              <a:srgbClr val="846C21"/>
            </a:gs>
          </a:gsLst>
          <a:lin scaled="0"/>
        </a:gradFill>
        <a:effectLst/>
      </p:bgPr>
    </p:bg>
    <p:spTree>
      <p:nvGrpSpPr>
        <p:cNvPr id="1" name=""/>
        <p:cNvGrpSpPr/>
        <p:nvPr/>
      </p:nvGrpSpPr>
      <p:grpSpPr/>
      <p:sp>
        <p:nvSpPr>
          <p:cNvPr id="2" name="Title 1"/>
          <p:cNvSpPr>
            <a:spLocks noGrp="1"/>
          </p:cNvSpPr>
          <p:nvPr>
            <p:ph type="title"/>
          </p:nvPr>
        </p:nvSpPr>
        <p:spPr/>
        <p:txBody>
          <a:bodyPr/>
          <a:p>
            <a:r>
              <a:rPr lang="en-US"/>
              <a:t>Architecture</a:t>
            </a:r>
            <a:endParaRPr lang="en-US"/>
          </a:p>
        </p:txBody>
      </p:sp>
      <p:sp>
        <p:nvSpPr>
          <p:cNvPr id="3" name="Content Placeholder 2"/>
          <p:cNvSpPr>
            <a:spLocks noGrp="1"/>
          </p:cNvSpPr>
          <p:nvPr>
            <p:ph idx="1"/>
          </p:nvPr>
        </p:nvSpPr>
        <p:spPr/>
        <p:txBody>
          <a:bodyPr>
            <a:normAutofit fontScale="90000" lnSpcReduction="20000"/>
          </a:bodyPr>
          <a:p>
            <a:r>
              <a:rPr lang="en-US"/>
              <a:t>OpenShift is a layered system wherein each layer is tightly bound with the other layer using Kubernetes and Docker cluster. The architecture of OpenShift is designed to support and manage Docker containers, which are hosted on top of all the layers using Kubernetes</a:t>
            </a:r>
            <a:endParaRPr lang="en-US"/>
          </a:p>
          <a:p>
            <a:r>
              <a:rPr lang="en-US"/>
              <a:t>Infrastructure layer</a:t>
            </a:r>
            <a:endParaRPr lang="en-US"/>
          </a:p>
          <a:p>
            <a:r>
              <a:rPr lang="en-US"/>
              <a:t>Service layer</a:t>
            </a:r>
            <a:endParaRPr lang="en-US"/>
          </a:p>
          <a:p>
            <a:r>
              <a:rPr lang="en-US"/>
              <a:t>Main node</a:t>
            </a:r>
            <a:endParaRPr lang="en-US"/>
          </a:p>
          <a:p>
            <a:r>
              <a:rPr lang="en-US"/>
              <a:t>Worker nodes</a:t>
            </a:r>
            <a:endParaRPr lang="en-US"/>
          </a:p>
          <a:p>
            <a:r>
              <a:rPr lang="en-US"/>
              <a:t>Registry</a:t>
            </a:r>
            <a:endParaRPr lang="en-US"/>
          </a:p>
          <a:p>
            <a:r>
              <a:rPr lang="en-US"/>
              <a:t>Persistent storage</a:t>
            </a:r>
            <a:endParaRPr lang="en-US"/>
          </a:p>
          <a:p>
            <a:r>
              <a:rPr lang="en-US"/>
              <a:t>Routing layer</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rgbClr val="FECF40"/>
            </a:gs>
            <a:gs pos="100000">
              <a:srgbClr val="846C21"/>
            </a:gs>
          </a:gsLst>
          <a:lin scaled="0"/>
        </a:gradFill>
        <a:effectLst/>
      </p:bgPr>
    </p:bg>
    <p:spTree>
      <p:nvGrpSpPr>
        <p:cNvPr id="1" name=""/>
        <p:cNvGrpSpPr/>
        <p:nvPr/>
      </p:nvGrpSpPr>
      <p:grpSpPr/>
      <p:sp>
        <p:nvSpPr>
          <p:cNvPr id="2" name="Title 1"/>
          <p:cNvSpPr>
            <a:spLocks noGrp="1"/>
          </p:cNvSpPr>
          <p:nvPr>
            <p:ph type="title"/>
          </p:nvPr>
        </p:nvSpPr>
        <p:spPr/>
        <p:txBody>
          <a:bodyPr/>
          <a:p>
            <a:r>
              <a:rPr lang="en-US">
                <a:sym typeface="+mn-ea"/>
              </a:rPr>
              <a:t>Architecture</a:t>
            </a:r>
            <a:endParaRPr lang="en-US"/>
          </a:p>
        </p:txBody>
      </p:sp>
      <p:pic>
        <p:nvPicPr>
          <p:cNvPr id="4" name="Content Placeholder 3"/>
          <p:cNvPicPr>
            <a:picLocks noChangeAspect="1"/>
          </p:cNvPicPr>
          <p:nvPr>
            <p:ph idx="1"/>
          </p:nvPr>
        </p:nvPicPr>
        <p:blipFill>
          <a:blip r:embed="rId1"/>
          <a:stretch>
            <a:fillRect/>
          </a:stretch>
        </p:blipFill>
        <p:spPr>
          <a:xfrm>
            <a:off x="2454275" y="1450975"/>
            <a:ext cx="6430645" cy="495871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rgbClr val="FECF40"/>
            </a:gs>
            <a:gs pos="100000">
              <a:srgbClr val="846C21"/>
            </a:gs>
          </a:gsLst>
          <a:lin scaled="0"/>
        </a:gradFill>
        <a:effectLst/>
      </p:bgPr>
    </p:bg>
    <p:spTree>
      <p:nvGrpSpPr>
        <p:cNvPr id="1" name=""/>
        <p:cNvGrpSpPr/>
        <p:nvPr/>
      </p:nvGrpSpPr>
      <p:grpSpPr/>
      <p:sp>
        <p:nvSpPr>
          <p:cNvPr id="5" name="Content Placeholder 4"/>
          <p:cNvSpPr/>
          <p:nvPr>
            <p:ph idx="1"/>
          </p:nvPr>
        </p:nvSpPr>
        <p:spPr>
          <a:xfrm>
            <a:off x="686435" y="436880"/>
            <a:ext cx="10515600" cy="5689600"/>
          </a:xfrm>
        </p:spPr>
        <p:txBody>
          <a:bodyPr>
            <a:normAutofit lnSpcReduction="10000"/>
          </a:bodyPr>
          <a:p>
            <a:r>
              <a:rPr lang="en-US"/>
              <a:t> </a:t>
            </a:r>
            <a:r>
              <a:rPr lang="en-US" b="1"/>
              <a:t>Infrastructure layer</a:t>
            </a:r>
            <a:endParaRPr lang="en-US"/>
          </a:p>
          <a:p>
            <a:r>
              <a:rPr lang="en-US"/>
              <a:t>In the infrastructure layer, you can host your applications on physical servers, virtual servers, or even on the cloud (private/public).</a:t>
            </a:r>
            <a:endParaRPr lang="en-US"/>
          </a:p>
          <a:p>
            <a:r>
              <a:rPr lang="en-US" b="1"/>
              <a:t>Service layer</a:t>
            </a:r>
            <a:endParaRPr lang="en-US" b="1"/>
          </a:p>
          <a:p>
            <a:r>
              <a:rPr lang="en-US"/>
              <a:t>The service layer is responsible for defining pods and access policy. The service layer provides a permanent IP address and host name to the pods.; connects applications together; and allows simple internal load balancing.</a:t>
            </a:r>
            <a:endParaRPr lang="en-US"/>
          </a:p>
          <a:p>
            <a:r>
              <a:rPr lang="en-US"/>
              <a:t>There are mainly two types of nodes in an OpenShift cluster: main nodes and worker nodes.     </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rgbClr val="FECF40"/>
            </a:gs>
            <a:gs pos="100000">
              <a:srgbClr val="846C21"/>
            </a:gs>
          </a:gsLst>
          <a:lin scaled="0"/>
        </a:gradFill>
        <a:effectLst/>
      </p:bgPr>
    </p:bg>
    <p:spTree>
      <p:nvGrpSpPr>
        <p:cNvPr id="1" name=""/>
        <p:cNvGrpSpPr/>
        <p:nvPr/>
      </p:nvGrpSpPr>
      <p:grpSpPr/>
      <p:sp>
        <p:nvSpPr>
          <p:cNvPr id="3" name="Content Placeholder 2"/>
          <p:cNvSpPr>
            <a:spLocks noGrp="1"/>
          </p:cNvSpPr>
          <p:nvPr>
            <p:ph idx="1"/>
          </p:nvPr>
        </p:nvSpPr>
        <p:spPr>
          <a:xfrm>
            <a:off x="838200" y="679450"/>
            <a:ext cx="10515600" cy="5497830"/>
          </a:xfrm>
        </p:spPr>
        <p:txBody>
          <a:bodyPr>
            <a:normAutofit fontScale="90000"/>
          </a:bodyPr>
          <a:p>
            <a:pPr marL="0" indent="0">
              <a:buNone/>
            </a:pPr>
            <a:r>
              <a:rPr lang="en-US" b="1"/>
              <a:t>Main node</a:t>
            </a:r>
            <a:endParaRPr lang="en-US" b="1"/>
          </a:p>
          <a:p>
            <a:r>
              <a:rPr lang="en-US"/>
              <a:t>The Main node is responsible for managing the cluster, and it takes care of the worker nodes. It is responsible for four main tasks:</a:t>
            </a:r>
            <a:endParaRPr lang="en-US"/>
          </a:p>
          <a:p>
            <a:r>
              <a:rPr lang="en-US"/>
              <a:t>API and authentication: Any administration request goes through the API; these requests are SSL-encrypted and authenticated to ensure the security of the cluster.</a:t>
            </a:r>
            <a:endParaRPr lang="en-US"/>
          </a:p>
          <a:p>
            <a:r>
              <a:rPr lang="en-US"/>
              <a:t>Data Store: Stores the state and information related to environment and application.</a:t>
            </a:r>
            <a:endParaRPr lang="en-US"/>
          </a:p>
          <a:p>
            <a:r>
              <a:rPr lang="en-US"/>
              <a:t>Scheduler: Determines pod placements while considering current memory, CPU, and other environment utilization.</a:t>
            </a:r>
            <a:endParaRPr lang="en-US"/>
          </a:p>
          <a:p>
            <a:r>
              <a:rPr lang="en-US"/>
              <a:t>Health/scaling: Monitors the health of pods and scales them based on CPU utilization. If a pod fails, the main node restarts it automatically. If it fails too often, it is marked as a bad pod and is not restarted for a temporary time.</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rgbClr val="FECF40"/>
            </a:gs>
            <a:gs pos="100000">
              <a:srgbClr val="846C21"/>
            </a:gs>
          </a:gsLst>
          <a:lin scaled="0"/>
        </a:gradFill>
        <a:effectLst/>
      </p:bgPr>
    </p:bg>
    <p:spTree>
      <p:nvGrpSpPr>
        <p:cNvPr id="1" name=""/>
        <p:cNvGrpSpPr/>
        <p:nvPr/>
      </p:nvGrpSpPr>
      <p:grpSpPr/>
      <p:sp>
        <p:nvSpPr>
          <p:cNvPr id="3" name="Content Placeholder 2"/>
          <p:cNvSpPr>
            <a:spLocks noGrp="1"/>
          </p:cNvSpPr>
          <p:nvPr>
            <p:ph idx="1"/>
          </p:nvPr>
        </p:nvSpPr>
        <p:spPr/>
        <p:txBody>
          <a:bodyPr/>
          <a:p>
            <a:pPr marL="0" indent="0">
              <a:buNone/>
            </a:pPr>
            <a:r>
              <a:rPr lang="en-US" b="1"/>
              <a:t>Worker nodes</a:t>
            </a:r>
            <a:endParaRPr lang="en-US" b="1"/>
          </a:p>
          <a:p>
            <a:r>
              <a:rPr lang="en-US"/>
              <a:t>As shown in the following image, the worker node is made of pods. </a:t>
            </a:r>
            <a:endParaRPr lang="en-US"/>
          </a:p>
          <a:p>
            <a:r>
              <a:rPr lang="en-US"/>
              <a:t>A pod is the smallest unit that can be defined, deployed, and managed, and it can contain one or more containers. </a:t>
            </a:r>
            <a:endParaRPr lang="en-US"/>
          </a:p>
          <a:p>
            <a:r>
              <a:rPr lang="en-US"/>
              <a:t>These containers include your applications and their dependencies.</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rgbClr val="FECF40"/>
            </a:gs>
            <a:gs pos="100000">
              <a:srgbClr val="846C21"/>
            </a:gs>
          </a:gsLst>
          <a:lin scaled="0"/>
        </a:gradFill>
        <a:effectLst/>
      </p:bgPr>
    </p:bg>
    <p:spTree>
      <p:nvGrpSpPr>
        <p:cNvPr id="1" name=""/>
        <p:cNvGrpSpPr/>
        <p:nvPr/>
      </p:nvGrpSpPr>
      <p:grpSpPr/>
      <p:sp>
        <p:nvSpPr>
          <p:cNvPr id="3" name="Content Placeholder 2"/>
          <p:cNvSpPr>
            <a:spLocks noGrp="1"/>
          </p:cNvSpPr>
          <p:nvPr>
            <p:ph idx="1"/>
          </p:nvPr>
        </p:nvSpPr>
        <p:spPr>
          <a:xfrm>
            <a:off x="838200" y="304165"/>
            <a:ext cx="10515600" cy="5873115"/>
          </a:xfrm>
        </p:spPr>
        <p:txBody>
          <a:bodyPr>
            <a:normAutofit fontScale="80000"/>
          </a:bodyPr>
          <a:p>
            <a:r>
              <a:rPr lang="en-US" b="1"/>
              <a:t>Registry</a:t>
            </a:r>
            <a:endParaRPr lang="en-US" b="1"/>
          </a:p>
          <a:p>
            <a:r>
              <a:rPr lang="en-US"/>
              <a:t>The registry saves your images locally in the cluster. When a new image is pushed to the registry, it notifies OpenShift and passes image information.</a:t>
            </a:r>
            <a:endParaRPr lang="en-US"/>
          </a:p>
          <a:p>
            <a:endParaRPr lang="en-US"/>
          </a:p>
          <a:p>
            <a:r>
              <a:rPr lang="en-US" b="1"/>
              <a:t>Persistent storage</a:t>
            </a:r>
            <a:endParaRPr lang="en-US" b="1"/>
          </a:p>
          <a:p>
            <a:r>
              <a:rPr lang="en-US"/>
              <a:t>Persistent storage is where all of your data is saved and connected to containers. It is important to have persistent storage because containers are ephemeral, which means when they are restarted or deleted, any saved data is lost. Therefore, persistent storage prevents any loss of data and allows the use of stateful applications</a:t>
            </a:r>
            <a:endParaRPr lang="en-US"/>
          </a:p>
          <a:p>
            <a:endParaRPr lang="en-US"/>
          </a:p>
          <a:p>
            <a:r>
              <a:rPr lang="en-US" b="1"/>
              <a:t>Routing layer</a:t>
            </a:r>
            <a:endParaRPr lang="en-US" b="1"/>
          </a:p>
          <a:p>
            <a:r>
              <a:rPr lang="en-US"/>
              <a:t>The last component is the routing layer. It provides external access to the applications in the cluster from any device. It also provides load balancing and auto-routing around unhealthy pods.</a:t>
            </a:r>
            <a:endParaRPr lang="en-US"/>
          </a:p>
        </p:txBody>
      </p:sp>
    </p:spTree>
  </p:cSld>
  <p:clrMapOvr>
    <a:masterClrMapping/>
  </p:clrMapOvr>
</p:sld>
</file>

<file path=ppt/theme/theme1.xml><?xml version="1.0" encoding="utf-8"?>
<a:theme xmlns:a="http://schemas.openxmlformats.org/drawingml/2006/main" name="Gear Drives">
  <a:themeElements>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fontScheme name="Gear Dri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Gear Dri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ear Dri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ear Dri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ear Dri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ear Dri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ear Dri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ear Dri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ear Dri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ear Dri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ear Dri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ear Dri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ear Dri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4775</Words>
  <Application>WPS Presentation</Application>
  <PresentationFormat>Widescreen</PresentationFormat>
  <Paragraphs>87</Paragraphs>
  <Slides>14</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14</vt:i4>
      </vt:variant>
    </vt:vector>
  </HeadingPairs>
  <TitlesOfParts>
    <vt:vector size="22" baseType="lpstr">
      <vt:lpstr>Arial</vt:lpstr>
      <vt:lpstr>SimSun</vt:lpstr>
      <vt:lpstr>Wingdings</vt:lpstr>
      <vt:lpstr>Calibri Light</vt:lpstr>
      <vt:lpstr>Calibri</vt:lpstr>
      <vt:lpstr>Microsoft YaHei</vt:lpstr>
      <vt:lpstr>Arial Unicode MS</vt:lpstr>
      <vt:lpstr>Gear Drives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OpenShift</dc:title>
  <dc:creator/>
  <cp:lastModifiedBy>Malkeet</cp:lastModifiedBy>
  <cp:revision>2</cp:revision>
  <dcterms:created xsi:type="dcterms:W3CDTF">2022-11-28T10:53:24Z</dcterms:created>
  <dcterms:modified xsi:type="dcterms:W3CDTF">2022-11-28T12:00:56Z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F8A04AC1A16C4DD29A716D1262CCCD6E</vt:lpwstr>
  </property>
  <property fmtid="{D5CDD505-2E9C-101B-9397-08002B2CF9AE}" pid="3" name="KSOProductBuildVer">
    <vt:lpwstr>1033-11.2.0.11417</vt:lpwstr>
  </property>
</Properties>
</file>