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6DFFE3-B513-472D-889D-ADDFA9A46E0E}"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1E13C-D6A9-49F5-938F-2DFC12CFC921}" type="slidenum">
              <a:rPr lang="en-IN" smtClean="0"/>
              <a:t>‹#›</a:t>
            </a:fld>
            <a:endParaRPr lang="en-IN"/>
          </a:p>
        </p:txBody>
      </p:sp>
    </p:spTree>
    <p:extLst>
      <p:ext uri="{BB962C8B-B14F-4D97-AF65-F5344CB8AC3E}">
        <p14:creationId xmlns:p14="http://schemas.microsoft.com/office/powerpoint/2010/main" val="27484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DFFE3-B513-472D-889D-ADDFA9A46E0E}"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1E13C-D6A9-49F5-938F-2DFC12CFC921}" type="slidenum">
              <a:rPr lang="en-IN" smtClean="0"/>
              <a:t>‹#›</a:t>
            </a:fld>
            <a:endParaRPr lang="en-IN"/>
          </a:p>
        </p:txBody>
      </p:sp>
    </p:spTree>
    <p:extLst>
      <p:ext uri="{BB962C8B-B14F-4D97-AF65-F5344CB8AC3E}">
        <p14:creationId xmlns:p14="http://schemas.microsoft.com/office/powerpoint/2010/main" val="50415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DFFE3-B513-472D-889D-ADDFA9A46E0E}"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1E13C-D6A9-49F5-938F-2DFC12CFC92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052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DFFE3-B513-472D-889D-ADDFA9A46E0E}"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1E13C-D6A9-49F5-938F-2DFC12CFC921}" type="slidenum">
              <a:rPr lang="en-IN" smtClean="0"/>
              <a:t>‹#›</a:t>
            </a:fld>
            <a:endParaRPr lang="en-IN"/>
          </a:p>
        </p:txBody>
      </p:sp>
    </p:spTree>
    <p:extLst>
      <p:ext uri="{BB962C8B-B14F-4D97-AF65-F5344CB8AC3E}">
        <p14:creationId xmlns:p14="http://schemas.microsoft.com/office/powerpoint/2010/main" val="375669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DFFE3-B513-472D-889D-ADDFA9A46E0E}"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1E13C-D6A9-49F5-938F-2DFC12CFC92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7824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DFFE3-B513-472D-889D-ADDFA9A46E0E}"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1E13C-D6A9-49F5-938F-2DFC12CFC921}" type="slidenum">
              <a:rPr lang="en-IN" smtClean="0"/>
              <a:t>‹#›</a:t>
            </a:fld>
            <a:endParaRPr lang="en-IN"/>
          </a:p>
        </p:txBody>
      </p:sp>
    </p:spTree>
    <p:extLst>
      <p:ext uri="{BB962C8B-B14F-4D97-AF65-F5344CB8AC3E}">
        <p14:creationId xmlns:p14="http://schemas.microsoft.com/office/powerpoint/2010/main" val="1467388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FFE3-B513-472D-889D-ADDFA9A46E0E}"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1E13C-D6A9-49F5-938F-2DFC12CFC921}" type="slidenum">
              <a:rPr lang="en-IN" smtClean="0"/>
              <a:t>‹#›</a:t>
            </a:fld>
            <a:endParaRPr lang="en-IN"/>
          </a:p>
        </p:txBody>
      </p:sp>
    </p:spTree>
    <p:extLst>
      <p:ext uri="{BB962C8B-B14F-4D97-AF65-F5344CB8AC3E}">
        <p14:creationId xmlns:p14="http://schemas.microsoft.com/office/powerpoint/2010/main" val="709213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FFE3-B513-472D-889D-ADDFA9A46E0E}"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1E13C-D6A9-49F5-938F-2DFC12CFC921}" type="slidenum">
              <a:rPr lang="en-IN" smtClean="0"/>
              <a:t>‹#›</a:t>
            </a:fld>
            <a:endParaRPr lang="en-IN"/>
          </a:p>
        </p:txBody>
      </p:sp>
    </p:spTree>
    <p:extLst>
      <p:ext uri="{BB962C8B-B14F-4D97-AF65-F5344CB8AC3E}">
        <p14:creationId xmlns:p14="http://schemas.microsoft.com/office/powerpoint/2010/main" val="44567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FFE3-B513-472D-889D-ADDFA9A46E0E}"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1E13C-D6A9-49F5-938F-2DFC12CFC921}" type="slidenum">
              <a:rPr lang="en-IN" smtClean="0"/>
              <a:t>‹#›</a:t>
            </a:fld>
            <a:endParaRPr lang="en-IN"/>
          </a:p>
        </p:txBody>
      </p:sp>
    </p:spTree>
    <p:extLst>
      <p:ext uri="{BB962C8B-B14F-4D97-AF65-F5344CB8AC3E}">
        <p14:creationId xmlns:p14="http://schemas.microsoft.com/office/powerpoint/2010/main" val="153369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DFFE3-B513-472D-889D-ADDFA9A46E0E}"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1E13C-D6A9-49F5-938F-2DFC12CFC921}" type="slidenum">
              <a:rPr lang="en-IN" smtClean="0"/>
              <a:t>‹#›</a:t>
            </a:fld>
            <a:endParaRPr lang="en-IN"/>
          </a:p>
        </p:txBody>
      </p:sp>
    </p:spTree>
    <p:extLst>
      <p:ext uri="{BB962C8B-B14F-4D97-AF65-F5344CB8AC3E}">
        <p14:creationId xmlns:p14="http://schemas.microsoft.com/office/powerpoint/2010/main" val="23501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6DFFE3-B513-472D-889D-ADDFA9A46E0E}"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11E13C-D6A9-49F5-938F-2DFC12CFC921}" type="slidenum">
              <a:rPr lang="en-IN" smtClean="0"/>
              <a:t>‹#›</a:t>
            </a:fld>
            <a:endParaRPr lang="en-IN"/>
          </a:p>
        </p:txBody>
      </p:sp>
    </p:spTree>
    <p:extLst>
      <p:ext uri="{BB962C8B-B14F-4D97-AF65-F5344CB8AC3E}">
        <p14:creationId xmlns:p14="http://schemas.microsoft.com/office/powerpoint/2010/main" val="341132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6DFFE3-B513-472D-889D-ADDFA9A46E0E}" type="datetimeFigureOut">
              <a:rPr lang="en-IN" smtClean="0"/>
              <a:t>29-11-2022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11E13C-D6A9-49F5-938F-2DFC12CFC921}" type="slidenum">
              <a:rPr lang="en-IN" smtClean="0"/>
              <a:t>‹#›</a:t>
            </a:fld>
            <a:endParaRPr lang="en-IN"/>
          </a:p>
        </p:txBody>
      </p:sp>
    </p:spTree>
    <p:extLst>
      <p:ext uri="{BB962C8B-B14F-4D97-AF65-F5344CB8AC3E}">
        <p14:creationId xmlns:p14="http://schemas.microsoft.com/office/powerpoint/2010/main" val="221453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6DFFE3-B513-472D-889D-ADDFA9A46E0E}" type="datetimeFigureOut">
              <a:rPr lang="en-IN" smtClean="0"/>
              <a:t>29-11-2022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11E13C-D6A9-49F5-938F-2DFC12CFC921}" type="slidenum">
              <a:rPr lang="en-IN" smtClean="0"/>
              <a:t>‹#›</a:t>
            </a:fld>
            <a:endParaRPr lang="en-IN"/>
          </a:p>
        </p:txBody>
      </p:sp>
    </p:spTree>
    <p:extLst>
      <p:ext uri="{BB962C8B-B14F-4D97-AF65-F5344CB8AC3E}">
        <p14:creationId xmlns:p14="http://schemas.microsoft.com/office/powerpoint/2010/main" val="130227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DFFE3-B513-472D-889D-ADDFA9A46E0E}" type="datetimeFigureOut">
              <a:rPr lang="en-IN" smtClean="0"/>
              <a:t>29-11-2022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11E13C-D6A9-49F5-938F-2DFC12CFC921}" type="slidenum">
              <a:rPr lang="en-IN" smtClean="0"/>
              <a:t>‹#›</a:t>
            </a:fld>
            <a:endParaRPr lang="en-IN"/>
          </a:p>
        </p:txBody>
      </p:sp>
    </p:spTree>
    <p:extLst>
      <p:ext uri="{BB962C8B-B14F-4D97-AF65-F5344CB8AC3E}">
        <p14:creationId xmlns:p14="http://schemas.microsoft.com/office/powerpoint/2010/main" val="23324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FFE3-B513-472D-889D-ADDFA9A46E0E}"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11E13C-D6A9-49F5-938F-2DFC12CFC921}" type="slidenum">
              <a:rPr lang="en-IN" smtClean="0"/>
              <a:t>‹#›</a:t>
            </a:fld>
            <a:endParaRPr lang="en-IN"/>
          </a:p>
        </p:txBody>
      </p:sp>
    </p:spTree>
    <p:extLst>
      <p:ext uri="{BB962C8B-B14F-4D97-AF65-F5344CB8AC3E}">
        <p14:creationId xmlns:p14="http://schemas.microsoft.com/office/powerpoint/2010/main" val="295863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6DFFE3-B513-472D-889D-ADDFA9A46E0E}"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11E13C-D6A9-49F5-938F-2DFC12CFC921}" type="slidenum">
              <a:rPr lang="en-IN" smtClean="0"/>
              <a:t>‹#›</a:t>
            </a:fld>
            <a:endParaRPr lang="en-IN"/>
          </a:p>
        </p:txBody>
      </p:sp>
    </p:spTree>
    <p:extLst>
      <p:ext uri="{BB962C8B-B14F-4D97-AF65-F5344CB8AC3E}">
        <p14:creationId xmlns:p14="http://schemas.microsoft.com/office/powerpoint/2010/main" val="391558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6DFFE3-B513-472D-889D-ADDFA9A46E0E}" type="datetimeFigureOut">
              <a:rPr lang="en-IN" smtClean="0"/>
              <a:t>29-11-2022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11E13C-D6A9-49F5-938F-2DFC12CFC921}" type="slidenum">
              <a:rPr lang="en-IN" smtClean="0"/>
              <a:t>‹#›</a:t>
            </a:fld>
            <a:endParaRPr lang="en-IN"/>
          </a:p>
        </p:txBody>
      </p:sp>
    </p:spTree>
    <p:extLst>
      <p:ext uri="{BB962C8B-B14F-4D97-AF65-F5344CB8AC3E}">
        <p14:creationId xmlns:p14="http://schemas.microsoft.com/office/powerpoint/2010/main" val="1927013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D487-360E-2E01-BEEB-1EE4A4BD75EB}"/>
              </a:ext>
            </a:extLst>
          </p:cNvPr>
          <p:cNvSpPr>
            <a:spLocks noGrp="1"/>
          </p:cNvSpPr>
          <p:nvPr>
            <p:ph type="ctrTitle"/>
          </p:nvPr>
        </p:nvSpPr>
        <p:spPr/>
        <p:txBody>
          <a:bodyPr/>
          <a:lstStyle/>
          <a:p>
            <a:r>
              <a:rPr lang="en-IN" dirty="0" err="1"/>
              <a:t>Openshift</a:t>
            </a:r>
            <a:br>
              <a:rPr lang="en-IN" dirty="0"/>
            </a:br>
            <a:endParaRPr lang="en-IN" dirty="0"/>
          </a:p>
        </p:txBody>
      </p:sp>
      <p:sp>
        <p:nvSpPr>
          <p:cNvPr id="3" name="Subtitle 2">
            <a:extLst>
              <a:ext uri="{FF2B5EF4-FFF2-40B4-BE49-F238E27FC236}">
                <a16:creationId xmlns:a16="http://schemas.microsoft.com/office/drawing/2014/main" id="{317CC83A-2F43-D7B7-D5E0-A895B25DFC3C}"/>
              </a:ext>
            </a:extLst>
          </p:cNvPr>
          <p:cNvSpPr>
            <a:spLocks noGrp="1"/>
          </p:cNvSpPr>
          <p:nvPr>
            <p:ph type="subTitle" idx="1"/>
          </p:nvPr>
        </p:nvSpPr>
        <p:spPr>
          <a:xfrm>
            <a:off x="1273801" y="3351037"/>
            <a:ext cx="7766936" cy="1096899"/>
          </a:xfrm>
        </p:spPr>
        <p:txBody>
          <a:bodyPr/>
          <a:lstStyle/>
          <a:p>
            <a:r>
              <a:rPr lang="en-IN" dirty="0"/>
              <a:t>By Varun Chitale</a:t>
            </a:r>
          </a:p>
        </p:txBody>
      </p:sp>
    </p:spTree>
    <p:extLst>
      <p:ext uri="{BB962C8B-B14F-4D97-AF65-F5344CB8AC3E}">
        <p14:creationId xmlns:p14="http://schemas.microsoft.com/office/powerpoint/2010/main" val="2979172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33AA06-CAA6-CB19-95EF-ABB063F73B32}"/>
              </a:ext>
            </a:extLst>
          </p:cNvPr>
          <p:cNvSpPr txBox="1"/>
          <p:nvPr/>
        </p:nvSpPr>
        <p:spPr>
          <a:xfrm>
            <a:off x="1231641" y="1099296"/>
            <a:ext cx="6102220" cy="4985980"/>
          </a:xfrm>
          <a:prstGeom prst="rect">
            <a:avLst/>
          </a:prstGeom>
          <a:noFill/>
        </p:spPr>
        <p:txBody>
          <a:bodyPr wrap="square">
            <a:spAutoFit/>
          </a:bodyPr>
          <a:lstStyle/>
          <a:p>
            <a:pPr marL="33528" rtl="0" fontAlgn="base">
              <a:spcBef>
                <a:spcPts val="0"/>
              </a:spcBef>
              <a:spcAft>
                <a:spcPts val="0"/>
              </a:spcAft>
              <a:buFont typeface="Arial" panose="020B0604020202020204" pitchFamily="34" charset="0"/>
              <a:buChar char="•"/>
            </a:pPr>
            <a:r>
              <a:rPr lang="en-US" sz="2000" b="1" i="0" u="none" strike="noStrike" dirty="0">
                <a:solidFill>
                  <a:srgbClr val="000000"/>
                </a:solidFill>
                <a:effectLst/>
                <a:latin typeface="Georgia" panose="02040502050405020303" pitchFamily="18" charset="0"/>
              </a:rPr>
              <a:t>Main node</a:t>
            </a:r>
            <a:endParaRPr lang="en-US" sz="2000" b="1" i="0" u="none" strike="noStrike" dirty="0">
              <a:solidFill>
                <a:srgbClr val="A04DA3"/>
              </a:solidFill>
              <a:effectLst/>
              <a:latin typeface="Georgia" panose="02040502050405020303" pitchFamily="18" charset="0"/>
            </a:endParaRPr>
          </a:p>
          <a:p>
            <a:pPr marL="8128"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The Main node is responsible for managing the cluster, and it takes care of the worker nodes. It is responsible for four main tasks:</a:t>
            </a:r>
            <a:endParaRPr lang="en-US" sz="1800" b="0" i="0" u="none" strike="noStrike" dirty="0">
              <a:solidFill>
                <a:srgbClr val="A04DA3"/>
              </a:solidFill>
              <a:effectLst/>
              <a:latin typeface="Georgia" panose="02040502050405020303" pitchFamily="18" charset="0"/>
            </a:endParaRPr>
          </a:p>
          <a:p>
            <a:pPr marL="8128" rtl="0" fontAlgn="base">
              <a:spcBef>
                <a:spcPts val="30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API and authentication</a:t>
            </a:r>
            <a:r>
              <a:rPr lang="en-US" sz="1800" b="0" i="0" u="none" strike="noStrike" dirty="0">
                <a:solidFill>
                  <a:srgbClr val="000000"/>
                </a:solidFill>
                <a:effectLst/>
                <a:latin typeface="Georgia" panose="02040502050405020303" pitchFamily="18" charset="0"/>
              </a:rPr>
              <a:t>: Any administration request goes through the API; these requests are SSL-encrypted and authenticated to ensure the security of the cluster.</a:t>
            </a:r>
            <a:endParaRPr lang="en-US" sz="1800" b="1" i="0" u="none" strike="noStrike" dirty="0">
              <a:solidFill>
                <a:srgbClr val="A04DA3"/>
              </a:solidFill>
              <a:effectLst/>
              <a:latin typeface="Noto Sans Symbols"/>
            </a:endParaRPr>
          </a:p>
          <a:p>
            <a:pPr marL="8128" rtl="0" fontAlgn="base">
              <a:spcBef>
                <a:spcPts val="30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Data Store</a:t>
            </a:r>
            <a:r>
              <a:rPr lang="en-US" sz="1800" b="0" i="0" u="none" strike="noStrike" dirty="0">
                <a:solidFill>
                  <a:srgbClr val="000000"/>
                </a:solidFill>
                <a:effectLst/>
                <a:latin typeface="Georgia" panose="02040502050405020303" pitchFamily="18" charset="0"/>
              </a:rPr>
              <a:t>: Stores the state and information related to environment and application.</a:t>
            </a:r>
            <a:endParaRPr lang="en-US" sz="1800" b="1" i="0" u="none" strike="noStrike" dirty="0">
              <a:solidFill>
                <a:srgbClr val="A04DA3"/>
              </a:solidFill>
              <a:effectLst/>
              <a:latin typeface="Noto Sans Symbols"/>
            </a:endParaRPr>
          </a:p>
          <a:p>
            <a:pPr marL="8128" rtl="0" fontAlgn="base">
              <a:spcBef>
                <a:spcPts val="30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Scheduler</a:t>
            </a:r>
            <a:r>
              <a:rPr lang="en-US" sz="1800" b="0" i="0" u="none" strike="noStrike" dirty="0">
                <a:solidFill>
                  <a:srgbClr val="000000"/>
                </a:solidFill>
                <a:effectLst/>
                <a:latin typeface="Georgia" panose="02040502050405020303" pitchFamily="18" charset="0"/>
              </a:rPr>
              <a:t>: Determines pod placements while considering current memory, CPU, and other environment utilization.</a:t>
            </a:r>
            <a:endParaRPr lang="en-US" sz="1800" b="1" i="0" u="none" strike="noStrike" dirty="0">
              <a:solidFill>
                <a:srgbClr val="A04DA3"/>
              </a:solidFill>
              <a:effectLst/>
              <a:latin typeface="Noto Sans Symbols"/>
            </a:endParaRPr>
          </a:p>
          <a:p>
            <a:r>
              <a:rPr lang="en-US" sz="1800" b="1" i="0" u="none" strike="noStrike" dirty="0">
                <a:solidFill>
                  <a:srgbClr val="000000"/>
                </a:solidFill>
                <a:effectLst/>
                <a:latin typeface="Georgia" panose="02040502050405020303" pitchFamily="18" charset="0"/>
              </a:rPr>
              <a:t>Health/scaling</a:t>
            </a:r>
            <a:r>
              <a:rPr lang="en-US" sz="1800" b="0" i="0" u="none" strike="noStrike" dirty="0">
                <a:solidFill>
                  <a:srgbClr val="000000"/>
                </a:solidFill>
                <a:effectLst/>
                <a:latin typeface="Georgia" panose="02040502050405020303" pitchFamily="18" charset="0"/>
              </a:rPr>
              <a:t>: Monitors the health of pods and scales them based on CPU utilization. If a pod fails, the main node restarts it automatically. If it fails too often, it is marked as a bad pod and is not restarted for a temporary time.</a:t>
            </a:r>
            <a:endParaRPr lang="en-IN" dirty="0"/>
          </a:p>
        </p:txBody>
      </p:sp>
    </p:spTree>
    <p:extLst>
      <p:ext uri="{BB962C8B-B14F-4D97-AF65-F5344CB8AC3E}">
        <p14:creationId xmlns:p14="http://schemas.microsoft.com/office/powerpoint/2010/main" val="369255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A183DA-4019-1C95-AE64-A1C632E129BE}"/>
              </a:ext>
            </a:extLst>
          </p:cNvPr>
          <p:cNvSpPr txBox="1"/>
          <p:nvPr/>
        </p:nvSpPr>
        <p:spPr>
          <a:xfrm>
            <a:off x="1259633" y="1856441"/>
            <a:ext cx="6102220" cy="2146742"/>
          </a:xfrm>
          <a:prstGeom prst="rect">
            <a:avLst/>
          </a:prstGeom>
          <a:noFill/>
        </p:spPr>
        <p:txBody>
          <a:bodyPr wrap="square">
            <a:spAutoFit/>
          </a:bodyPr>
          <a:lstStyle/>
          <a:p>
            <a:pPr marL="33528"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Worker nodes</a:t>
            </a:r>
            <a:endParaRPr lang="en-US" sz="1800" b="1" i="0" u="none" strike="noStrike" dirty="0">
              <a:solidFill>
                <a:srgbClr val="A04DA3"/>
              </a:solidFill>
              <a:effectLst/>
              <a:latin typeface="Georgia" panose="02040502050405020303" pitchFamily="18" charset="0"/>
            </a:endParaRPr>
          </a:p>
          <a:p>
            <a:pPr marL="33528"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As shown in the following image, the worker node is made of pods. </a:t>
            </a:r>
            <a:endParaRPr lang="en-US" sz="1800" b="0" i="0" u="none" strike="noStrike" dirty="0">
              <a:solidFill>
                <a:srgbClr val="A04DA3"/>
              </a:solidFill>
              <a:effectLst/>
              <a:latin typeface="Georgia" panose="02040502050405020303" pitchFamily="18" charset="0"/>
            </a:endParaRPr>
          </a:p>
          <a:p>
            <a:pPr marL="33528"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A pod is the smallest unit that can be defined, deployed, and managed, and it can contain one or more containers. </a:t>
            </a:r>
            <a:endParaRPr lang="en-US" sz="1800" b="0" i="0" u="none" strike="noStrike" dirty="0">
              <a:solidFill>
                <a:srgbClr val="A04DA3"/>
              </a:solidFill>
              <a:effectLst/>
              <a:latin typeface="Georgia" panose="02040502050405020303" pitchFamily="18" charset="0"/>
            </a:endParaRPr>
          </a:p>
          <a:p>
            <a:pPr marL="33528"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These containers include your applications and their dependencies.</a:t>
            </a:r>
            <a:endParaRPr lang="en-US" sz="1800" b="0" i="0" u="none" strike="noStrike" dirty="0">
              <a:solidFill>
                <a:srgbClr val="A04DA3"/>
              </a:solidFill>
              <a:effectLst/>
              <a:latin typeface="Georgia" panose="02040502050405020303" pitchFamily="18" charset="0"/>
            </a:endParaRPr>
          </a:p>
        </p:txBody>
      </p:sp>
    </p:spTree>
    <p:extLst>
      <p:ext uri="{BB962C8B-B14F-4D97-AF65-F5344CB8AC3E}">
        <p14:creationId xmlns:p14="http://schemas.microsoft.com/office/powerpoint/2010/main" val="1318133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62FBF3-887B-FE22-3DF8-E4CF5F0125EB}"/>
              </a:ext>
            </a:extLst>
          </p:cNvPr>
          <p:cNvSpPr txBox="1"/>
          <p:nvPr/>
        </p:nvSpPr>
        <p:spPr>
          <a:xfrm>
            <a:off x="1408922" y="723683"/>
            <a:ext cx="6102220" cy="5270674"/>
          </a:xfrm>
          <a:prstGeom prst="rect">
            <a:avLst/>
          </a:prstGeom>
          <a:noFill/>
        </p:spPr>
        <p:txBody>
          <a:bodyPr wrap="square">
            <a:spAutoFit/>
          </a:bodyPr>
          <a:lstStyle/>
          <a:p>
            <a:pPr marL="10655"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Registry</a:t>
            </a:r>
            <a:endParaRPr lang="en-US" sz="1800" b="1" i="0" u="none" strike="noStrike" dirty="0">
              <a:solidFill>
                <a:srgbClr val="A04DA3"/>
              </a:solidFill>
              <a:effectLst/>
              <a:latin typeface="Georgia" panose="02040502050405020303" pitchFamily="18" charset="0"/>
            </a:endParaRPr>
          </a:p>
          <a:p>
            <a:pPr marL="10655"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The registry saves your images locally in the cluster. When a new image is pushed to the registry, it notifies OpenShift and passes image information.</a:t>
            </a:r>
            <a:endParaRPr lang="en-US" sz="1800" b="0" i="0" u="none" strike="noStrike" dirty="0">
              <a:solidFill>
                <a:srgbClr val="A04DA3"/>
              </a:solidFill>
              <a:effectLst/>
              <a:latin typeface="Noto Sans Symbols"/>
            </a:endParaRPr>
          </a:p>
          <a:p>
            <a:pPr marL="10655" rtl="0" fontAlgn="base">
              <a:spcBef>
                <a:spcPts val="300"/>
              </a:spcBef>
              <a:spcAft>
                <a:spcPts val="0"/>
              </a:spcAft>
              <a:buFont typeface="Arial" panose="020B0604020202020204" pitchFamily="34" charset="0"/>
              <a:buChar char="•"/>
            </a:pPr>
            <a:br>
              <a:rPr lang="en-US" b="0" dirty="0">
                <a:effectLst/>
              </a:rPr>
            </a:br>
            <a:r>
              <a:rPr lang="en-US" sz="1800" b="1" i="0" u="none" strike="noStrike" dirty="0">
                <a:solidFill>
                  <a:srgbClr val="000000"/>
                </a:solidFill>
                <a:effectLst/>
                <a:latin typeface="Georgia" panose="02040502050405020303" pitchFamily="18" charset="0"/>
              </a:rPr>
              <a:t>Persistent storage</a:t>
            </a:r>
            <a:endParaRPr lang="en-US" sz="1800" b="1" i="0" u="none" strike="noStrike" dirty="0">
              <a:solidFill>
                <a:srgbClr val="A04DA3"/>
              </a:solidFill>
              <a:effectLst/>
              <a:latin typeface="Georgia" panose="02040502050405020303" pitchFamily="18" charset="0"/>
            </a:endParaRPr>
          </a:p>
          <a:p>
            <a:pPr marL="10655"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Persistent storage is where all of your data is saved and connected to containers. It is important to have persistent storage because </a:t>
            </a:r>
            <a:r>
              <a:rPr lang="en-US" sz="1800" b="0" i="0" u="none" strike="noStrike" dirty="0">
                <a:solidFill>
                  <a:srgbClr val="FF0000"/>
                </a:solidFill>
                <a:effectLst/>
                <a:latin typeface="Georgia" panose="02040502050405020303" pitchFamily="18" charset="0"/>
              </a:rPr>
              <a:t>containers are ephemeral</a:t>
            </a:r>
            <a:r>
              <a:rPr lang="en-US" sz="1800" b="0" i="0" u="none" strike="noStrike" dirty="0">
                <a:solidFill>
                  <a:srgbClr val="000000"/>
                </a:solidFill>
                <a:effectLst/>
                <a:latin typeface="Georgia" panose="02040502050405020303" pitchFamily="18" charset="0"/>
              </a:rPr>
              <a:t>, which means when they are restarted or deleted, </a:t>
            </a:r>
            <a:r>
              <a:rPr lang="en-US" sz="1800" b="0" i="0" u="none" strike="noStrike" dirty="0">
                <a:solidFill>
                  <a:srgbClr val="FF0000"/>
                </a:solidFill>
                <a:effectLst/>
                <a:latin typeface="Georgia" panose="02040502050405020303" pitchFamily="18" charset="0"/>
              </a:rPr>
              <a:t>any saved data is lost</a:t>
            </a:r>
            <a:r>
              <a:rPr lang="en-US" sz="1800" b="0" i="0" u="none" strike="noStrike" dirty="0">
                <a:solidFill>
                  <a:srgbClr val="000000"/>
                </a:solidFill>
                <a:effectLst/>
                <a:latin typeface="Georgia" panose="02040502050405020303" pitchFamily="18" charset="0"/>
              </a:rPr>
              <a:t>. Therefore, persistent storage prevents any loss of data and allows the use of stateful applications</a:t>
            </a:r>
            <a:endParaRPr lang="en-US" sz="1800" b="0" i="0" u="none" strike="noStrike" dirty="0">
              <a:solidFill>
                <a:srgbClr val="A04DA3"/>
              </a:solidFill>
              <a:effectLst/>
              <a:latin typeface="Noto Sans Symbols"/>
            </a:endParaRPr>
          </a:p>
          <a:p>
            <a:pPr marL="10655" rtl="0" fontAlgn="base">
              <a:spcBef>
                <a:spcPts val="300"/>
              </a:spcBef>
              <a:spcAft>
                <a:spcPts val="0"/>
              </a:spcAft>
              <a:buFont typeface="Arial" panose="020B0604020202020204" pitchFamily="34" charset="0"/>
              <a:buChar char="•"/>
            </a:pPr>
            <a:br>
              <a:rPr lang="en-US" b="0" dirty="0">
                <a:effectLst/>
              </a:rPr>
            </a:br>
            <a:r>
              <a:rPr lang="en-US" sz="1800" b="1" i="0" u="none" strike="noStrike" dirty="0">
                <a:solidFill>
                  <a:srgbClr val="000000"/>
                </a:solidFill>
                <a:effectLst/>
                <a:latin typeface="Georgia" panose="02040502050405020303" pitchFamily="18" charset="0"/>
              </a:rPr>
              <a:t>Routing</a:t>
            </a:r>
            <a:r>
              <a:rPr lang="en-US" sz="1800" b="0" i="0" u="none" strike="noStrike" dirty="0">
                <a:solidFill>
                  <a:srgbClr val="000000"/>
                </a:solidFill>
                <a:effectLst/>
                <a:latin typeface="Georgia" panose="02040502050405020303" pitchFamily="18" charset="0"/>
              </a:rPr>
              <a:t> </a:t>
            </a:r>
            <a:r>
              <a:rPr lang="en-US" sz="1800" b="1" i="0" u="none" strike="noStrike" dirty="0">
                <a:solidFill>
                  <a:srgbClr val="000000"/>
                </a:solidFill>
                <a:effectLst/>
                <a:latin typeface="Georgia" panose="02040502050405020303" pitchFamily="18" charset="0"/>
              </a:rPr>
              <a:t>layer</a:t>
            </a:r>
            <a:endParaRPr lang="en-US" sz="1800" b="1" i="0" u="none" strike="noStrike" dirty="0">
              <a:solidFill>
                <a:srgbClr val="A04DA3"/>
              </a:solidFill>
              <a:effectLst/>
              <a:latin typeface="Georgia" panose="02040502050405020303" pitchFamily="18" charset="0"/>
            </a:endParaRPr>
          </a:p>
          <a:p>
            <a:pPr marL="10655"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The last component is the routing layer. It provides external access to the applications in the cluster from any device. It also provides load balancing and auto-routing around unhealthy pods.</a:t>
            </a:r>
            <a:endParaRPr lang="en-US" sz="1800" b="0" i="0" u="none" strike="noStrike" dirty="0">
              <a:solidFill>
                <a:srgbClr val="A04DA3"/>
              </a:solidFill>
              <a:effectLst/>
              <a:latin typeface="Noto Sans Symbols"/>
            </a:endParaRPr>
          </a:p>
        </p:txBody>
      </p:sp>
    </p:spTree>
    <p:extLst>
      <p:ext uri="{BB962C8B-B14F-4D97-AF65-F5344CB8AC3E}">
        <p14:creationId xmlns:p14="http://schemas.microsoft.com/office/powerpoint/2010/main" val="1002265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1279B4-772E-A483-CB8F-CED944D2BC76}"/>
              </a:ext>
            </a:extLst>
          </p:cNvPr>
          <p:cNvSpPr txBox="1"/>
          <p:nvPr/>
        </p:nvSpPr>
        <p:spPr>
          <a:xfrm>
            <a:off x="2687216" y="2796131"/>
            <a:ext cx="5271796" cy="584775"/>
          </a:xfrm>
          <a:prstGeom prst="rect">
            <a:avLst/>
          </a:prstGeom>
          <a:noFill/>
        </p:spPr>
        <p:txBody>
          <a:bodyPr wrap="square" rtlCol="0">
            <a:spAutoFit/>
          </a:bodyPr>
          <a:lstStyle/>
          <a:p>
            <a:r>
              <a:rPr lang="en-IN" sz="3200" dirty="0"/>
              <a:t>Thank you </a:t>
            </a:r>
          </a:p>
        </p:txBody>
      </p:sp>
    </p:spTree>
    <p:extLst>
      <p:ext uri="{BB962C8B-B14F-4D97-AF65-F5344CB8AC3E}">
        <p14:creationId xmlns:p14="http://schemas.microsoft.com/office/powerpoint/2010/main" val="31384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D918B1-3538-A17C-7032-88637BBE5E1F}"/>
              </a:ext>
            </a:extLst>
          </p:cNvPr>
          <p:cNvSpPr txBox="1"/>
          <p:nvPr/>
        </p:nvSpPr>
        <p:spPr>
          <a:xfrm>
            <a:off x="2286000" y="905069"/>
            <a:ext cx="4348065" cy="369332"/>
          </a:xfrm>
          <a:prstGeom prst="rect">
            <a:avLst/>
          </a:prstGeom>
          <a:noFill/>
        </p:spPr>
        <p:txBody>
          <a:bodyPr wrap="square" rtlCol="0">
            <a:spAutoFit/>
          </a:bodyPr>
          <a:lstStyle/>
          <a:p>
            <a:r>
              <a:rPr lang="en-IN" dirty="0"/>
              <a:t>Agenda</a:t>
            </a:r>
          </a:p>
        </p:txBody>
      </p:sp>
      <p:sp>
        <p:nvSpPr>
          <p:cNvPr id="4" name="TextBox 3">
            <a:extLst>
              <a:ext uri="{FF2B5EF4-FFF2-40B4-BE49-F238E27FC236}">
                <a16:creationId xmlns:a16="http://schemas.microsoft.com/office/drawing/2014/main" id="{7DE11509-CD52-01FE-3FEE-DA0E56354128}"/>
              </a:ext>
            </a:extLst>
          </p:cNvPr>
          <p:cNvSpPr txBox="1"/>
          <p:nvPr/>
        </p:nvSpPr>
        <p:spPr>
          <a:xfrm>
            <a:off x="1800808" y="1951672"/>
            <a:ext cx="5075853" cy="3970318"/>
          </a:xfrm>
          <a:prstGeom prst="rect">
            <a:avLst/>
          </a:prstGeom>
          <a:noFill/>
        </p:spPr>
        <p:txBody>
          <a:bodyPr wrap="square" rtlCol="0">
            <a:spAutoFit/>
          </a:bodyPr>
          <a:lstStyle/>
          <a:p>
            <a:pPr marL="285750" indent="-285750">
              <a:buFont typeface="Arial" panose="020B0604020202020204" pitchFamily="34" charset="0"/>
              <a:buChar char="•"/>
            </a:pPr>
            <a:r>
              <a:rPr lang="en-IN" sz="1800" b="0" i="0" u="none" strike="noStrike" dirty="0">
                <a:solidFill>
                  <a:srgbClr val="424456"/>
                </a:solidFill>
                <a:effectLst/>
                <a:latin typeface="Trebuchet MS" panose="020B0603020202020204" pitchFamily="34" charset="0"/>
              </a:rPr>
              <a:t>What is OpenShift?</a:t>
            </a:r>
          </a:p>
          <a:p>
            <a:pPr marL="285750" indent="-285750">
              <a:buFont typeface="Arial" panose="020B0604020202020204" pitchFamily="34" charset="0"/>
              <a:buChar char="•"/>
            </a:pPr>
            <a:endParaRPr lang="en-IN" sz="1800" b="0" i="0" u="none" strike="noStrike" dirty="0">
              <a:solidFill>
                <a:srgbClr val="424456"/>
              </a:solidFill>
              <a:effectLst/>
              <a:latin typeface="Trebuchet MS" panose="020B0603020202020204" pitchFamily="34" charset="0"/>
            </a:endParaRPr>
          </a:p>
          <a:p>
            <a:pPr marL="285750" indent="-285750">
              <a:buFont typeface="Arial" panose="020B0604020202020204" pitchFamily="34" charset="0"/>
              <a:buChar char="•"/>
            </a:pPr>
            <a:r>
              <a:rPr lang="en-IN" sz="1800" b="0" i="0" u="none" strike="noStrike" dirty="0">
                <a:solidFill>
                  <a:srgbClr val="424456"/>
                </a:solidFill>
                <a:effectLst/>
                <a:latin typeface="Trebuchet MS" panose="020B0603020202020204" pitchFamily="34" charset="0"/>
              </a:rPr>
              <a:t>Containers &amp; Images</a:t>
            </a:r>
          </a:p>
          <a:p>
            <a:pPr marL="285750" indent="-285750">
              <a:buFont typeface="Arial" panose="020B0604020202020204" pitchFamily="34" charset="0"/>
              <a:buChar char="•"/>
            </a:pPr>
            <a:endParaRPr lang="en-IN" sz="1800" b="0" i="0" u="none" strike="noStrike" dirty="0">
              <a:solidFill>
                <a:srgbClr val="424456"/>
              </a:solidFill>
              <a:effectLst/>
              <a:latin typeface="Trebuchet MS" panose="020B0603020202020204" pitchFamily="34" charset="0"/>
            </a:endParaRPr>
          </a:p>
          <a:p>
            <a:pPr marL="285750" indent="-285750">
              <a:buFont typeface="Arial" panose="020B0604020202020204" pitchFamily="34" charset="0"/>
              <a:buChar char="•"/>
            </a:pPr>
            <a:r>
              <a:rPr lang="en-IN" sz="1800" b="0" i="0" u="none" strike="noStrike" dirty="0">
                <a:solidFill>
                  <a:srgbClr val="424456"/>
                </a:solidFill>
                <a:effectLst/>
                <a:latin typeface="Trebuchet MS" panose="020B0603020202020204" pitchFamily="34" charset="0"/>
              </a:rPr>
              <a:t>Pods &amp; Services</a:t>
            </a:r>
          </a:p>
          <a:p>
            <a:pPr marL="285750" indent="-285750">
              <a:buFont typeface="Arial" panose="020B0604020202020204" pitchFamily="34" charset="0"/>
              <a:buChar char="•"/>
            </a:pPr>
            <a:endParaRPr lang="en-IN" dirty="0">
              <a:solidFill>
                <a:srgbClr val="424456"/>
              </a:solidFill>
              <a:latin typeface="Trebuchet MS" panose="020B0603020202020204" pitchFamily="34" charset="0"/>
            </a:endParaRPr>
          </a:p>
          <a:p>
            <a:pPr marL="285750" indent="-285750">
              <a:buFont typeface="Arial" panose="020B0604020202020204" pitchFamily="34" charset="0"/>
              <a:buChar char="•"/>
            </a:pPr>
            <a:r>
              <a:rPr lang="en-IN" sz="1800" b="0" i="0" u="none" strike="noStrike" dirty="0">
                <a:solidFill>
                  <a:srgbClr val="424456"/>
                </a:solidFill>
                <a:effectLst/>
                <a:latin typeface="Trebuchet MS" panose="020B0603020202020204" pitchFamily="34" charset="0"/>
              </a:rPr>
              <a:t>Builds and Streams</a:t>
            </a:r>
          </a:p>
          <a:p>
            <a:pPr marL="285750" indent="-285750">
              <a:buFont typeface="Arial" panose="020B0604020202020204" pitchFamily="34" charset="0"/>
              <a:buChar char="•"/>
            </a:pPr>
            <a:endParaRPr lang="en-IN" sz="1800" b="0" i="0" u="none" strike="noStrike" dirty="0">
              <a:solidFill>
                <a:srgbClr val="424456"/>
              </a:solidFill>
              <a:effectLst/>
              <a:latin typeface="Trebuchet MS" panose="020B0603020202020204" pitchFamily="34" charset="0"/>
            </a:endParaRPr>
          </a:p>
          <a:p>
            <a:pPr marL="285750" indent="-285750">
              <a:buFont typeface="Arial" panose="020B0604020202020204" pitchFamily="34" charset="0"/>
              <a:buChar char="•"/>
            </a:pPr>
            <a:r>
              <a:rPr lang="en-IN" sz="1800" b="0" i="0" u="none" strike="noStrike" dirty="0">
                <a:solidFill>
                  <a:srgbClr val="424456"/>
                </a:solidFill>
                <a:effectLst/>
                <a:latin typeface="Trebuchet MS" panose="020B0603020202020204" pitchFamily="34" charset="0"/>
              </a:rPr>
              <a:t>Layers and Components</a:t>
            </a:r>
          </a:p>
          <a:p>
            <a:pPr marL="285750" indent="-285750">
              <a:buFont typeface="Arial" panose="020B0604020202020204" pitchFamily="34" charset="0"/>
              <a:buChar char="•"/>
            </a:pPr>
            <a:endParaRPr lang="en-IN" dirty="0">
              <a:solidFill>
                <a:srgbClr val="424456"/>
              </a:solidFill>
              <a:latin typeface="Trebuchet MS" panose="020B0603020202020204" pitchFamily="34" charset="0"/>
            </a:endParaRPr>
          </a:p>
          <a:p>
            <a:pPr marL="285750" indent="-285750">
              <a:buFont typeface="Arial" panose="020B0604020202020204" pitchFamily="34" charset="0"/>
              <a:buChar char="•"/>
            </a:pPr>
            <a:r>
              <a:rPr lang="en-IN" sz="1800" b="0" i="0" u="none" strike="noStrike" dirty="0">
                <a:solidFill>
                  <a:srgbClr val="424456"/>
                </a:solidFill>
                <a:effectLst/>
                <a:latin typeface="Trebuchet MS" panose="020B0603020202020204" pitchFamily="34" charset="0"/>
              </a:rPr>
              <a:t>OpenShift Architecture </a:t>
            </a:r>
          </a:p>
          <a:p>
            <a:br>
              <a:rPr lang="en-IN" sz="1800" b="0" i="0" u="none" strike="noStrike" dirty="0">
                <a:solidFill>
                  <a:srgbClr val="424456"/>
                </a:solidFill>
                <a:effectLst/>
                <a:latin typeface="Trebuchet MS" panose="020B0603020202020204" pitchFamily="34" charset="0"/>
              </a:rPr>
            </a:br>
            <a:endParaRPr lang="en-IN" sz="1800" b="0" i="0" u="none" strike="noStrike" dirty="0">
              <a:solidFill>
                <a:srgbClr val="424456"/>
              </a:solidFill>
              <a:effectLst/>
              <a:latin typeface="Trebuchet MS" panose="020B0603020202020204" pitchFamily="34" charset="0"/>
            </a:endParaRPr>
          </a:p>
          <a:p>
            <a:endParaRPr lang="en-IN" dirty="0"/>
          </a:p>
        </p:txBody>
      </p:sp>
    </p:spTree>
    <p:extLst>
      <p:ext uri="{BB962C8B-B14F-4D97-AF65-F5344CB8AC3E}">
        <p14:creationId xmlns:p14="http://schemas.microsoft.com/office/powerpoint/2010/main" val="48082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1D5D13-EEB9-2899-6A53-DC626561C93F}"/>
              </a:ext>
            </a:extLst>
          </p:cNvPr>
          <p:cNvSpPr txBox="1"/>
          <p:nvPr/>
        </p:nvSpPr>
        <p:spPr>
          <a:xfrm>
            <a:off x="354563" y="485192"/>
            <a:ext cx="7091265" cy="584775"/>
          </a:xfrm>
          <a:prstGeom prst="rect">
            <a:avLst/>
          </a:prstGeom>
          <a:noFill/>
        </p:spPr>
        <p:txBody>
          <a:bodyPr wrap="square" rtlCol="0">
            <a:spAutoFit/>
          </a:bodyPr>
          <a:lstStyle/>
          <a:p>
            <a:r>
              <a:rPr lang="en-IN" sz="3200" dirty="0"/>
              <a:t>What is OpenShift and Why to use it?</a:t>
            </a:r>
          </a:p>
        </p:txBody>
      </p:sp>
      <p:sp>
        <p:nvSpPr>
          <p:cNvPr id="3" name="TextBox 2">
            <a:extLst>
              <a:ext uri="{FF2B5EF4-FFF2-40B4-BE49-F238E27FC236}">
                <a16:creationId xmlns:a16="http://schemas.microsoft.com/office/drawing/2014/main" id="{7C44C4B4-E44D-87C3-3AA7-7D984703F14A}"/>
              </a:ext>
            </a:extLst>
          </p:cNvPr>
          <p:cNvSpPr txBox="1"/>
          <p:nvPr/>
        </p:nvSpPr>
        <p:spPr>
          <a:xfrm>
            <a:off x="895739" y="1838131"/>
            <a:ext cx="7511143" cy="3693319"/>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OpenShift is a cloud development Platform as a Service (PaaS) developed by Red Hat. It is an open source development platform, which enables the developers to develop and deploy their applications on cloud infrastructure. It is very helpful in developing cloud-enabled services. </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OpenShift provides a common platform for enterprise units to host their applications on cloud without worrying about the underlying operating system. This makes it very easy to use, develop, and deploy applications on cloud. One of the key features is, it provides managed hardware and network resources for all kinds of development and testing. With OpenShift, PaaS developer has the freedom to design their required environment with specifications</a:t>
            </a:r>
            <a:r>
              <a:rPr lang="en-US" sz="1800" b="0" i="0" u="none" strike="noStrike" dirty="0">
                <a:solidFill>
                  <a:srgbClr val="000000"/>
                </a:solidFill>
                <a:effectLst/>
                <a:latin typeface="Georgia" panose="02040502050405020303" pitchFamily="18" charset="0"/>
              </a:rPr>
              <a:t>.</a:t>
            </a:r>
            <a:endParaRPr lang="en-IN" dirty="0"/>
          </a:p>
        </p:txBody>
      </p:sp>
    </p:spTree>
    <p:extLst>
      <p:ext uri="{BB962C8B-B14F-4D97-AF65-F5344CB8AC3E}">
        <p14:creationId xmlns:p14="http://schemas.microsoft.com/office/powerpoint/2010/main" val="2310476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BD347E-ADB6-5CDB-4073-6D3AA20CBA23}"/>
              </a:ext>
            </a:extLst>
          </p:cNvPr>
          <p:cNvSpPr txBox="1"/>
          <p:nvPr/>
        </p:nvSpPr>
        <p:spPr>
          <a:xfrm>
            <a:off x="979715" y="782093"/>
            <a:ext cx="4609322" cy="861774"/>
          </a:xfrm>
          <a:prstGeom prst="rect">
            <a:avLst/>
          </a:prstGeom>
          <a:noFill/>
        </p:spPr>
        <p:txBody>
          <a:bodyPr wrap="square" rtlCol="0">
            <a:spAutoFit/>
          </a:bodyPr>
          <a:lstStyle/>
          <a:p>
            <a:r>
              <a:rPr lang="en-IN" sz="3200" b="0" i="0" u="none" strike="noStrike" dirty="0">
                <a:solidFill>
                  <a:srgbClr val="424456"/>
                </a:solidFill>
                <a:effectLst/>
                <a:latin typeface="Trebuchet MS" panose="020B0603020202020204" pitchFamily="34" charset="0"/>
              </a:rPr>
              <a:t>Containers &amp; Images</a:t>
            </a:r>
          </a:p>
          <a:p>
            <a:endParaRPr lang="en-IN" dirty="0"/>
          </a:p>
        </p:txBody>
      </p:sp>
      <p:sp>
        <p:nvSpPr>
          <p:cNvPr id="3" name="TextBox 2">
            <a:extLst>
              <a:ext uri="{FF2B5EF4-FFF2-40B4-BE49-F238E27FC236}">
                <a16:creationId xmlns:a16="http://schemas.microsoft.com/office/drawing/2014/main" id="{BD690602-CC70-0ABB-7649-B4A15F28A935}"/>
              </a:ext>
            </a:extLst>
          </p:cNvPr>
          <p:cNvSpPr txBox="1"/>
          <p:nvPr/>
        </p:nvSpPr>
        <p:spPr>
          <a:xfrm>
            <a:off x="951722" y="2062065"/>
            <a:ext cx="7240556" cy="3608680"/>
          </a:xfrm>
          <a:prstGeom prst="rect">
            <a:avLst/>
          </a:prstGeom>
          <a:noFill/>
        </p:spPr>
        <p:txBody>
          <a:bodyPr wrap="square" rtlCol="0">
            <a:spAutoFit/>
          </a:bodyPr>
          <a:lstStyle/>
          <a:p>
            <a:pPr marL="45593"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IMAGES:</a:t>
            </a:r>
            <a:endParaRPr lang="en-US" sz="1800" b="1" i="0" u="none" strike="noStrike" dirty="0">
              <a:solidFill>
                <a:srgbClr val="A04DA3"/>
              </a:solidFill>
              <a:effectLst/>
              <a:latin typeface="Noto Sans Symbols"/>
            </a:endParaRPr>
          </a:p>
          <a:p>
            <a:pPr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These are the basic building blocks of OpenShift, which are formed out of Docker images.</a:t>
            </a:r>
            <a:endParaRPr lang="en-US" sz="1800" b="0" i="0" u="none" strike="noStrike" dirty="0">
              <a:solidFill>
                <a:srgbClr val="A04DA3"/>
              </a:solidFill>
              <a:effectLst/>
              <a:latin typeface="Georgia" panose="02040502050405020303" pitchFamily="18" charset="0"/>
            </a:endParaRPr>
          </a:p>
          <a:p>
            <a:pPr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  In each pod on OpenShift, the cluster has its own images running inside it.</a:t>
            </a:r>
            <a:endParaRPr lang="en-US" sz="1800" b="0" i="0" u="none" strike="noStrike" dirty="0">
              <a:solidFill>
                <a:srgbClr val="A04DA3"/>
              </a:solidFill>
              <a:effectLst/>
              <a:latin typeface="Georgia" panose="02040502050405020303" pitchFamily="18" charset="0"/>
            </a:endParaRPr>
          </a:p>
          <a:p>
            <a:pPr marL="45593" rtl="0" fontAlgn="base">
              <a:spcBef>
                <a:spcPts val="30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CONTAINERS:</a:t>
            </a:r>
            <a:endParaRPr lang="en-US" sz="1800" b="1" i="0" u="none" strike="noStrike" dirty="0">
              <a:solidFill>
                <a:srgbClr val="A04DA3"/>
              </a:solidFill>
              <a:effectLst/>
              <a:latin typeface="Noto Sans Symbols"/>
            </a:endParaRPr>
          </a:p>
          <a:p>
            <a:pPr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This gets created when the Docker image gets deployed on the OpenShift cluster.</a:t>
            </a:r>
            <a:endParaRPr lang="en-US" sz="1800" b="0" i="0" u="none" strike="noStrike" dirty="0">
              <a:solidFill>
                <a:srgbClr val="A04DA3"/>
              </a:solidFill>
              <a:effectLst/>
              <a:latin typeface="Noto Sans Symbols"/>
            </a:endParaRPr>
          </a:p>
          <a:p>
            <a:pPr marL="10351"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One container can have multiple images running inside and all the containers running on cluster node are managed by OpenShift Kubernetes.</a:t>
            </a:r>
            <a:endParaRPr lang="en-US" sz="1800" b="0" i="0" u="none" strike="noStrike" dirty="0">
              <a:solidFill>
                <a:srgbClr val="A04DA3"/>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69470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6CD9EB-1E3D-27EF-56EA-C4E60EF5C7E7}"/>
              </a:ext>
            </a:extLst>
          </p:cNvPr>
          <p:cNvSpPr txBox="1"/>
          <p:nvPr/>
        </p:nvSpPr>
        <p:spPr>
          <a:xfrm>
            <a:off x="793101" y="811762"/>
            <a:ext cx="4248539" cy="861774"/>
          </a:xfrm>
          <a:prstGeom prst="rect">
            <a:avLst/>
          </a:prstGeom>
          <a:noFill/>
        </p:spPr>
        <p:txBody>
          <a:bodyPr wrap="square" rtlCol="0">
            <a:spAutoFit/>
          </a:bodyPr>
          <a:lstStyle/>
          <a:p>
            <a:r>
              <a:rPr lang="en-IN" sz="3200" b="0" i="0" u="none" strike="noStrike" dirty="0">
                <a:solidFill>
                  <a:srgbClr val="424456"/>
                </a:solidFill>
                <a:effectLst/>
                <a:latin typeface="Trebuchet MS" panose="020B0603020202020204" pitchFamily="34" charset="0"/>
              </a:rPr>
              <a:t>Pods &amp; Services</a:t>
            </a:r>
          </a:p>
          <a:p>
            <a:endParaRPr lang="en-IN" dirty="0"/>
          </a:p>
        </p:txBody>
      </p:sp>
      <p:sp>
        <p:nvSpPr>
          <p:cNvPr id="3" name="TextBox 2">
            <a:extLst>
              <a:ext uri="{FF2B5EF4-FFF2-40B4-BE49-F238E27FC236}">
                <a16:creationId xmlns:a16="http://schemas.microsoft.com/office/drawing/2014/main" id="{4631EB0D-33B0-2A3F-BB63-484AB32063B4}"/>
              </a:ext>
            </a:extLst>
          </p:cNvPr>
          <p:cNvSpPr txBox="1"/>
          <p:nvPr/>
        </p:nvSpPr>
        <p:spPr>
          <a:xfrm>
            <a:off x="895739" y="1987420"/>
            <a:ext cx="7231224" cy="2977738"/>
          </a:xfrm>
          <a:prstGeom prst="rect">
            <a:avLst/>
          </a:prstGeom>
          <a:noFill/>
        </p:spPr>
        <p:txBody>
          <a:bodyPr wrap="square" rtlCol="0">
            <a:spAutoFit/>
          </a:bodyPr>
          <a:lstStyle/>
          <a:p>
            <a:pPr marL="58928"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POD :</a:t>
            </a:r>
            <a:endParaRPr lang="en-US" sz="1800" b="1" i="0" u="none" strike="noStrike" dirty="0">
              <a:solidFill>
                <a:srgbClr val="A04DA3"/>
              </a:solidFill>
              <a:effectLst/>
              <a:latin typeface="Georgia" panose="02040502050405020303" pitchFamily="18" charset="0"/>
            </a:endParaRPr>
          </a:p>
          <a:p>
            <a:pPr marL="8128"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Pod can be defined as a collection of container and its storage inside a node of OpenShift (Kubernetes) cluster. In general, we have two types of pod starting from a single container pod to multi-container pod.</a:t>
            </a:r>
            <a:endParaRPr lang="en-US" sz="1800" b="0" i="0" u="none" strike="noStrike" dirty="0">
              <a:solidFill>
                <a:srgbClr val="A04DA3"/>
              </a:solidFill>
              <a:effectLst/>
              <a:latin typeface="Georgia" panose="02040502050405020303" pitchFamily="18" charset="0"/>
            </a:endParaRPr>
          </a:p>
          <a:p>
            <a:pPr marL="8128" rtl="0" fontAlgn="base">
              <a:spcBef>
                <a:spcPts val="30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Single Container Pod</a:t>
            </a:r>
            <a:r>
              <a:rPr lang="en-US" sz="1800" b="0" i="0" u="none" strike="noStrike" dirty="0">
                <a:solidFill>
                  <a:srgbClr val="000000"/>
                </a:solidFill>
                <a:effectLst/>
                <a:latin typeface="Georgia" panose="02040502050405020303" pitchFamily="18" charset="0"/>
              </a:rPr>
              <a:t> − These can be easily created with OC command or by a basic configuration </a:t>
            </a:r>
            <a:r>
              <a:rPr lang="en-US" sz="1800" b="0" i="0" u="none" strike="noStrike" dirty="0" err="1">
                <a:solidFill>
                  <a:srgbClr val="000000"/>
                </a:solidFill>
                <a:effectLst/>
                <a:latin typeface="Georgia" panose="02040502050405020303" pitchFamily="18" charset="0"/>
              </a:rPr>
              <a:t>yml</a:t>
            </a:r>
            <a:r>
              <a:rPr lang="en-US" sz="1800" b="0" i="0" u="none" strike="noStrike" dirty="0">
                <a:solidFill>
                  <a:srgbClr val="000000"/>
                </a:solidFill>
                <a:effectLst/>
                <a:latin typeface="Georgia" panose="02040502050405020303" pitchFamily="18" charset="0"/>
              </a:rPr>
              <a:t> file.</a:t>
            </a:r>
            <a:endParaRPr lang="en-US" sz="1800" b="1" i="0" u="none" strike="noStrike" dirty="0">
              <a:solidFill>
                <a:srgbClr val="A04DA3"/>
              </a:solidFill>
              <a:effectLst/>
              <a:latin typeface="Georgia" panose="02040502050405020303" pitchFamily="18" charset="0"/>
            </a:endParaRPr>
          </a:p>
          <a:p>
            <a:pPr marL="8128" rtl="0" fontAlgn="base">
              <a:spcBef>
                <a:spcPts val="30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Multi-Container Pod</a:t>
            </a:r>
            <a:r>
              <a:rPr lang="en-US" sz="1800" b="0" i="0" u="none" strike="noStrike" dirty="0">
                <a:solidFill>
                  <a:srgbClr val="000000"/>
                </a:solidFill>
                <a:effectLst/>
                <a:latin typeface="Georgia" panose="02040502050405020303" pitchFamily="18" charset="0"/>
              </a:rPr>
              <a:t> − Multi-container pods are those in which we have more than one container running inside it.</a:t>
            </a:r>
            <a:endParaRPr lang="en-US" sz="1800" b="1" i="0" u="none" strike="noStrike" dirty="0">
              <a:solidFill>
                <a:srgbClr val="A04DA3"/>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373737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BCD354-4DA3-BAB6-B6B8-4431850E1692}"/>
              </a:ext>
            </a:extLst>
          </p:cNvPr>
          <p:cNvSpPr txBox="1"/>
          <p:nvPr/>
        </p:nvSpPr>
        <p:spPr>
          <a:xfrm>
            <a:off x="839755" y="861822"/>
            <a:ext cx="6102220" cy="861774"/>
          </a:xfrm>
          <a:prstGeom prst="rect">
            <a:avLst/>
          </a:prstGeom>
          <a:noFill/>
        </p:spPr>
        <p:txBody>
          <a:bodyPr wrap="square">
            <a:spAutoFit/>
          </a:bodyPr>
          <a:lstStyle/>
          <a:p>
            <a:r>
              <a:rPr lang="en-IN" sz="3200" b="0" i="0" u="none" strike="noStrike" dirty="0">
                <a:solidFill>
                  <a:srgbClr val="424456"/>
                </a:solidFill>
                <a:effectLst/>
                <a:latin typeface="Trebuchet MS" panose="020B0603020202020204" pitchFamily="34" charset="0"/>
              </a:rPr>
              <a:t>Builds and Streams</a:t>
            </a:r>
            <a:br>
              <a:rPr lang="en-IN" sz="1800" b="0" i="0" u="none" strike="noStrike" dirty="0">
                <a:solidFill>
                  <a:srgbClr val="424456"/>
                </a:solidFill>
                <a:effectLst/>
                <a:latin typeface="Trebuchet MS" panose="020B0603020202020204" pitchFamily="34" charset="0"/>
              </a:rPr>
            </a:br>
            <a:endParaRPr lang="en-IN" dirty="0"/>
          </a:p>
        </p:txBody>
      </p:sp>
      <p:sp>
        <p:nvSpPr>
          <p:cNvPr id="4" name="TextBox 3">
            <a:extLst>
              <a:ext uri="{FF2B5EF4-FFF2-40B4-BE49-F238E27FC236}">
                <a16:creationId xmlns:a16="http://schemas.microsoft.com/office/drawing/2014/main" id="{9881C50A-01AF-42AE-8DB3-25ACF25D8E9B}"/>
              </a:ext>
            </a:extLst>
          </p:cNvPr>
          <p:cNvSpPr txBox="1"/>
          <p:nvPr/>
        </p:nvSpPr>
        <p:spPr>
          <a:xfrm>
            <a:off x="839755" y="2151800"/>
            <a:ext cx="7725747" cy="3054682"/>
          </a:xfrm>
          <a:prstGeom prst="rect">
            <a:avLst/>
          </a:prstGeom>
          <a:noFill/>
        </p:spPr>
        <p:txBody>
          <a:bodyPr wrap="square" rtlCol="0">
            <a:spAutoFit/>
          </a:bodyPr>
          <a:lstStyle/>
          <a:p>
            <a:pPr marL="109728" indent="-256032" rtl="0">
              <a:spcBef>
                <a:spcPts val="0"/>
              </a:spcBef>
              <a:spcAft>
                <a:spcPts val="0"/>
              </a:spcAft>
            </a:pPr>
            <a:r>
              <a:rPr lang="en-US" sz="1800" b="1" i="0" u="none" strike="noStrike" dirty="0">
                <a:solidFill>
                  <a:srgbClr val="000000"/>
                </a:solidFill>
                <a:effectLst/>
                <a:latin typeface="Georgia" panose="02040502050405020303" pitchFamily="18" charset="0"/>
              </a:rPr>
              <a:t>BUILDS:</a:t>
            </a:r>
            <a:endParaRPr lang="en-US" b="0" dirty="0">
              <a:effectLst/>
            </a:endParaRPr>
          </a:p>
          <a:p>
            <a:pPr marL="8128"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In OpenShift, build is a process of transforming images into containers.</a:t>
            </a:r>
            <a:endParaRPr lang="en-US" sz="1800" b="0" i="0" u="none" strike="noStrike" dirty="0">
              <a:solidFill>
                <a:srgbClr val="A04DA3"/>
              </a:solidFill>
              <a:effectLst/>
              <a:latin typeface="Georgia" panose="02040502050405020303" pitchFamily="18" charset="0"/>
            </a:endParaRPr>
          </a:p>
          <a:p>
            <a:pPr marL="8128"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It is the processing which converts the source code to an image.</a:t>
            </a:r>
            <a:endParaRPr lang="en-US" sz="1800" b="0" i="0" u="none" strike="noStrike" dirty="0">
              <a:solidFill>
                <a:srgbClr val="A04DA3"/>
              </a:solidFill>
              <a:effectLst/>
              <a:latin typeface="Georgia" panose="02040502050405020303" pitchFamily="18" charset="0"/>
            </a:endParaRPr>
          </a:p>
          <a:p>
            <a:pPr marL="8128"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The build processes multiple strategies and sources.</a:t>
            </a:r>
            <a:endParaRPr lang="en-US" sz="1800" b="0" i="0" u="none" strike="noStrike" dirty="0">
              <a:solidFill>
                <a:srgbClr val="A04DA3"/>
              </a:solidFill>
              <a:effectLst/>
              <a:latin typeface="Georgia" panose="02040502050405020303" pitchFamily="18" charset="0"/>
            </a:endParaRPr>
          </a:p>
          <a:p>
            <a:pPr marL="109728" indent="-256032" rtl="0">
              <a:spcBef>
                <a:spcPts val="300"/>
              </a:spcBef>
              <a:spcAft>
                <a:spcPts val="0"/>
              </a:spcAft>
            </a:pPr>
            <a:r>
              <a:rPr lang="en-US" sz="1800" b="1" i="0" u="none" strike="noStrike" dirty="0">
                <a:solidFill>
                  <a:srgbClr val="000000"/>
                </a:solidFill>
                <a:effectLst/>
                <a:latin typeface="Georgia" panose="02040502050405020303" pitchFamily="18" charset="0"/>
              </a:rPr>
              <a:t>    Build Strategies</a:t>
            </a:r>
            <a:endParaRPr lang="en-US" b="0" dirty="0">
              <a:effectLst/>
            </a:endParaRPr>
          </a:p>
          <a:p>
            <a:pPr marL="8128" rtl="0" fontAlgn="base">
              <a:spcBef>
                <a:spcPts val="30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Source to Image</a:t>
            </a:r>
            <a:r>
              <a:rPr lang="en-US" sz="1800" b="0" i="0" u="none" strike="noStrike" dirty="0">
                <a:solidFill>
                  <a:srgbClr val="000000"/>
                </a:solidFill>
                <a:effectLst/>
                <a:latin typeface="Georgia" panose="02040502050405020303" pitchFamily="18" charset="0"/>
              </a:rPr>
              <a:t> − This is basically a tool, which helps in building reproducible images. These images are always in a ready stage to run using the “Docker run” command.</a:t>
            </a:r>
            <a:endParaRPr lang="en-US" sz="1800" b="1" i="0" u="none" strike="noStrike" dirty="0">
              <a:solidFill>
                <a:srgbClr val="A04DA3"/>
              </a:solidFill>
              <a:effectLst/>
              <a:latin typeface="Georgia" panose="02040502050405020303" pitchFamily="18" charset="0"/>
            </a:endParaRPr>
          </a:p>
          <a:p>
            <a:r>
              <a:rPr lang="en-US" sz="1800" b="1" i="0" u="none" strike="noStrike" dirty="0">
                <a:solidFill>
                  <a:srgbClr val="000000"/>
                </a:solidFill>
                <a:effectLst/>
                <a:latin typeface="Georgia" panose="02040502050405020303" pitchFamily="18" charset="0"/>
              </a:rPr>
              <a:t>Docker Build</a:t>
            </a:r>
            <a:r>
              <a:rPr lang="en-US" sz="1800" b="0" i="0" u="none" strike="noStrike" dirty="0">
                <a:solidFill>
                  <a:srgbClr val="000000"/>
                </a:solidFill>
                <a:effectLst/>
                <a:latin typeface="Georgia" panose="02040502050405020303" pitchFamily="18" charset="0"/>
              </a:rPr>
              <a:t> − This is the process in which the images are built using Docker file by running simple “Docker build” command.</a:t>
            </a:r>
            <a:endParaRPr lang="en-IN" dirty="0"/>
          </a:p>
        </p:txBody>
      </p:sp>
    </p:spTree>
    <p:extLst>
      <p:ext uri="{BB962C8B-B14F-4D97-AF65-F5344CB8AC3E}">
        <p14:creationId xmlns:p14="http://schemas.microsoft.com/office/powerpoint/2010/main" val="419411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A3538-10AF-5023-E87E-9CA1E89432F1}"/>
              </a:ext>
            </a:extLst>
          </p:cNvPr>
          <p:cNvSpPr txBox="1"/>
          <p:nvPr/>
        </p:nvSpPr>
        <p:spPr>
          <a:xfrm>
            <a:off x="186612" y="497928"/>
            <a:ext cx="6102220" cy="861774"/>
          </a:xfrm>
          <a:prstGeom prst="rect">
            <a:avLst/>
          </a:prstGeom>
          <a:noFill/>
        </p:spPr>
        <p:txBody>
          <a:bodyPr wrap="square">
            <a:spAutoFit/>
          </a:bodyPr>
          <a:lstStyle/>
          <a:p>
            <a:r>
              <a:rPr lang="en-IN" sz="3200" b="0" i="0" u="none" strike="noStrike" dirty="0">
                <a:solidFill>
                  <a:srgbClr val="424456"/>
                </a:solidFill>
                <a:effectLst/>
                <a:latin typeface="Trebuchet MS" panose="020B0603020202020204" pitchFamily="34" charset="0"/>
              </a:rPr>
              <a:t>Layers and Components </a:t>
            </a:r>
            <a:br>
              <a:rPr lang="en-IN" sz="1800" b="0" i="0" u="none" strike="noStrike" dirty="0">
                <a:solidFill>
                  <a:srgbClr val="424456"/>
                </a:solidFill>
                <a:effectLst/>
                <a:latin typeface="Trebuchet MS" panose="020B0603020202020204" pitchFamily="34" charset="0"/>
              </a:rPr>
            </a:br>
            <a:endParaRPr lang="en-IN" dirty="0"/>
          </a:p>
        </p:txBody>
      </p:sp>
      <p:sp>
        <p:nvSpPr>
          <p:cNvPr id="5" name="TextBox 4">
            <a:extLst>
              <a:ext uri="{FF2B5EF4-FFF2-40B4-BE49-F238E27FC236}">
                <a16:creationId xmlns:a16="http://schemas.microsoft.com/office/drawing/2014/main" id="{5E34BD90-DDC4-2F9A-5947-390D7896DBA8}"/>
              </a:ext>
            </a:extLst>
          </p:cNvPr>
          <p:cNvSpPr txBox="1"/>
          <p:nvPr/>
        </p:nvSpPr>
        <p:spPr>
          <a:xfrm>
            <a:off x="485192" y="1565468"/>
            <a:ext cx="6102220" cy="4116512"/>
          </a:xfrm>
          <a:prstGeom prst="rect">
            <a:avLst/>
          </a:prstGeom>
          <a:noFill/>
        </p:spPr>
        <p:txBody>
          <a:bodyPr wrap="square">
            <a:spAutoFit/>
          </a:bodyPr>
          <a:lstStyle/>
          <a:p>
            <a:pPr marL="58928"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Georgia" panose="02040502050405020303" pitchFamily="18" charset="0"/>
              </a:rPr>
              <a:t>Infrastructure layer</a:t>
            </a:r>
          </a:p>
          <a:p>
            <a:pPr marL="58928" rtl="0" fontAlgn="base">
              <a:spcBef>
                <a:spcPts val="0"/>
              </a:spcBef>
              <a:spcAft>
                <a:spcPts val="0"/>
              </a:spcAft>
              <a:buFont typeface="Arial" panose="020B0604020202020204" pitchFamily="34" charset="0"/>
              <a:buChar char="•"/>
            </a:pPr>
            <a:endParaRPr lang="en-IN" sz="1800" b="0" i="0" u="none" strike="noStrike" dirty="0">
              <a:solidFill>
                <a:srgbClr val="A04DA3"/>
              </a:solidFill>
              <a:effectLst/>
              <a:latin typeface="Georgia" panose="02040502050405020303" pitchFamily="18" charset="0"/>
            </a:endParaRPr>
          </a:p>
          <a:p>
            <a:pPr marL="58928" rtl="0" fontAlgn="base">
              <a:spcBef>
                <a:spcPts val="300"/>
              </a:spcBef>
              <a:spcAft>
                <a:spcPts val="0"/>
              </a:spcAft>
              <a:buFont typeface="Arial" panose="020B0604020202020204" pitchFamily="34" charset="0"/>
              <a:buChar char="•"/>
            </a:pPr>
            <a:r>
              <a:rPr lang="en-IN" sz="1800" b="0" i="0" u="none" strike="noStrike" dirty="0">
                <a:solidFill>
                  <a:srgbClr val="000000"/>
                </a:solidFill>
                <a:effectLst/>
                <a:latin typeface="Georgia" panose="02040502050405020303" pitchFamily="18" charset="0"/>
              </a:rPr>
              <a:t>Service layer</a:t>
            </a:r>
          </a:p>
          <a:p>
            <a:pPr marL="58928" rtl="0" fontAlgn="base">
              <a:spcBef>
                <a:spcPts val="300"/>
              </a:spcBef>
              <a:spcAft>
                <a:spcPts val="0"/>
              </a:spcAft>
              <a:buFont typeface="Arial" panose="020B0604020202020204" pitchFamily="34" charset="0"/>
              <a:buChar char="•"/>
            </a:pPr>
            <a:endParaRPr lang="en-IN" sz="1800" b="0" i="0" u="none" strike="noStrike" dirty="0">
              <a:solidFill>
                <a:srgbClr val="A04DA3"/>
              </a:solidFill>
              <a:effectLst/>
              <a:latin typeface="Georgia" panose="02040502050405020303" pitchFamily="18" charset="0"/>
            </a:endParaRPr>
          </a:p>
          <a:p>
            <a:pPr marL="58928" rtl="0" fontAlgn="base">
              <a:spcBef>
                <a:spcPts val="300"/>
              </a:spcBef>
              <a:spcAft>
                <a:spcPts val="0"/>
              </a:spcAft>
              <a:buFont typeface="Arial" panose="020B0604020202020204" pitchFamily="34" charset="0"/>
              <a:buChar char="•"/>
            </a:pPr>
            <a:r>
              <a:rPr lang="en-IN" sz="1800" b="0" i="0" u="none" strike="noStrike" dirty="0">
                <a:solidFill>
                  <a:srgbClr val="000000"/>
                </a:solidFill>
                <a:effectLst/>
                <a:latin typeface="Georgia" panose="02040502050405020303" pitchFamily="18" charset="0"/>
              </a:rPr>
              <a:t>Main node</a:t>
            </a:r>
          </a:p>
          <a:p>
            <a:pPr marL="58928" rtl="0" fontAlgn="base">
              <a:spcBef>
                <a:spcPts val="300"/>
              </a:spcBef>
              <a:spcAft>
                <a:spcPts val="0"/>
              </a:spcAft>
              <a:buFont typeface="Arial" panose="020B0604020202020204" pitchFamily="34" charset="0"/>
              <a:buChar char="•"/>
            </a:pPr>
            <a:endParaRPr lang="en-IN" sz="1800" b="0" i="0" u="none" strike="noStrike" dirty="0">
              <a:solidFill>
                <a:srgbClr val="A04DA3"/>
              </a:solidFill>
              <a:effectLst/>
              <a:latin typeface="Georgia" panose="02040502050405020303" pitchFamily="18" charset="0"/>
            </a:endParaRPr>
          </a:p>
          <a:p>
            <a:pPr marL="58928" rtl="0" fontAlgn="base">
              <a:spcBef>
                <a:spcPts val="300"/>
              </a:spcBef>
              <a:spcAft>
                <a:spcPts val="0"/>
              </a:spcAft>
              <a:buFont typeface="Arial" panose="020B0604020202020204" pitchFamily="34" charset="0"/>
              <a:buChar char="•"/>
            </a:pPr>
            <a:r>
              <a:rPr lang="en-IN" sz="1800" b="0" i="0" u="none" strike="noStrike" dirty="0">
                <a:solidFill>
                  <a:srgbClr val="000000"/>
                </a:solidFill>
                <a:effectLst/>
                <a:latin typeface="Georgia" panose="02040502050405020303" pitchFamily="18" charset="0"/>
              </a:rPr>
              <a:t>Worker nodes</a:t>
            </a:r>
          </a:p>
          <a:p>
            <a:pPr marL="58928" rtl="0" fontAlgn="base">
              <a:spcBef>
                <a:spcPts val="300"/>
              </a:spcBef>
              <a:spcAft>
                <a:spcPts val="0"/>
              </a:spcAft>
              <a:buFont typeface="Arial" panose="020B0604020202020204" pitchFamily="34" charset="0"/>
              <a:buChar char="•"/>
            </a:pPr>
            <a:endParaRPr lang="en-IN" sz="1800" b="0" i="0" u="none" strike="noStrike" dirty="0">
              <a:solidFill>
                <a:srgbClr val="A04DA3"/>
              </a:solidFill>
              <a:effectLst/>
              <a:latin typeface="Georgia" panose="02040502050405020303" pitchFamily="18" charset="0"/>
            </a:endParaRPr>
          </a:p>
          <a:p>
            <a:pPr marL="58928" rtl="0" fontAlgn="base">
              <a:spcBef>
                <a:spcPts val="300"/>
              </a:spcBef>
              <a:spcAft>
                <a:spcPts val="0"/>
              </a:spcAft>
              <a:buFont typeface="Arial" panose="020B0604020202020204" pitchFamily="34" charset="0"/>
              <a:buChar char="•"/>
            </a:pPr>
            <a:r>
              <a:rPr lang="en-IN" sz="1800" b="0" i="0" u="none" strike="noStrike" dirty="0">
                <a:solidFill>
                  <a:srgbClr val="000000"/>
                </a:solidFill>
                <a:effectLst/>
                <a:latin typeface="Georgia" panose="02040502050405020303" pitchFamily="18" charset="0"/>
              </a:rPr>
              <a:t>Registry</a:t>
            </a:r>
          </a:p>
          <a:p>
            <a:pPr marL="58928" rtl="0" fontAlgn="base">
              <a:spcBef>
                <a:spcPts val="300"/>
              </a:spcBef>
              <a:spcAft>
                <a:spcPts val="0"/>
              </a:spcAft>
              <a:buFont typeface="Arial" panose="020B0604020202020204" pitchFamily="34" charset="0"/>
              <a:buChar char="•"/>
            </a:pPr>
            <a:endParaRPr lang="en-IN" sz="1800" b="0" i="0" u="none" strike="noStrike" dirty="0">
              <a:solidFill>
                <a:srgbClr val="A04DA3"/>
              </a:solidFill>
              <a:effectLst/>
              <a:latin typeface="Georgia" panose="02040502050405020303" pitchFamily="18" charset="0"/>
            </a:endParaRPr>
          </a:p>
          <a:p>
            <a:pPr marL="58928" rtl="0" fontAlgn="base">
              <a:spcBef>
                <a:spcPts val="300"/>
              </a:spcBef>
              <a:spcAft>
                <a:spcPts val="0"/>
              </a:spcAft>
              <a:buFont typeface="Arial" panose="020B0604020202020204" pitchFamily="34" charset="0"/>
              <a:buChar char="•"/>
            </a:pPr>
            <a:r>
              <a:rPr lang="en-IN" sz="1800" b="0" i="0" u="none" strike="noStrike" dirty="0">
                <a:solidFill>
                  <a:srgbClr val="000000"/>
                </a:solidFill>
                <a:effectLst/>
                <a:latin typeface="Georgia" panose="02040502050405020303" pitchFamily="18" charset="0"/>
              </a:rPr>
              <a:t>Persistent storage</a:t>
            </a:r>
          </a:p>
          <a:p>
            <a:pPr marL="58928" rtl="0" fontAlgn="base">
              <a:spcBef>
                <a:spcPts val="300"/>
              </a:spcBef>
              <a:spcAft>
                <a:spcPts val="0"/>
              </a:spcAft>
              <a:buFont typeface="Arial" panose="020B0604020202020204" pitchFamily="34" charset="0"/>
              <a:buChar char="•"/>
            </a:pPr>
            <a:endParaRPr lang="en-IN" sz="1800" b="0" i="0" u="none" strike="noStrike" dirty="0">
              <a:solidFill>
                <a:srgbClr val="A04DA3"/>
              </a:solidFill>
              <a:effectLst/>
              <a:latin typeface="Georgia" panose="02040502050405020303" pitchFamily="18" charset="0"/>
            </a:endParaRPr>
          </a:p>
          <a:p>
            <a:pPr marL="58928" rtl="0" fontAlgn="base">
              <a:spcBef>
                <a:spcPts val="300"/>
              </a:spcBef>
              <a:spcAft>
                <a:spcPts val="0"/>
              </a:spcAft>
              <a:buFont typeface="Arial" panose="020B0604020202020204" pitchFamily="34" charset="0"/>
              <a:buChar char="•"/>
            </a:pPr>
            <a:r>
              <a:rPr lang="en-IN" sz="1800" b="0" i="0" u="none" strike="noStrike" dirty="0">
                <a:solidFill>
                  <a:srgbClr val="000000"/>
                </a:solidFill>
                <a:effectLst/>
                <a:latin typeface="Georgia" panose="02040502050405020303" pitchFamily="18" charset="0"/>
              </a:rPr>
              <a:t>Routing layer</a:t>
            </a:r>
            <a:endParaRPr lang="en-IN" sz="1800" b="0" i="0" u="none" strike="noStrike" dirty="0">
              <a:solidFill>
                <a:srgbClr val="A04DA3"/>
              </a:solidFill>
              <a:effectLst/>
              <a:latin typeface="Georgia" panose="02040502050405020303" pitchFamily="18" charset="0"/>
            </a:endParaRPr>
          </a:p>
        </p:txBody>
      </p:sp>
    </p:spTree>
    <p:extLst>
      <p:ext uri="{BB962C8B-B14F-4D97-AF65-F5344CB8AC3E}">
        <p14:creationId xmlns:p14="http://schemas.microsoft.com/office/powerpoint/2010/main" val="327267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74D4B6-B4D6-C1AB-8D92-4A30027CE7DC}"/>
              </a:ext>
            </a:extLst>
          </p:cNvPr>
          <p:cNvSpPr txBox="1"/>
          <p:nvPr/>
        </p:nvSpPr>
        <p:spPr>
          <a:xfrm>
            <a:off x="3051110" y="3248999"/>
            <a:ext cx="6102220" cy="369332"/>
          </a:xfrm>
          <a:prstGeom prst="rect">
            <a:avLst/>
          </a:prstGeom>
          <a:noFill/>
        </p:spPr>
        <p:txBody>
          <a:bodyPr wrap="square">
            <a:spAutoFit/>
          </a:bodyPr>
          <a:lstStyle/>
          <a:p>
            <a:r>
              <a:rPr lang="en-IN" b="0" dirty="0">
                <a:effectLst/>
              </a:rPr>
              <a:t> </a:t>
            </a:r>
            <a:endParaRPr lang="en-IN" dirty="0"/>
          </a:p>
        </p:txBody>
      </p:sp>
      <p:pic>
        <p:nvPicPr>
          <p:cNvPr id="6" name="Picture 5">
            <a:extLst>
              <a:ext uri="{FF2B5EF4-FFF2-40B4-BE49-F238E27FC236}">
                <a16:creationId xmlns:a16="http://schemas.microsoft.com/office/drawing/2014/main" id="{E0FF4689-33FD-A1BB-E0E6-F83A80D69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28" y="1885950"/>
            <a:ext cx="7129798" cy="4421543"/>
          </a:xfrm>
          <a:prstGeom prst="rect">
            <a:avLst/>
          </a:prstGeom>
        </p:spPr>
      </p:pic>
      <p:sp>
        <p:nvSpPr>
          <p:cNvPr id="7" name="TextBox 6">
            <a:extLst>
              <a:ext uri="{FF2B5EF4-FFF2-40B4-BE49-F238E27FC236}">
                <a16:creationId xmlns:a16="http://schemas.microsoft.com/office/drawing/2014/main" id="{6353CFD3-F4B5-EADA-ED6E-96CD662A4067}"/>
              </a:ext>
            </a:extLst>
          </p:cNvPr>
          <p:cNvSpPr txBox="1"/>
          <p:nvPr/>
        </p:nvSpPr>
        <p:spPr>
          <a:xfrm>
            <a:off x="933061" y="746449"/>
            <a:ext cx="5952931" cy="584775"/>
          </a:xfrm>
          <a:prstGeom prst="rect">
            <a:avLst/>
          </a:prstGeom>
          <a:noFill/>
        </p:spPr>
        <p:txBody>
          <a:bodyPr wrap="square" rtlCol="0">
            <a:spAutoFit/>
          </a:bodyPr>
          <a:lstStyle/>
          <a:p>
            <a:r>
              <a:rPr lang="en-IN" sz="3200" dirty="0"/>
              <a:t>OpenShift Architecture</a:t>
            </a:r>
          </a:p>
        </p:txBody>
      </p:sp>
    </p:spTree>
    <p:extLst>
      <p:ext uri="{BB962C8B-B14F-4D97-AF65-F5344CB8AC3E}">
        <p14:creationId xmlns:p14="http://schemas.microsoft.com/office/powerpoint/2010/main" val="122422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7E55BC-708E-18A4-B974-3C932F716E25}"/>
              </a:ext>
            </a:extLst>
          </p:cNvPr>
          <p:cNvSpPr txBox="1"/>
          <p:nvPr/>
        </p:nvSpPr>
        <p:spPr>
          <a:xfrm>
            <a:off x="1138334" y="1357853"/>
            <a:ext cx="6102220" cy="3608680"/>
          </a:xfrm>
          <a:prstGeom prst="rect">
            <a:avLst/>
          </a:prstGeom>
          <a:noFill/>
        </p:spPr>
        <p:txBody>
          <a:bodyPr wrap="square">
            <a:spAutoFit/>
          </a:bodyPr>
          <a:lstStyle/>
          <a:p>
            <a:pPr marL="8128"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Infrastructure layer</a:t>
            </a:r>
            <a:endParaRPr lang="en-US" sz="1800" b="1" i="0" u="none" strike="noStrike" dirty="0">
              <a:solidFill>
                <a:srgbClr val="A04DA3"/>
              </a:solidFill>
              <a:effectLst/>
              <a:latin typeface="Georgia" panose="02040502050405020303" pitchFamily="18" charset="0"/>
            </a:endParaRPr>
          </a:p>
          <a:p>
            <a:pPr marL="8128"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In the infrastructure layer, you can host your applications on physical servers, virtual servers, or even on the cloud (private/public).</a:t>
            </a:r>
          </a:p>
          <a:p>
            <a:pPr marL="8128" rtl="0" fontAlgn="base">
              <a:spcBef>
                <a:spcPts val="300"/>
              </a:spcBef>
              <a:spcAft>
                <a:spcPts val="0"/>
              </a:spcAft>
              <a:buFont typeface="Arial" panose="020B0604020202020204" pitchFamily="34" charset="0"/>
              <a:buChar char="•"/>
            </a:pPr>
            <a:endParaRPr lang="en-US" sz="1800" b="0" i="0" u="none" strike="noStrike" dirty="0">
              <a:solidFill>
                <a:srgbClr val="A04DA3"/>
              </a:solidFill>
              <a:effectLst/>
              <a:latin typeface="Noto Sans Symbols"/>
            </a:endParaRPr>
          </a:p>
          <a:p>
            <a:pPr marL="8128" rtl="0" fontAlgn="base">
              <a:spcBef>
                <a:spcPts val="300"/>
              </a:spcBef>
              <a:spcAft>
                <a:spcPts val="0"/>
              </a:spcAft>
              <a:buFont typeface="Arial" panose="020B0604020202020204" pitchFamily="34" charset="0"/>
              <a:buChar char="•"/>
            </a:pPr>
            <a:r>
              <a:rPr lang="en-US" sz="1800" b="1" i="0" u="none" strike="noStrike" dirty="0">
                <a:solidFill>
                  <a:srgbClr val="000000"/>
                </a:solidFill>
                <a:effectLst/>
                <a:latin typeface="Georgia" panose="02040502050405020303" pitchFamily="18" charset="0"/>
              </a:rPr>
              <a:t>Service layer</a:t>
            </a:r>
            <a:endParaRPr lang="en-US" sz="1800" b="1" i="0" u="none" strike="noStrike" dirty="0">
              <a:solidFill>
                <a:srgbClr val="A04DA3"/>
              </a:solidFill>
              <a:effectLst/>
              <a:latin typeface="Georgia" panose="02040502050405020303" pitchFamily="18" charset="0"/>
            </a:endParaRPr>
          </a:p>
          <a:p>
            <a:pPr marL="8128"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The service layer is responsible for defining pods and access policy. The service layer provides a permanent IP address and host name to the pods.; connects applications together; and allows simple internal load balancing.</a:t>
            </a:r>
            <a:endParaRPr lang="en-US" sz="1800" b="0" i="0" u="none" strike="noStrike" dirty="0">
              <a:solidFill>
                <a:srgbClr val="A04DA3"/>
              </a:solidFill>
              <a:effectLst/>
              <a:latin typeface="Noto Sans Symbols"/>
            </a:endParaRPr>
          </a:p>
          <a:p>
            <a:pPr marL="8128" rtl="0" fontAlgn="base">
              <a:spcBef>
                <a:spcPts val="30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There are mainly two types of nodes in an OpenShift cluster: main nodes and worker nodes.</a:t>
            </a:r>
            <a:endParaRPr lang="en-US" sz="1800" b="0" i="0" u="none" strike="noStrike" dirty="0">
              <a:solidFill>
                <a:srgbClr val="A04DA3"/>
              </a:solidFill>
              <a:effectLst/>
              <a:latin typeface="Noto Sans Symbols"/>
            </a:endParaRPr>
          </a:p>
        </p:txBody>
      </p:sp>
    </p:spTree>
    <p:extLst>
      <p:ext uri="{BB962C8B-B14F-4D97-AF65-F5344CB8AC3E}">
        <p14:creationId xmlns:p14="http://schemas.microsoft.com/office/powerpoint/2010/main" val="26441375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404</TotalTime>
  <Words>846</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Georgia</vt:lpstr>
      <vt:lpstr>Noto Sans Symbols</vt:lpstr>
      <vt:lpstr>Trebuchet MS</vt:lpstr>
      <vt:lpstr>Wingdings 3</vt:lpstr>
      <vt:lpstr>Facet</vt:lpstr>
      <vt:lpstr>Openshift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Openshift </dc:title>
  <dc:creator>Varun Chitale</dc:creator>
  <cp:lastModifiedBy>Varun Chitale</cp:lastModifiedBy>
  <cp:revision>3</cp:revision>
  <dcterms:created xsi:type="dcterms:W3CDTF">2022-11-28T10:09:42Z</dcterms:created>
  <dcterms:modified xsi:type="dcterms:W3CDTF">2022-11-29T12:02:14Z</dcterms:modified>
</cp:coreProperties>
</file>