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754" y="67"/>
      </p:cViewPr>
      <p:guideLst>
        <p:guide orient="horz" pos="42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n Dhoble" userId="5606549c40471c25" providerId="LiveId" clId="{738AED04-224E-4559-BA2C-41CF58E7A081}"/>
    <pc:docChg chg="custSel modSld">
      <pc:chgData name="Nayan Dhoble" userId="5606549c40471c25" providerId="LiveId" clId="{738AED04-224E-4559-BA2C-41CF58E7A081}" dt="2022-11-29T11:39:54.730" v="4" actId="1076"/>
      <pc:docMkLst>
        <pc:docMk/>
      </pc:docMkLst>
      <pc:sldChg chg="modSp mod">
        <pc:chgData name="Nayan Dhoble" userId="5606549c40471c25" providerId="LiveId" clId="{738AED04-224E-4559-BA2C-41CF58E7A081}" dt="2022-11-29T11:39:54.730" v="4" actId="1076"/>
        <pc:sldMkLst>
          <pc:docMk/>
          <pc:sldMk cId="1153557281" sldId="256"/>
        </pc:sldMkLst>
        <pc:spChg chg="mod">
          <ac:chgData name="Nayan Dhoble" userId="5606549c40471c25" providerId="LiveId" clId="{738AED04-224E-4559-BA2C-41CF58E7A081}" dt="2022-11-29T11:39:54.730" v="4" actId="1076"/>
          <ac:spMkLst>
            <pc:docMk/>
            <pc:sldMk cId="1153557281" sldId="256"/>
            <ac:spMk id="2" creationId="{50845725-9E03-0E80-8367-32E543C044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318D-4C0C-09C7-F9B7-4A92937FF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A4DD0F-F75C-4C42-B42B-7041DD17C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BCB256-CEB3-4E6E-18E4-E107177C3AB1}"/>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5" name="Footer Placeholder 4">
            <a:extLst>
              <a:ext uri="{FF2B5EF4-FFF2-40B4-BE49-F238E27FC236}">
                <a16:creationId xmlns:a16="http://schemas.microsoft.com/office/drawing/2014/main" id="{B980D8B4-B20E-BD63-E85C-8E0C4F626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28F8A-8D35-BAA0-1FA5-A84BD8E09D23}"/>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424678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8D0B-E4DA-5116-2AC9-17A8E84DA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4F5DAB-B426-2D63-2A79-7FCA1958D4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53E9D-F47C-7D55-EBDF-59D47EB48DC0}"/>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5" name="Footer Placeholder 4">
            <a:extLst>
              <a:ext uri="{FF2B5EF4-FFF2-40B4-BE49-F238E27FC236}">
                <a16:creationId xmlns:a16="http://schemas.microsoft.com/office/drawing/2014/main" id="{52C518CC-E579-167C-896F-634A9B67D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73F43-20E5-3D8C-9E29-B5911D8FFE8B}"/>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140578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987FD-37C3-18AE-5C90-3B31365A9A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D8A2F4-4ACA-AD6B-75AD-1D6FC90F9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9C10CA-4F9E-BF95-F71D-7D99527C3EEC}"/>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5" name="Footer Placeholder 4">
            <a:extLst>
              <a:ext uri="{FF2B5EF4-FFF2-40B4-BE49-F238E27FC236}">
                <a16:creationId xmlns:a16="http://schemas.microsoft.com/office/drawing/2014/main" id="{65595FE6-C8A7-2A53-32FE-7FAAD6F88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EFDC6-40FC-F07C-BC66-9E9537F02F2F}"/>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383347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DB5A-3159-3681-92C6-BECFEF788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07905-08F6-C63D-BB24-91D348DA9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2CA6F-4737-6773-44BB-4001414D0277}"/>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5" name="Footer Placeholder 4">
            <a:extLst>
              <a:ext uri="{FF2B5EF4-FFF2-40B4-BE49-F238E27FC236}">
                <a16:creationId xmlns:a16="http://schemas.microsoft.com/office/drawing/2014/main" id="{8A4D0D7C-7F75-2E55-4E98-B21E1863A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89407-A086-DCC5-DCD6-2CA5D1A347B0}"/>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32624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CCF6-2ABE-2B97-B01E-D9E0B251F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27B3F9-EC89-4F04-32BF-B4F3CF71F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77601-716A-A468-48C4-96090626A89E}"/>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5" name="Footer Placeholder 4">
            <a:extLst>
              <a:ext uri="{FF2B5EF4-FFF2-40B4-BE49-F238E27FC236}">
                <a16:creationId xmlns:a16="http://schemas.microsoft.com/office/drawing/2014/main" id="{1ACEA21C-8007-F57F-B9F2-679D7D286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94A94-8E13-FA4D-120D-CBE78EF1E371}"/>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286688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0AD7-7D48-C5BB-06D4-226BD6D6C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330F06-2E5E-F607-92DA-5F50B81ADF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05B039-442D-4946-8108-A39C8312A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6AB61A-98E3-D036-920C-A46E66162BA8}"/>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6" name="Footer Placeholder 5">
            <a:extLst>
              <a:ext uri="{FF2B5EF4-FFF2-40B4-BE49-F238E27FC236}">
                <a16:creationId xmlns:a16="http://schemas.microsoft.com/office/drawing/2014/main" id="{5892ED47-0946-C98C-4AEF-019AFED53E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7C37FE-0848-39E3-4928-F375D2E6172D}"/>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220008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CA21-D28A-EE25-B938-12851A8B50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DCF02-8AAB-FEDA-2422-CA1869AC9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7E86A-BE88-83B2-F919-5CED4A20C8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BEB52-A733-32FD-46EC-B7B9FF748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6551B-B0AF-07F4-94B6-4D38ECD8A1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BAF80-DAA7-5AAD-23A3-58F10BD738A8}"/>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8" name="Footer Placeholder 7">
            <a:extLst>
              <a:ext uri="{FF2B5EF4-FFF2-40B4-BE49-F238E27FC236}">
                <a16:creationId xmlns:a16="http://schemas.microsoft.com/office/drawing/2014/main" id="{828169A5-EE74-1AE8-F820-2E790EFD44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2AFAE7-69EE-3C9E-C926-B80A5898E1FA}"/>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374447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4551-E85B-404A-A7F2-3F0E2253A1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AE4A7E-FD64-8C3E-ECF6-C9401823CA4B}"/>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4" name="Footer Placeholder 3">
            <a:extLst>
              <a:ext uri="{FF2B5EF4-FFF2-40B4-BE49-F238E27FC236}">
                <a16:creationId xmlns:a16="http://schemas.microsoft.com/office/drawing/2014/main" id="{BEEF4429-8B1E-11D4-1C1C-88A3807FC7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48D4AD-37DB-C234-AAC1-B4DF7AEC49AE}"/>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273417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A104A-D49D-D750-AA5B-6B81B938C219}"/>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3" name="Footer Placeholder 2">
            <a:extLst>
              <a:ext uri="{FF2B5EF4-FFF2-40B4-BE49-F238E27FC236}">
                <a16:creationId xmlns:a16="http://schemas.microsoft.com/office/drawing/2014/main" id="{61D0C80C-517C-08B4-AC8E-257C6D80E0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596BAC-AAEB-4075-A947-E3112EA87D2B}"/>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327974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211-40E9-1B55-3A22-B54459B0E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F2C3ED-E6F8-AE26-5580-A583B68C0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50097B-63E1-33B9-7541-233DD1D4E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81066-A17C-D4D0-7E0F-3E8DF14AE404}"/>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6" name="Footer Placeholder 5">
            <a:extLst>
              <a:ext uri="{FF2B5EF4-FFF2-40B4-BE49-F238E27FC236}">
                <a16:creationId xmlns:a16="http://schemas.microsoft.com/office/drawing/2014/main" id="{243B2F5B-D0A3-23A1-4987-FFCF7A965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B5EE50-4BB9-E9A4-EA01-809DD3B1C920}"/>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33330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6CF-F7BD-4AD9-D5BE-CB8F9FD0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5D3CA4-67F9-7C38-A56A-A7AA773FD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5AC634-61E7-D138-EA05-AA7762454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D02FA-09F3-8496-ED7A-7DD784CC5DE9}"/>
              </a:ext>
            </a:extLst>
          </p:cNvPr>
          <p:cNvSpPr>
            <a:spLocks noGrp="1"/>
          </p:cNvSpPr>
          <p:nvPr>
            <p:ph type="dt" sz="half" idx="10"/>
          </p:nvPr>
        </p:nvSpPr>
        <p:spPr/>
        <p:txBody>
          <a:bodyPr/>
          <a:lstStyle/>
          <a:p>
            <a:fld id="{4F6C8990-CF3B-4947-8FCD-3D41CE72FF16}" type="datetimeFigureOut">
              <a:rPr lang="en-IN" smtClean="0"/>
              <a:t>29-11-2022</a:t>
            </a:fld>
            <a:endParaRPr lang="en-IN"/>
          </a:p>
        </p:txBody>
      </p:sp>
      <p:sp>
        <p:nvSpPr>
          <p:cNvPr id="6" name="Footer Placeholder 5">
            <a:extLst>
              <a:ext uri="{FF2B5EF4-FFF2-40B4-BE49-F238E27FC236}">
                <a16:creationId xmlns:a16="http://schemas.microsoft.com/office/drawing/2014/main" id="{40608C82-16E9-9CCE-9371-6BF21B862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9F3FD6-62C2-3EF3-62CB-EAC64559E3B7}"/>
              </a:ext>
            </a:extLst>
          </p:cNvPr>
          <p:cNvSpPr>
            <a:spLocks noGrp="1"/>
          </p:cNvSpPr>
          <p:nvPr>
            <p:ph type="sldNum" sz="quarter" idx="12"/>
          </p:nvPr>
        </p:nvSpPr>
        <p:spPr/>
        <p:txBody>
          <a:bodyPr/>
          <a:lstStyle/>
          <a:p>
            <a:fld id="{D97BC520-371B-4A07-86C7-A267C450AC52}" type="slidenum">
              <a:rPr lang="en-IN" smtClean="0"/>
              <a:t>‹#›</a:t>
            </a:fld>
            <a:endParaRPr lang="en-IN"/>
          </a:p>
        </p:txBody>
      </p:sp>
    </p:spTree>
    <p:extLst>
      <p:ext uri="{BB962C8B-B14F-4D97-AF65-F5344CB8AC3E}">
        <p14:creationId xmlns:p14="http://schemas.microsoft.com/office/powerpoint/2010/main" val="412046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A764C-7368-DFB9-FC5E-AA301395E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8FC521-8B21-A3FF-D9BC-C2D3EA129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5DB93-3271-7FEB-354B-DBF313548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C8990-CF3B-4947-8FCD-3D41CE72FF16}" type="datetimeFigureOut">
              <a:rPr lang="en-IN" smtClean="0"/>
              <a:t>29-11-2022</a:t>
            </a:fld>
            <a:endParaRPr lang="en-IN"/>
          </a:p>
        </p:txBody>
      </p:sp>
      <p:sp>
        <p:nvSpPr>
          <p:cNvPr id="5" name="Footer Placeholder 4">
            <a:extLst>
              <a:ext uri="{FF2B5EF4-FFF2-40B4-BE49-F238E27FC236}">
                <a16:creationId xmlns:a16="http://schemas.microsoft.com/office/drawing/2014/main" id="{9BDFDFF3-3188-09CC-0E56-0527D6CDF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AB7F80-2B84-032B-112E-B51CBC99B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BC520-371B-4A07-86C7-A267C450AC52}" type="slidenum">
              <a:rPr lang="en-IN" smtClean="0"/>
              <a:t>‹#›</a:t>
            </a:fld>
            <a:endParaRPr lang="en-IN"/>
          </a:p>
        </p:txBody>
      </p:sp>
    </p:spTree>
    <p:extLst>
      <p:ext uri="{BB962C8B-B14F-4D97-AF65-F5344CB8AC3E}">
        <p14:creationId xmlns:p14="http://schemas.microsoft.com/office/powerpoint/2010/main" val="116371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725-9E03-0E80-8367-32E543C044EF}"/>
              </a:ext>
            </a:extLst>
          </p:cNvPr>
          <p:cNvSpPr>
            <a:spLocks noGrp="1"/>
          </p:cNvSpPr>
          <p:nvPr>
            <p:ph type="ctrTitle"/>
          </p:nvPr>
        </p:nvSpPr>
        <p:spPr>
          <a:xfrm>
            <a:off x="1524000" y="1885934"/>
            <a:ext cx="9144000" cy="3779576"/>
          </a:xfrm>
        </p:spPr>
        <p:txBody>
          <a:bodyPr>
            <a:normAutofit fontScale="90000"/>
          </a:bodyPr>
          <a:lstStyle/>
          <a:p>
            <a:pPr marL="58928" rtl="0" fontAlgn="base">
              <a:spcBef>
                <a:spcPts val="0"/>
              </a:spcBef>
              <a:spcAft>
                <a:spcPts val="0"/>
              </a:spcAft>
              <a:buFont typeface="Arial" panose="020B0604020202020204" pitchFamily="34" charset="0"/>
              <a:buChar char="•"/>
            </a:pPr>
            <a:r>
              <a:rPr lang="en-IN" sz="1800" b="0" i="0" u="none" strike="noStrike" dirty="0">
                <a:solidFill>
                  <a:srgbClr val="FFFFFF"/>
                </a:solidFill>
                <a:effectLst/>
                <a:latin typeface="Trebuchet MS" panose="020B0603020202020204" pitchFamily="34" charset="0"/>
              </a:rPr>
              <a:t>OPENSHIFT</a:t>
            </a:r>
            <a:br>
              <a:rPr lang="en-IN" b="0" dirty="0">
                <a:effectLst/>
              </a:rPr>
            </a:br>
            <a:r>
              <a:rPr lang="en-IN" b="1" dirty="0" err="1">
                <a:effectLst/>
              </a:rPr>
              <a:t>OPENSHIFT</a:t>
            </a:r>
            <a:br>
              <a:rPr lang="en-IN" b="1" dirty="0"/>
            </a:br>
            <a:br>
              <a:rPr lang="en-IN" b="1" dirty="0"/>
            </a:br>
            <a:r>
              <a:rPr lang="en-US" sz="1800" b="0" i="0" u="none" strike="noStrike" dirty="0">
                <a:solidFill>
                  <a:srgbClr val="000000"/>
                </a:solidFill>
                <a:effectLst/>
                <a:latin typeface="Arial" panose="020B0604020202020204" pitchFamily="34" charset="0"/>
              </a:rPr>
              <a:t>OpenShift is a cloud development Platform as a Service (PaaS) developed by Red Hat. It is an open source development platform, which enables the developers to develop and deploy their applications on cloud infrastructure.</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Georgia" panose="02040502050405020303" pitchFamily="18" charset="0"/>
              </a:rPr>
              <a:t>Why Use OpenShift?</a:t>
            </a:r>
            <a:br>
              <a:rPr lang="en-US" sz="1800" b="0" i="0" u="none" strike="noStrike" dirty="0">
                <a:solidFill>
                  <a:srgbClr val="A04DA3"/>
                </a:solidFill>
                <a:effectLst/>
                <a:latin typeface="Georgia" panose="02040502050405020303" pitchFamily="18" charset="0"/>
              </a:rPr>
            </a:br>
            <a:r>
              <a:rPr lang="en-US" sz="1800" b="0" i="0" u="none" strike="noStrike" dirty="0">
                <a:solidFill>
                  <a:srgbClr val="000000"/>
                </a:solidFill>
                <a:effectLst/>
                <a:latin typeface="Georgia" panose="02040502050405020303" pitchFamily="18" charset="0"/>
              </a:rPr>
              <a:t>OpenShift provides a common platform for enterprise units to host their applications on cloud without worrying about the underlying operating system. This makes it very easy to use, develop, and deploy applications on cloud. One of the key features is, it provides managed hardware and network resources for all kinds of development and testing. With OpenShift, PaaS developer has the freedom to design their required environment with specifications.</a:t>
            </a:r>
            <a:br>
              <a:rPr lang="en-US" sz="1800" b="0" i="0" u="none" strike="noStrike" dirty="0">
                <a:solidFill>
                  <a:srgbClr val="A04DA3"/>
                </a:solidFill>
                <a:effectLst/>
                <a:latin typeface="Georgia" panose="02040502050405020303" pitchFamily="18" charset="0"/>
              </a:rPr>
            </a:br>
            <a:br>
              <a:rPr lang="en-IN" dirty="0"/>
            </a:br>
            <a:r>
              <a:rPr lang="en-IN" sz="1800" b="0" i="0" u="none" strike="noStrike" dirty="0">
                <a:solidFill>
                  <a:srgbClr val="FFFFFF"/>
                </a:solidFill>
                <a:effectLst/>
                <a:latin typeface="Trebuchet MS" panose="020B0603020202020204" pitchFamily="34" charset="0"/>
              </a:rPr>
              <a:t>OPENSHIFTOPRNSHIFTOPENSHIFT</a:t>
            </a:r>
            <a:endParaRPr lang="en-IN" dirty="0"/>
          </a:p>
        </p:txBody>
      </p:sp>
    </p:spTree>
    <p:extLst>
      <p:ext uri="{BB962C8B-B14F-4D97-AF65-F5344CB8AC3E}">
        <p14:creationId xmlns:p14="http://schemas.microsoft.com/office/powerpoint/2010/main" val="115355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18B72-9E44-1C29-009F-479456DA5781}"/>
              </a:ext>
            </a:extLst>
          </p:cNvPr>
          <p:cNvSpPr>
            <a:spLocks noGrp="1"/>
          </p:cNvSpPr>
          <p:nvPr>
            <p:ph idx="1"/>
          </p:nvPr>
        </p:nvSpPr>
        <p:spPr>
          <a:xfrm>
            <a:off x="838200" y="1146895"/>
            <a:ext cx="10515600" cy="4351338"/>
          </a:xfrm>
        </p:spPr>
        <p:txBody>
          <a:bodyPr/>
          <a:lstStyle/>
          <a:p>
            <a:endParaRPr lang="en-IN" sz="1800" b="1" i="0" u="none" strike="noStrike" dirty="0">
              <a:solidFill>
                <a:srgbClr val="000000"/>
              </a:solidFill>
              <a:effectLst/>
              <a:latin typeface="Georgia" panose="02040502050405020303" pitchFamily="18" charset="0"/>
            </a:endParaRPr>
          </a:p>
          <a:p>
            <a:pPr rtl="0" fontAlgn="base">
              <a:spcBef>
                <a:spcPts val="300"/>
              </a:spcBef>
              <a:spcAft>
                <a:spcPts val="0"/>
              </a:spcAft>
              <a:buFont typeface="Arial" panose="020B0604020202020204" pitchFamily="34" charset="0"/>
              <a:buChar char="•"/>
            </a:pPr>
            <a:r>
              <a:rPr lang="en-IN" sz="1800" b="1" i="0" u="none" strike="noStrike" dirty="0">
                <a:solidFill>
                  <a:srgbClr val="000000"/>
                </a:solidFill>
                <a:effectLst/>
                <a:latin typeface="Georgia" panose="02040502050405020303" pitchFamily="18" charset="0"/>
              </a:rPr>
              <a:t>IMAGES:- </a:t>
            </a:r>
          </a:p>
          <a:p>
            <a:pPr rtl="0" fontAlgn="base">
              <a:spcBef>
                <a:spcPts val="300"/>
              </a:spcBef>
              <a:spcAft>
                <a:spcPts val="0"/>
              </a:spcAft>
              <a:buFont typeface="Arial" panose="020B0604020202020204" pitchFamily="34" charset="0"/>
              <a:buChar char="•"/>
            </a:pPr>
            <a:endParaRPr lang="en-IN" sz="1800" b="1" dirty="0">
              <a:solidFill>
                <a:srgbClr val="000000"/>
              </a:solidFill>
              <a:latin typeface="Georgia" panose="02040502050405020303" pitchFamily="18" charset="0"/>
            </a:endParaRPr>
          </a:p>
          <a:p>
            <a:pPr rtl="0" fontAlgn="base">
              <a:spcBef>
                <a:spcPts val="300"/>
              </a:spcBef>
              <a:spcAft>
                <a:spcPts val="0"/>
              </a:spcAft>
              <a:buFont typeface="Arial" panose="020B0604020202020204" pitchFamily="34" charset="0"/>
              <a:buChar char="•"/>
            </a:pPr>
            <a:r>
              <a:rPr lang="en-IN" sz="1800" b="1" i="0" u="none" strike="noStrike" dirty="0">
                <a:solidFill>
                  <a:srgbClr val="000000"/>
                </a:solidFill>
                <a:effectLst/>
                <a:latin typeface="Georgia" panose="02040502050405020303" pitchFamily="18" charset="0"/>
              </a:rPr>
              <a:t> </a:t>
            </a:r>
            <a:r>
              <a:rPr lang="en-US" sz="1800" b="0" i="0" u="none" strike="noStrike" dirty="0">
                <a:solidFill>
                  <a:srgbClr val="000000"/>
                </a:solidFill>
                <a:effectLst/>
                <a:latin typeface="Georgia" panose="02040502050405020303" pitchFamily="18" charset="0"/>
              </a:rPr>
              <a:t>These are the basic building blocks of OpenShift, which are formed out of Docker     images.</a:t>
            </a:r>
          </a:p>
          <a:p>
            <a:pPr rtl="0" fontAlgn="base">
              <a:spcBef>
                <a:spcPts val="300"/>
              </a:spcBef>
              <a:spcAft>
                <a:spcPts val="0"/>
              </a:spcAft>
              <a:buFont typeface="Arial" panose="020B0604020202020204" pitchFamily="34" charset="0"/>
              <a:buChar char="•"/>
            </a:pPr>
            <a:endParaRPr lang="en-US" sz="1800" b="0" i="0" u="none" strike="noStrike" dirty="0">
              <a:solidFill>
                <a:srgbClr val="A04DA3"/>
              </a:solidFill>
              <a:effectLst/>
              <a:latin typeface="Georgia" panose="02040502050405020303" pitchFamily="18" charset="0"/>
            </a:endParaRPr>
          </a:p>
          <a:p>
            <a:pPr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  In each pod on OpenShift, the cluster has its own images running inside it.</a:t>
            </a:r>
          </a:p>
          <a:p>
            <a:pPr rtl="0" fontAlgn="base">
              <a:spcBef>
                <a:spcPts val="300"/>
              </a:spcBef>
              <a:spcAft>
                <a:spcPts val="0"/>
              </a:spcAft>
              <a:buFont typeface="Arial" panose="020B0604020202020204" pitchFamily="34" charset="0"/>
              <a:buChar char="•"/>
            </a:pPr>
            <a:endParaRPr lang="en-US" sz="1800" b="0" i="0" u="none" strike="noStrike" dirty="0">
              <a:solidFill>
                <a:srgbClr val="A04DA3"/>
              </a:solidFill>
              <a:effectLst/>
              <a:latin typeface="Georgia" panose="02040502050405020303" pitchFamily="18" charset="0"/>
            </a:endParaRPr>
          </a:p>
          <a:p>
            <a:pPr marL="45593"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CONTAINERS:-</a:t>
            </a:r>
          </a:p>
          <a:p>
            <a:pPr marL="45593" rtl="0" fontAlgn="base">
              <a:spcBef>
                <a:spcPts val="300"/>
              </a:spcBef>
              <a:spcAft>
                <a:spcPts val="0"/>
              </a:spcAft>
              <a:buFont typeface="Arial" panose="020B0604020202020204" pitchFamily="34" charset="0"/>
              <a:buChar char="•"/>
            </a:pPr>
            <a:endParaRPr lang="en-US" sz="1800" b="1" i="0" u="none" strike="noStrike" dirty="0">
              <a:solidFill>
                <a:srgbClr val="A04DA3"/>
              </a:solidFill>
              <a:effectLst/>
              <a:latin typeface="Noto Sans Symbols"/>
            </a:endParaRPr>
          </a:p>
          <a:p>
            <a:pPr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This gets created when the Docker image gets deployed on the OpenShift cluster.</a:t>
            </a:r>
          </a:p>
          <a:p>
            <a:pPr rtl="0" fontAlgn="base">
              <a:spcBef>
                <a:spcPts val="300"/>
              </a:spcBef>
              <a:spcAft>
                <a:spcPts val="0"/>
              </a:spcAft>
              <a:buFont typeface="Arial" panose="020B0604020202020204" pitchFamily="34" charset="0"/>
              <a:buChar char="•"/>
            </a:pPr>
            <a:endParaRPr lang="en-US" sz="1800" b="0" i="0" u="none" strike="noStrike" dirty="0">
              <a:solidFill>
                <a:srgbClr val="A04DA3"/>
              </a:solidFill>
              <a:effectLst/>
              <a:latin typeface="Noto Sans Symbols"/>
            </a:endParaRPr>
          </a:p>
          <a:p>
            <a:pPr marL="10351"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One container can have multiple images running inside</a:t>
            </a:r>
            <a:endParaRPr lang="en-US" sz="1800" b="0" i="0" u="none" strike="noStrike" dirty="0">
              <a:solidFill>
                <a:srgbClr val="A04DA3"/>
              </a:solidFill>
              <a:effectLst/>
              <a:latin typeface="Arial" panose="020B0604020202020204" pitchFamily="34" charset="0"/>
            </a:endParaRPr>
          </a:p>
          <a:p>
            <a:endParaRPr lang="en-IN" b="1" dirty="0"/>
          </a:p>
        </p:txBody>
      </p:sp>
    </p:spTree>
    <p:extLst>
      <p:ext uri="{BB962C8B-B14F-4D97-AF65-F5344CB8AC3E}">
        <p14:creationId xmlns:p14="http://schemas.microsoft.com/office/powerpoint/2010/main" val="399597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A46E2-B2F0-4915-A7D8-F69DA745174E}"/>
              </a:ext>
            </a:extLst>
          </p:cNvPr>
          <p:cNvSpPr>
            <a:spLocks noGrp="1"/>
          </p:cNvSpPr>
          <p:nvPr>
            <p:ph idx="1"/>
          </p:nvPr>
        </p:nvSpPr>
        <p:spPr>
          <a:xfrm>
            <a:off x="762785" y="618994"/>
            <a:ext cx="10515600" cy="6347414"/>
          </a:xfrm>
        </p:spPr>
        <p:txBody>
          <a:bodyPr>
            <a:normAutofit lnSpcReduction="10000"/>
          </a:bodyPr>
          <a:lstStyle/>
          <a:p>
            <a:pPr marL="589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POD :-</a:t>
            </a:r>
          </a:p>
          <a:p>
            <a:pPr marL="58928" rtl="0" fontAlgn="base">
              <a:spcBef>
                <a:spcPts val="0"/>
              </a:spcBef>
              <a:spcAft>
                <a:spcPts val="0"/>
              </a:spcAft>
              <a:buFont typeface="Arial" panose="020B0604020202020204" pitchFamily="34" charset="0"/>
              <a:buChar char="•"/>
            </a:pP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Pod can be defined as a collection of container and its storage inside a node of OpenShift (Kubernetes) cluster.</a:t>
            </a:r>
            <a:endParaRPr lang="en-US" sz="1800" b="0" i="0" u="none" strike="noStrike" dirty="0">
              <a:solidFill>
                <a:srgbClr val="A04DA3"/>
              </a:solidFill>
              <a:effectLst/>
              <a:latin typeface="Georgia" panose="02040502050405020303" pitchFamily="18" charset="0"/>
            </a:endParaRPr>
          </a:p>
          <a:p>
            <a:endParaRPr lang="en-IN" dirty="0"/>
          </a:p>
          <a:p>
            <a:r>
              <a:rPr lang="en-IN" sz="1800" b="1" dirty="0">
                <a:solidFill>
                  <a:srgbClr val="000000"/>
                </a:solidFill>
                <a:latin typeface="Georgia" panose="02040502050405020303" pitchFamily="18" charset="0"/>
              </a:rPr>
              <a:t>T</a:t>
            </a:r>
            <a:r>
              <a:rPr lang="en-IN" sz="1800" b="1" i="0" u="none" strike="noStrike" dirty="0">
                <a:solidFill>
                  <a:srgbClr val="000000"/>
                </a:solidFill>
                <a:effectLst/>
                <a:latin typeface="Georgia" panose="02040502050405020303" pitchFamily="18" charset="0"/>
              </a:rPr>
              <a:t>ypes of pod:-</a:t>
            </a:r>
          </a:p>
          <a:p>
            <a:endParaRPr lang="en-IN" sz="1800" b="1" dirty="0">
              <a:solidFill>
                <a:srgbClr val="000000"/>
              </a:solidFill>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Single Container Pod</a:t>
            </a:r>
            <a:r>
              <a:rPr lang="en-US" sz="1800" b="0" i="0" u="none" strike="noStrike" dirty="0">
                <a:solidFill>
                  <a:srgbClr val="000000"/>
                </a:solidFill>
                <a:effectLst/>
                <a:latin typeface="Georgia" panose="02040502050405020303" pitchFamily="18" charset="0"/>
              </a:rPr>
              <a:t> − These can be easily created with OC command or by a basic          configuration </a:t>
            </a:r>
            <a:r>
              <a:rPr lang="en-US" sz="1800" b="0" i="0" u="none" strike="noStrike" dirty="0" err="1">
                <a:solidFill>
                  <a:srgbClr val="000000"/>
                </a:solidFill>
                <a:effectLst/>
                <a:latin typeface="Georgia" panose="02040502050405020303" pitchFamily="18" charset="0"/>
              </a:rPr>
              <a:t>yml</a:t>
            </a:r>
            <a:r>
              <a:rPr lang="en-US" sz="1800" b="0" i="0" u="none" strike="noStrike" dirty="0">
                <a:solidFill>
                  <a:srgbClr val="000000"/>
                </a:solidFill>
                <a:effectLst/>
                <a:latin typeface="Georgia" panose="02040502050405020303" pitchFamily="18" charset="0"/>
              </a:rPr>
              <a:t> file.</a:t>
            </a:r>
          </a:p>
          <a:p>
            <a:pPr marL="8128" rtl="0" fontAlgn="base">
              <a:spcBef>
                <a:spcPts val="300"/>
              </a:spcBef>
              <a:spcAft>
                <a:spcPts val="0"/>
              </a:spcAft>
              <a:buFont typeface="Arial" panose="020B0604020202020204" pitchFamily="34" charset="0"/>
              <a:buChar char="•"/>
            </a:pP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Multi-Container Pod</a:t>
            </a:r>
            <a:r>
              <a:rPr lang="en-US" sz="1800" b="0" i="0" u="none" strike="noStrike" dirty="0">
                <a:solidFill>
                  <a:srgbClr val="000000"/>
                </a:solidFill>
                <a:effectLst/>
                <a:latin typeface="Georgia" panose="02040502050405020303" pitchFamily="18" charset="0"/>
              </a:rPr>
              <a:t> − Multi-container pods are those in which we have more than one container running inside it.</a:t>
            </a:r>
            <a:endParaRPr lang="en-US" sz="1800" b="1" i="0" u="none" strike="noStrike" dirty="0">
              <a:solidFill>
                <a:srgbClr val="A04DA3"/>
              </a:solidFill>
              <a:effectLst/>
              <a:latin typeface="Georgia" panose="02040502050405020303" pitchFamily="18" charset="0"/>
            </a:endParaRPr>
          </a:p>
          <a:p>
            <a:pPr rtl="0">
              <a:spcBef>
                <a:spcPts val="0"/>
              </a:spcBef>
              <a:spcAft>
                <a:spcPts val="0"/>
              </a:spcAft>
            </a:pPr>
            <a:endParaRPr lang="en-IN" sz="1800" b="1" i="0" u="none" strike="noStrike" dirty="0">
              <a:solidFill>
                <a:srgbClr val="424456"/>
              </a:solidFill>
              <a:effectLst/>
              <a:latin typeface="Trebuchet MS" panose="020B0603020202020204" pitchFamily="34" charset="0"/>
            </a:endParaRPr>
          </a:p>
          <a:p>
            <a:pPr rtl="0">
              <a:spcBef>
                <a:spcPts val="0"/>
              </a:spcBef>
              <a:spcAft>
                <a:spcPts val="0"/>
              </a:spcAft>
            </a:pPr>
            <a:r>
              <a:rPr lang="en-IN" sz="1800" b="1" i="0" u="none" strike="noStrike" dirty="0">
                <a:solidFill>
                  <a:srgbClr val="424456"/>
                </a:solidFill>
                <a:effectLst/>
                <a:latin typeface="Trebuchet MS" panose="020B0603020202020204" pitchFamily="34" charset="0"/>
              </a:rPr>
              <a:t>SERVICE:-</a:t>
            </a:r>
          </a:p>
          <a:p>
            <a:pPr rtl="0">
              <a:spcBef>
                <a:spcPts val="0"/>
              </a:spcBef>
              <a:spcAft>
                <a:spcPts val="0"/>
              </a:spcAft>
            </a:pPr>
            <a:endParaRPr lang="en-IN" sz="1800" b="1" i="0" u="none" strike="noStrike" dirty="0">
              <a:solidFill>
                <a:srgbClr val="424456"/>
              </a:solidFill>
              <a:effectLst/>
              <a:latin typeface="Trebuchet MS" panose="020B0603020202020204" pitchFamily="34" charset="0"/>
            </a:endParaRPr>
          </a:p>
          <a:p>
            <a:pPr rtl="0">
              <a:spcBef>
                <a:spcPts val="0"/>
              </a:spcBef>
              <a:spcAft>
                <a:spcPts val="0"/>
              </a:spcAft>
            </a:pPr>
            <a:r>
              <a:rPr lang="en-US" sz="1800" b="0" i="0" u="none" strike="noStrike" dirty="0">
                <a:solidFill>
                  <a:srgbClr val="000000"/>
                </a:solidFill>
                <a:effectLst/>
                <a:latin typeface="Georgia" panose="02040502050405020303" pitchFamily="18" charset="0"/>
              </a:rPr>
              <a:t>As we have a set of containers running inside a pod, in the same way we have a service that can be defined as a logical set of pods.</a:t>
            </a:r>
          </a:p>
          <a:p>
            <a:pPr rtl="0">
              <a:spcBef>
                <a:spcPts val="0"/>
              </a:spcBef>
              <a:spcAft>
                <a:spcPts val="0"/>
              </a:spcAft>
            </a:pPr>
            <a:endParaRPr lang="en-IN" b="0" dirty="0">
              <a:effectLst/>
            </a:endParaRPr>
          </a:p>
          <a:p>
            <a:r>
              <a:rPr lang="en-US" sz="1800" b="0" i="0" u="none" strike="noStrike" dirty="0">
                <a:solidFill>
                  <a:srgbClr val="000000"/>
                </a:solidFill>
                <a:effectLst/>
                <a:latin typeface="Georgia" panose="02040502050405020303" pitchFamily="18" charset="0"/>
              </a:rPr>
              <a:t>Service helps in managing the load balancing configuration and to scale the pod very easily.</a:t>
            </a:r>
            <a:endParaRPr lang="en-US" sz="1800" b="1" i="0" u="none" strike="noStrike" dirty="0">
              <a:solidFill>
                <a:srgbClr val="A04DA3"/>
              </a:solidFill>
              <a:effectLst/>
              <a:latin typeface="Georgia" panose="02040502050405020303" pitchFamily="18" charset="0"/>
            </a:endParaRPr>
          </a:p>
          <a:p>
            <a:pPr marL="0" indent="0">
              <a:buNone/>
            </a:pPr>
            <a:br>
              <a:rPr lang="en-IN" dirty="0"/>
            </a:br>
            <a:endParaRPr lang="en-IN" b="1" dirty="0"/>
          </a:p>
        </p:txBody>
      </p:sp>
    </p:spTree>
    <p:extLst>
      <p:ext uri="{BB962C8B-B14F-4D97-AF65-F5344CB8AC3E}">
        <p14:creationId xmlns:p14="http://schemas.microsoft.com/office/powerpoint/2010/main" val="274631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BE7AB-F9AD-E017-A154-48341665B8E8}"/>
              </a:ext>
            </a:extLst>
          </p:cNvPr>
          <p:cNvSpPr>
            <a:spLocks noGrp="1"/>
          </p:cNvSpPr>
          <p:nvPr>
            <p:ph idx="1"/>
          </p:nvPr>
        </p:nvSpPr>
        <p:spPr>
          <a:xfrm>
            <a:off x="1055016" y="439884"/>
            <a:ext cx="10515600" cy="6373665"/>
          </a:xfrm>
        </p:spPr>
        <p:txBody>
          <a:bodyPr/>
          <a:lstStyle/>
          <a:p>
            <a:r>
              <a:rPr lang="en-IN" sz="1800" b="1" i="0" u="none" strike="noStrike" dirty="0">
                <a:solidFill>
                  <a:srgbClr val="000000"/>
                </a:solidFill>
                <a:effectLst/>
                <a:latin typeface="Georgia" panose="02040502050405020303" pitchFamily="18" charset="0"/>
              </a:rPr>
              <a:t> BUILDS:-</a:t>
            </a:r>
          </a:p>
          <a:p>
            <a:r>
              <a:rPr lang="en-US" sz="1800" b="0" i="0" u="none" strike="noStrike" dirty="0">
                <a:solidFill>
                  <a:srgbClr val="000000"/>
                </a:solidFill>
                <a:effectLst/>
                <a:latin typeface="Georgia" panose="02040502050405020303" pitchFamily="18" charset="0"/>
              </a:rPr>
              <a:t>In OpenShift, build is a process of transforming images into containers.</a:t>
            </a:r>
          </a:p>
          <a:p>
            <a:endParaRPr lang="en-US" sz="1800" b="0" i="0" u="none" strike="noStrike" dirty="0">
              <a:solidFill>
                <a:srgbClr val="000000"/>
              </a:solidFill>
              <a:effectLst/>
              <a:latin typeface="Georgia" panose="02040502050405020303" pitchFamily="18" charset="0"/>
            </a:endParaRPr>
          </a:p>
          <a:p>
            <a:r>
              <a:rPr lang="en-IN" sz="1800" b="1" i="0" u="none" strike="noStrike" dirty="0">
                <a:solidFill>
                  <a:srgbClr val="000000"/>
                </a:solidFill>
                <a:effectLst/>
                <a:latin typeface="Georgia" panose="02040502050405020303" pitchFamily="18" charset="0"/>
              </a:rPr>
              <a:t>Build Strategies</a:t>
            </a:r>
            <a:r>
              <a:rPr lang="en-US" sz="1800" dirty="0">
                <a:solidFill>
                  <a:srgbClr val="000000"/>
                </a:solidFill>
                <a:latin typeface="Georgia" panose="02040502050405020303" pitchFamily="18" charset="0"/>
              </a:rPr>
              <a:t>:-</a:t>
            </a:r>
          </a:p>
          <a:p>
            <a:endParaRPr lang="en-US" sz="1800" b="0"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Source to Image</a:t>
            </a:r>
            <a:r>
              <a:rPr lang="en-US" sz="1800" b="0" i="0" u="none" strike="noStrike" dirty="0">
                <a:solidFill>
                  <a:srgbClr val="000000"/>
                </a:solidFill>
                <a:effectLst/>
                <a:latin typeface="Georgia" panose="02040502050405020303" pitchFamily="18" charset="0"/>
              </a:rPr>
              <a:t> − This is basically a tool, which helps in building reproducible images. These images are always in a ready stage to run using the “Docker run” command.</a:t>
            </a:r>
          </a:p>
          <a:p>
            <a:pPr marL="8128" rtl="0" fontAlgn="base">
              <a:spcBef>
                <a:spcPts val="300"/>
              </a:spcBef>
              <a:spcAft>
                <a:spcPts val="0"/>
              </a:spcAft>
              <a:buFont typeface="Arial" panose="020B0604020202020204" pitchFamily="34" charset="0"/>
              <a:buChar char="•"/>
            </a:pP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Docker Build</a:t>
            </a:r>
            <a:r>
              <a:rPr lang="en-US" sz="1800" b="0" i="0" u="none" strike="noStrike" dirty="0">
                <a:solidFill>
                  <a:srgbClr val="000000"/>
                </a:solidFill>
                <a:effectLst/>
                <a:latin typeface="Georgia" panose="02040502050405020303" pitchFamily="18" charset="0"/>
              </a:rPr>
              <a:t> − This is the process in which the images are built using Docker file by running simple “Docker build” command.</a:t>
            </a:r>
          </a:p>
          <a:p>
            <a:pPr marL="8128" rtl="0" fontAlgn="base">
              <a:spcBef>
                <a:spcPts val="300"/>
              </a:spcBef>
              <a:spcAft>
                <a:spcPts val="0"/>
              </a:spcAft>
              <a:buFont typeface="Arial" panose="020B0604020202020204" pitchFamily="34" charset="0"/>
              <a:buChar char="•"/>
            </a:pPr>
            <a:endParaRPr lang="en-US" sz="1800" b="1" i="0" u="none" strike="noStrike" dirty="0">
              <a:solidFill>
                <a:srgbClr val="A04DA3"/>
              </a:solidFill>
              <a:effectLst/>
              <a:latin typeface="Georgia" panose="02040502050405020303" pitchFamily="18" charset="0"/>
            </a:endParaRPr>
          </a:p>
          <a:p>
            <a:pPr marL="109728" indent="-256032" rtl="0">
              <a:spcBef>
                <a:spcPts val="0"/>
              </a:spcBef>
              <a:spcAft>
                <a:spcPts val="0"/>
              </a:spcAft>
            </a:pPr>
            <a:r>
              <a:rPr lang="en-US" sz="1800" b="1" i="0" u="none" strike="noStrike" dirty="0">
                <a:solidFill>
                  <a:srgbClr val="000000"/>
                </a:solidFill>
                <a:effectLst/>
                <a:latin typeface="Georgia" panose="02040502050405020303" pitchFamily="18" charset="0"/>
              </a:rPr>
              <a:t> Build Sources :</a:t>
            </a:r>
            <a:endParaRPr lang="en-US" b="0" dirty="0">
              <a:effectLst/>
            </a:endParaRPr>
          </a:p>
          <a:p>
            <a:pPr marL="589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Git</a:t>
            </a:r>
            <a:r>
              <a:rPr lang="en-US" sz="1800" b="0" i="0" u="none" strike="noStrike" dirty="0">
                <a:solidFill>
                  <a:srgbClr val="000000"/>
                </a:solidFill>
                <a:effectLst/>
                <a:latin typeface="Georgia" panose="02040502050405020303" pitchFamily="18" charset="0"/>
              </a:rPr>
              <a:t> − This source is used when the git repository is used for building images.</a:t>
            </a:r>
            <a:endParaRPr lang="en-US" sz="1800" b="1" i="0" u="none" strike="noStrike" dirty="0">
              <a:solidFill>
                <a:srgbClr val="A04DA3"/>
              </a:solidFill>
              <a:effectLst/>
              <a:latin typeface="Georgia" panose="02040502050405020303" pitchFamily="18" charset="0"/>
            </a:endParaRPr>
          </a:p>
          <a:p>
            <a:pPr marL="58928" rtl="0" fontAlgn="base">
              <a:spcBef>
                <a:spcPts val="300"/>
              </a:spcBef>
              <a:spcAft>
                <a:spcPts val="0"/>
              </a:spcAft>
              <a:buFont typeface="Arial" panose="020B0604020202020204" pitchFamily="34" charset="0"/>
              <a:buChar char="•"/>
            </a:pPr>
            <a:br>
              <a:rPr lang="en-US" b="0" dirty="0">
                <a:effectLst/>
              </a:rPr>
            </a:br>
            <a:r>
              <a:rPr lang="en-US" sz="1800" b="1" i="0" u="none" strike="noStrike" dirty="0" err="1">
                <a:solidFill>
                  <a:srgbClr val="000000"/>
                </a:solidFill>
                <a:effectLst/>
                <a:latin typeface="Georgia" panose="02040502050405020303" pitchFamily="18" charset="0"/>
              </a:rPr>
              <a:t>Dockerfile</a:t>
            </a:r>
            <a:r>
              <a:rPr lang="en-US" sz="1800" b="0" i="0" u="none" strike="noStrike" dirty="0">
                <a:solidFill>
                  <a:srgbClr val="000000"/>
                </a:solidFill>
                <a:effectLst/>
                <a:latin typeface="Georgia" panose="02040502050405020303" pitchFamily="18" charset="0"/>
              </a:rPr>
              <a:t> − The </a:t>
            </a:r>
            <a:r>
              <a:rPr lang="en-US" sz="1800" b="0" i="0" u="none" strike="noStrike" dirty="0" err="1">
                <a:solidFill>
                  <a:srgbClr val="000000"/>
                </a:solidFill>
                <a:effectLst/>
                <a:latin typeface="Georgia" panose="02040502050405020303" pitchFamily="18" charset="0"/>
              </a:rPr>
              <a:t>Dockerfile</a:t>
            </a:r>
            <a:r>
              <a:rPr lang="en-US" sz="1800" b="0" i="0" u="none" strike="noStrike" dirty="0">
                <a:solidFill>
                  <a:srgbClr val="000000"/>
                </a:solidFill>
                <a:effectLst/>
                <a:latin typeface="Georgia" panose="02040502050405020303" pitchFamily="18" charset="0"/>
              </a:rPr>
              <a:t> is used as an input in the configuration file.</a:t>
            </a:r>
          </a:p>
          <a:p>
            <a:pPr marL="58928" rtl="0" fontAlgn="base">
              <a:spcBef>
                <a:spcPts val="300"/>
              </a:spcBef>
              <a:spcAft>
                <a:spcPts val="0"/>
              </a:spcAft>
              <a:buFont typeface="Arial" panose="020B0604020202020204" pitchFamily="34" charset="0"/>
              <a:buChar char="•"/>
            </a:pPr>
            <a:endParaRPr lang="en-US" sz="1800" b="1" i="0" u="none" strike="noStrike" dirty="0">
              <a:solidFill>
                <a:srgbClr val="A04DA3"/>
              </a:solidFill>
              <a:effectLst/>
              <a:latin typeface="Georgia" panose="02040502050405020303" pitchFamily="18" charset="0"/>
            </a:endParaRPr>
          </a:p>
          <a:p>
            <a:pPr marL="589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Image Streams</a:t>
            </a:r>
            <a:r>
              <a:rPr lang="en-US" sz="1800" b="0" i="0" u="none" strike="noStrike" dirty="0">
                <a:solidFill>
                  <a:srgbClr val="000000"/>
                </a:solidFill>
                <a:effectLst/>
                <a:latin typeface="Georgia" panose="02040502050405020303" pitchFamily="18" charset="0"/>
              </a:rPr>
              <a:t> − Image streams are created after pulling the images.</a:t>
            </a:r>
            <a:endParaRPr lang="en-US" sz="1800" b="1" i="0" u="none" strike="noStrike" dirty="0">
              <a:solidFill>
                <a:srgbClr val="A04DA3"/>
              </a:solidFill>
              <a:effectLst/>
              <a:latin typeface="Georgia" panose="02040502050405020303" pitchFamily="18" charset="0"/>
            </a:endParaRPr>
          </a:p>
          <a:p>
            <a:pPr marL="335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 The advantage of an image stream is that it looks for updates on the new version of an image. </a:t>
            </a:r>
            <a:endParaRPr lang="en-US" sz="1800" b="0" i="0" u="none" strike="noStrike" dirty="0">
              <a:solidFill>
                <a:srgbClr val="A04DA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315581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9B86-795D-DE26-3E13-DEFB5231B613}"/>
              </a:ext>
            </a:extLst>
          </p:cNvPr>
          <p:cNvSpPr>
            <a:spLocks noGrp="1"/>
          </p:cNvSpPr>
          <p:nvPr>
            <p:ph type="title"/>
          </p:nvPr>
        </p:nvSpPr>
        <p:spPr>
          <a:xfrm>
            <a:off x="838200" y="-294751"/>
            <a:ext cx="10515600" cy="1325563"/>
          </a:xfrm>
        </p:spPr>
        <p:txBody>
          <a:bodyPr/>
          <a:lstStyle/>
          <a:p>
            <a:r>
              <a:rPr lang="en-IN" sz="1800" b="0" i="0" u="none" strike="noStrike" dirty="0">
                <a:solidFill>
                  <a:srgbClr val="424456"/>
                </a:solidFill>
                <a:effectLst/>
                <a:latin typeface="Trebuchet MS" panose="020B0603020202020204" pitchFamily="34" charset="0"/>
              </a:rPr>
              <a:t>Layers and </a:t>
            </a:r>
            <a:r>
              <a:rPr lang="en-IN" sz="1800" b="0" i="0" u="none" strike="noStrike" dirty="0" err="1">
                <a:solidFill>
                  <a:srgbClr val="424456"/>
                </a:solidFill>
                <a:effectLst/>
                <a:latin typeface="Trebuchet MS" panose="020B0603020202020204" pitchFamily="34" charset="0"/>
              </a:rPr>
              <a:t>Componenets</a:t>
            </a:r>
            <a:r>
              <a:rPr lang="en-IN" sz="1800" b="0" i="0" u="none" strike="noStrike" dirty="0">
                <a:solidFill>
                  <a:srgbClr val="424456"/>
                </a:solidFill>
                <a:effectLst/>
                <a:latin typeface="Trebuchet MS" panose="020B0603020202020204" pitchFamily="34" charset="0"/>
              </a:rPr>
              <a:t> :-</a:t>
            </a:r>
            <a:endParaRPr lang="en-IN" dirty="0"/>
          </a:p>
        </p:txBody>
      </p:sp>
      <p:sp>
        <p:nvSpPr>
          <p:cNvPr id="3" name="Content Placeholder 2">
            <a:extLst>
              <a:ext uri="{FF2B5EF4-FFF2-40B4-BE49-F238E27FC236}">
                <a16:creationId xmlns:a16="http://schemas.microsoft.com/office/drawing/2014/main" id="{A3FF2D6F-5A37-9ADC-0FFB-04E54DC3AE2C}"/>
              </a:ext>
            </a:extLst>
          </p:cNvPr>
          <p:cNvSpPr>
            <a:spLocks noGrp="1"/>
          </p:cNvSpPr>
          <p:nvPr>
            <p:ph idx="1"/>
          </p:nvPr>
        </p:nvSpPr>
        <p:spPr>
          <a:xfrm>
            <a:off x="602529" y="1165749"/>
            <a:ext cx="10515600" cy="4351338"/>
          </a:xfrm>
        </p:spPr>
        <p:txBody>
          <a:bodyPr/>
          <a:lstStyle/>
          <a:p>
            <a:pPr marL="81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Infrastructure layer</a:t>
            </a: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In the infrastructure layer, you can host your applications on physical servers, virtual servers, or even on the cloud (private/public)</a:t>
            </a:r>
            <a:endParaRPr lang="en-US" sz="1800" b="0" i="0" u="none" strike="noStrike" dirty="0">
              <a:solidFill>
                <a:srgbClr val="A04DA3"/>
              </a:solidFill>
              <a:effectLst/>
              <a:latin typeface="Noto Sans Symbols"/>
            </a:endParaRPr>
          </a:p>
          <a:p>
            <a:r>
              <a:rPr lang="en-US" sz="1800" b="0" i="0" u="none" strike="noStrike" dirty="0">
                <a:solidFill>
                  <a:srgbClr val="000000"/>
                </a:solidFill>
                <a:effectLst/>
                <a:latin typeface="Georgia" panose="02040502050405020303" pitchFamily="18" charset="0"/>
              </a:rPr>
              <a:t>The service layer is responsible for defining pods and access policy. The service layer provides a permanent IP address and host name to the pods.; connects applications together; and allows simple internal load balancing.</a:t>
            </a:r>
          </a:p>
          <a:p>
            <a:pPr marL="335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Main node</a:t>
            </a: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Main node is responsible for managing the cluster, and it takes care of the worker nodes.</a:t>
            </a:r>
            <a:endParaRPr lang="en-US" sz="1800" b="0" i="0" u="none" strike="noStrike" dirty="0">
              <a:solidFill>
                <a:srgbClr val="A04DA3"/>
              </a:solidFill>
              <a:effectLst/>
              <a:latin typeface="Georgia" panose="02040502050405020303" pitchFamily="18" charset="0"/>
            </a:endParaRPr>
          </a:p>
          <a:p>
            <a:pPr marL="335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Worker nodes</a:t>
            </a:r>
            <a:endParaRPr lang="en-US" sz="1800" b="1" i="0" u="none" strike="noStrike" dirty="0">
              <a:solidFill>
                <a:srgbClr val="A04DA3"/>
              </a:solidFill>
              <a:effectLst/>
              <a:latin typeface="Georgia" panose="02040502050405020303" pitchFamily="18" charset="0"/>
            </a:endParaRPr>
          </a:p>
          <a:p>
            <a:pPr marL="335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worker node is made of pods. </a:t>
            </a:r>
            <a:endParaRPr lang="en-US" sz="1800" b="0" i="0" u="none" strike="noStrike" dirty="0">
              <a:solidFill>
                <a:srgbClr val="A04DA3"/>
              </a:solidFill>
              <a:effectLst/>
              <a:latin typeface="Georgia" panose="02040502050405020303" pitchFamily="18" charset="0"/>
            </a:endParaRPr>
          </a:p>
          <a:p>
            <a:pPr marL="335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A pod is the smallest unit that can be defined, deployed, and managed, and it can contain one or more containers. </a:t>
            </a:r>
            <a:endParaRPr lang="en-US" sz="1800" b="0" i="0" u="none" strike="noStrike" dirty="0">
              <a:solidFill>
                <a:srgbClr val="A04DA3"/>
              </a:solidFill>
              <a:effectLst/>
              <a:latin typeface="Georgia" panose="02040502050405020303" pitchFamily="18" charset="0"/>
            </a:endParaRPr>
          </a:p>
          <a:p>
            <a:pPr marL="335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These containers include your applications and their dependencies.</a:t>
            </a:r>
            <a:endParaRPr lang="en-US" sz="1800" b="0" i="0" u="none" strike="noStrike" dirty="0">
              <a:solidFill>
                <a:srgbClr val="A04DA3"/>
              </a:solidFill>
              <a:effectLst/>
              <a:latin typeface="Georgia" panose="02040502050405020303" pitchFamily="18" charset="0"/>
            </a:endParaRPr>
          </a:p>
          <a:p>
            <a:pPr marL="0" indent="0">
              <a:buNone/>
            </a:pPr>
            <a:endParaRPr lang="en-US" sz="1800" b="0" i="0" u="none" strike="noStrike"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80047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9A297-A884-090D-AD3C-2480DFCC9AAB}"/>
              </a:ext>
            </a:extLst>
          </p:cNvPr>
          <p:cNvSpPr>
            <a:spLocks noGrp="1"/>
          </p:cNvSpPr>
          <p:nvPr>
            <p:ph idx="1"/>
          </p:nvPr>
        </p:nvSpPr>
        <p:spPr/>
        <p:txBody>
          <a:bodyPr/>
          <a:lstStyle/>
          <a:p>
            <a:pPr marL="10655"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Registry</a:t>
            </a:r>
            <a:endParaRPr lang="en-US" sz="1800" b="1" i="0" u="none" strike="noStrike" dirty="0">
              <a:solidFill>
                <a:srgbClr val="A04DA3"/>
              </a:solidFill>
              <a:effectLst/>
              <a:latin typeface="Georgia" panose="02040502050405020303" pitchFamily="18" charset="0"/>
            </a:endParaRPr>
          </a:p>
          <a:p>
            <a:pPr marL="10655"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registry saves your images locally in the cluster. When a new image is pushed to the registry, it notifies OpenShift and passes image information.</a:t>
            </a:r>
            <a:endParaRPr lang="en-US" sz="1800" b="0" i="0" u="none" strike="noStrike" dirty="0">
              <a:solidFill>
                <a:srgbClr val="A04DA3"/>
              </a:solidFill>
              <a:effectLst/>
              <a:latin typeface="Noto Sans Symbols"/>
            </a:endParaRPr>
          </a:p>
          <a:p>
            <a:pPr marL="10655"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Persistent storage</a:t>
            </a:r>
            <a:endParaRPr lang="en-US" sz="1800" b="1" i="0" u="none" strike="noStrike" dirty="0">
              <a:solidFill>
                <a:srgbClr val="A04DA3"/>
              </a:solidFill>
              <a:effectLst/>
              <a:latin typeface="Georgia" panose="02040502050405020303" pitchFamily="18" charset="0"/>
            </a:endParaRPr>
          </a:p>
          <a:p>
            <a:r>
              <a:rPr lang="en-US" sz="1800" b="0" i="0" u="none" strike="noStrike" dirty="0">
                <a:solidFill>
                  <a:srgbClr val="000000"/>
                </a:solidFill>
                <a:effectLst/>
                <a:latin typeface="Georgia" panose="02040502050405020303" pitchFamily="18" charset="0"/>
              </a:rPr>
              <a:t>Persistent storage is where all of your data is saved and connected to containers. It is important to have persistent storage because </a:t>
            </a:r>
            <a:r>
              <a:rPr lang="en-US" sz="1800" b="0" i="0" u="none" strike="noStrike" dirty="0">
                <a:solidFill>
                  <a:srgbClr val="FF0000"/>
                </a:solidFill>
                <a:effectLst/>
                <a:latin typeface="Georgia" panose="02040502050405020303" pitchFamily="18" charset="0"/>
              </a:rPr>
              <a:t>containers are ephemeral</a:t>
            </a:r>
            <a:r>
              <a:rPr lang="en-US" sz="1800" b="0" i="0" u="none" strike="noStrike" dirty="0">
                <a:solidFill>
                  <a:srgbClr val="000000"/>
                </a:solidFill>
                <a:effectLst/>
                <a:latin typeface="Georgia" panose="02040502050405020303" pitchFamily="18" charset="0"/>
              </a:rPr>
              <a:t>, which means when they are restarted or deleted, </a:t>
            </a:r>
            <a:r>
              <a:rPr lang="en-US" sz="1800" b="0" i="0" u="none" strike="noStrike" dirty="0">
                <a:solidFill>
                  <a:srgbClr val="FF0000"/>
                </a:solidFill>
                <a:effectLst/>
                <a:latin typeface="Georgia" panose="02040502050405020303" pitchFamily="18" charset="0"/>
              </a:rPr>
              <a:t>any saved data is lost</a:t>
            </a:r>
            <a:r>
              <a:rPr lang="en-US" sz="1800" b="0" i="0" u="none" strike="noStrike" dirty="0">
                <a:solidFill>
                  <a:srgbClr val="000000"/>
                </a:solidFill>
                <a:effectLst/>
                <a:latin typeface="Georgia" panose="02040502050405020303" pitchFamily="18" charset="0"/>
              </a:rPr>
              <a:t>. Therefore, persistent storage prevents any loss of data and allows the use of stateful applications.</a:t>
            </a:r>
          </a:p>
          <a:p>
            <a:pPr marL="10655"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Routing</a:t>
            </a:r>
            <a:r>
              <a:rPr lang="en-US" sz="1800" b="0" i="0" u="none" strike="noStrike" dirty="0">
                <a:solidFill>
                  <a:srgbClr val="000000"/>
                </a:solidFill>
                <a:effectLst/>
                <a:latin typeface="Georgia" panose="02040502050405020303" pitchFamily="18" charset="0"/>
              </a:rPr>
              <a:t> </a:t>
            </a:r>
            <a:r>
              <a:rPr lang="en-US" sz="1800" b="1" i="0" u="none" strike="noStrike" dirty="0">
                <a:solidFill>
                  <a:srgbClr val="000000"/>
                </a:solidFill>
                <a:effectLst/>
                <a:latin typeface="Georgia" panose="02040502050405020303" pitchFamily="18" charset="0"/>
              </a:rPr>
              <a:t>layer</a:t>
            </a:r>
            <a:endParaRPr lang="en-US" sz="1800" b="1" i="0" u="none" strike="noStrike" dirty="0">
              <a:solidFill>
                <a:srgbClr val="A04DA3"/>
              </a:solidFill>
              <a:effectLst/>
              <a:latin typeface="Georgia" panose="02040502050405020303" pitchFamily="18" charset="0"/>
            </a:endParaRPr>
          </a:p>
          <a:p>
            <a:pPr marL="10655"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last component is the routing layer. It provides external access to the applications in the cluster from any device. It also provides load balancing and auto-routing around unhealthy pods.</a:t>
            </a:r>
            <a:endParaRPr lang="en-US" sz="1800" b="0" i="0" u="none" strike="noStrike" dirty="0">
              <a:solidFill>
                <a:srgbClr val="A04DA3"/>
              </a:solidFill>
              <a:effectLst/>
              <a:latin typeface="Noto Sans Symbols"/>
            </a:endParaRPr>
          </a:p>
          <a:p>
            <a:endParaRPr lang="en-IN" dirty="0"/>
          </a:p>
        </p:txBody>
      </p:sp>
    </p:spTree>
    <p:extLst>
      <p:ext uri="{BB962C8B-B14F-4D97-AF65-F5344CB8AC3E}">
        <p14:creationId xmlns:p14="http://schemas.microsoft.com/office/powerpoint/2010/main" val="188329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716</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Georgia</vt:lpstr>
      <vt:lpstr>Noto Sans Symbols</vt:lpstr>
      <vt:lpstr>Trebuchet MS</vt:lpstr>
      <vt:lpstr>Office Theme</vt:lpstr>
      <vt:lpstr>OPENSHIFT OPENSHIFT  OpenShift is a cloud development Platform as a Service (PaaS) developed by Red Hat. It is an open source development platform, which enables the developers to develop and deploy their applications on cloud infrastructure.  Why Use OpenShift? OpenShift provides a common platform for enterprise units to host their applications on cloud without worrying about the underlying operating system. This makes it very easy to use, develop, and deploy applications on cloud. One of the key features is, it provides managed hardware and network resources for all kinds of development and testing. With OpenShift, PaaS developer has the freedom to design their required environment with specifications.  OPENSHIFTOPRNSHIFTOPENSHIFT</vt:lpstr>
      <vt:lpstr>PowerPoint Presentation</vt:lpstr>
      <vt:lpstr>PowerPoint Presentation</vt:lpstr>
      <vt:lpstr>PowerPoint Presentation</vt:lpstr>
      <vt:lpstr>Layers and Componenets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OPENSHIFT  OpenShift is a cloud development Platform as a Service (PaaS) developed by Red Hat. It is an open source development platform, which enables the developers to develop and deploy their applications on cloud infrastructure. OPENSHIFTOPRNSHIFTOPENSHIFT</dc:title>
  <dc:creator>Nayan Dhoble</dc:creator>
  <cp:lastModifiedBy>Nayan Dhoble</cp:lastModifiedBy>
  <cp:revision>1</cp:revision>
  <dcterms:created xsi:type="dcterms:W3CDTF">2022-11-29T10:11:43Z</dcterms:created>
  <dcterms:modified xsi:type="dcterms:W3CDTF">2022-11-29T11:40:13Z</dcterms:modified>
</cp:coreProperties>
</file>