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2F6778-8AB2-4921-B947-150ADEA6CE9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217595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F6778-8AB2-4921-B947-150ADEA6CE9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41816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F6778-8AB2-4921-B947-150ADEA6CE9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87253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F6778-8AB2-4921-B947-150ADEA6CE9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4131477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F6778-8AB2-4921-B947-150ADEA6CE91}" type="datetimeFigureOut">
              <a:rPr lang="en-IN" smtClean="0"/>
              <a:t>30-11-2022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88971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2F6778-8AB2-4921-B947-150ADEA6CE91}"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350379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F6778-8AB2-4921-B947-150ADEA6CE91}" type="datetimeFigureOut">
              <a:rPr lang="en-IN" smtClean="0"/>
              <a:t>30-11-2022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79822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2F6778-8AB2-4921-B947-150ADEA6CE91}" type="datetimeFigureOut">
              <a:rPr lang="en-IN" smtClean="0"/>
              <a:t>30-11-2022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310370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F6778-8AB2-4921-B947-150ADEA6CE91}" type="datetimeFigureOut">
              <a:rPr lang="en-IN" smtClean="0"/>
              <a:t>30-11-2022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34576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2F6778-8AB2-4921-B947-150ADEA6CE91}"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103494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2F6778-8AB2-4921-B947-150ADEA6CE91}" type="datetimeFigureOut">
              <a:rPr lang="en-IN" smtClean="0"/>
              <a:t>30-11-2022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59D19E-D806-44F8-AD38-F15C9EB3ADFD}" type="slidenum">
              <a:rPr lang="en-IN" smtClean="0"/>
              <a:t>‹#›</a:t>
            </a:fld>
            <a:endParaRPr lang="en-IN"/>
          </a:p>
        </p:txBody>
      </p:sp>
    </p:spTree>
    <p:extLst>
      <p:ext uri="{BB962C8B-B14F-4D97-AF65-F5344CB8AC3E}">
        <p14:creationId xmlns:p14="http://schemas.microsoft.com/office/powerpoint/2010/main" val="112269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F6778-8AB2-4921-B947-150ADEA6CE91}" type="datetimeFigureOut">
              <a:rPr lang="en-IN" smtClean="0"/>
              <a:t>30-11-2022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9D19E-D806-44F8-AD38-F15C9EB3ADFD}" type="slidenum">
              <a:rPr lang="en-IN" smtClean="0"/>
              <a:t>‹#›</a:t>
            </a:fld>
            <a:endParaRPr lang="en-IN"/>
          </a:p>
        </p:txBody>
      </p:sp>
    </p:spTree>
    <p:extLst>
      <p:ext uri="{BB962C8B-B14F-4D97-AF65-F5344CB8AC3E}">
        <p14:creationId xmlns:p14="http://schemas.microsoft.com/office/powerpoint/2010/main" val="33149485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70F3-80AC-0833-06CB-780BD63FC991}"/>
              </a:ext>
            </a:extLst>
          </p:cNvPr>
          <p:cNvSpPr>
            <a:spLocks noGrp="1"/>
          </p:cNvSpPr>
          <p:nvPr>
            <p:ph type="ctrTitle"/>
          </p:nvPr>
        </p:nvSpPr>
        <p:spPr>
          <a:xfrm>
            <a:off x="1365380" y="254616"/>
            <a:ext cx="9144000" cy="818404"/>
          </a:xfrm>
        </p:spPr>
        <p:txBody>
          <a:bodyPr>
            <a:normAutofit fontScale="90000"/>
          </a:bodyPr>
          <a:lstStyle/>
          <a:p>
            <a:r>
              <a:rPr lang="en-IN" dirty="0"/>
              <a:t>WATERFALL MODEL</a:t>
            </a:r>
          </a:p>
        </p:txBody>
      </p:sp>
      <p:pic>
        <p:nvPicPr>
          <p:cNvPr id="1034" name="Picture 10" descr="Waterfall-orbit - Waterfall Software Development Png Transparent PNG -  745x229 - Free Download on NicePNG">
            <a:extLst>
              <a:ext uri="{FF2B5EF4-FFF2-40B4-BE49-F238E27FC236}">
                <a16:creationId xmlns:a16="http://schemas.microsoft.com/office/drawing/2014/main" id="{D7017DD3-D742-E80E-80AD-350B6A680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773" y="2591045"/>
            <a:ext cx="6601214" cy="24889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539A3A-2EE9-B11B-9161-F451D417FBD4}"/>
              </a:ext>
            </a:extLst>
          </p:cNvPr>
          <p:cNvSpPr txBox="1"/>
          <p:nvPr/>
        </p:nvSpPr>
        <p:spPr>
          <a:xfrm>
            <a:off x="305771" y="1175236"/>
            <a:ext cx="8610600" cy="1323439"/>
          </a:xfrm>
          <a:prstGeom prst="rect">
            <a:avLst/>
          </a:prstGeom>
          <a:noFill/>
        </p:spPr>
        <p:txBody>
          <a:bodyPr wrap="square" rtlCol="0">
            <a:spAutoFit/>
          </a:bodyPr>
          <a:lstStyle/>
          <a:p>
            <a:r>
              <a:rPr lang="en-IN" sz="4000" dirty="0"/>
              <a:t>Waterfall Development is a traditional approach to </a:t>
            </a:r>
            <a:r>
              <a:rPr lang="en-IN" sz="4000" b="1" dirty="0"/>
              <a:t>SOFTWARE DEVELOPMENT</a:t>
            </a:r>
          </a:p>
        </p:txBody>
      </p:sp>
      <p:sp>
        <p:nvSpPr>
          <p:cNvPr id="7" name="TextBox 6">
            <a:extLst>
              <a:ext uri="{FF2B5EF4-FFF2-40B4-BE49-F238E27FC236}">
                <a16:creationId xmlns:a16="http://schemas.microsoft.com/office/drawing/2014/main" id="{D714AC6F-2410-312C-585D-1DFCF37CEABA}"/>
              </a:ext>
            </a:extLst>
          </p:cNvPr>
          <p:cNvSpPr txBox="1"/>
          <p:nvPr/>
        </p:nvSpPr>
        <p:spPr>
          <a:xfrm>
            <a:off x="2636773" y="5261191"/>
            <a:ext cx="9555227" cy="1323439"/>
          </a:xfrm>
          <a:prstGeom prst="rect">
            <a:avLst/>
          </a:prstGeom>
          <a:noFill/>
        </p:spPr>
        <p:txBody>
          <a:bodyPr wrap="square" rtlCol="0">
            <a:spAutoFit/>
          </a:bodyPr>
          <a:lstStyle/>
          <a:p>
            <a:r>
              <a:rPr lang="en-IN" sz="4000" dirty="0"/>
              <a:t>This approach is highly risky, often more costly and less efficient than </a:t>
            </a:r>
            <a:r>
              <a:rPr lang="en-IN" sz="4000" b="1" dirty="0"/>
              <a:t>Agile approach</a:t>
            </a:r>
          </a:p>
        </p:txBody>
      </p:sp>
    </p:spTree>
    <p:extLst>
      <p:ext uri="{BB962C8B-B14F-4D97-AF65-F5344CB8AC3E}">
        <p14:creationId xmlns:p14="http://schemas.microsoft.com/office/powerpoint/2010/main" val="2265212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A639-17AA-13FA-3C84-6377FB1D6D4E}"/>
              </a:ext>
            </a:extLst>
          </p:cNvPr>
          <p:cNvSpPr>
            <a:spLocks noGrp="1"/>
          </p:cNvSpPr>
          <p:nvPr>
            <p:ph type="title"/>
          </p:nvPr>
        </p:nvSpPr>
        <p:spPr>
          <a:xfrm>
            <a:off x="174171" y="346464"/>
            <a:ext cx="12017829" cy="1325563"/>
          </a:xfrm>
        </p:spPr>
        <p:txBody>
          <a:bodyPr>
            <a:normAutofit fontScale="90000"/>
          </a:bodyPr>
          <a:lstStyle/>
          <a:p>
            <a:pPr algn="ctr"/>
            <a:r>
              <a:rPr lang="en-US" sz="3100" b="1" i="0" dirty="0">
                <a:effectLst/>
                <a:latin typeface="Verdana" panose="020B0604030504040204" pitchFamily="34" charset="0"/>
              </a:rPr>
              <a:t>SCRUM ARTIFACTS</a:t>
            </a:r>
            <a:br>
              <a:rPr lang="en-US" sz="2700" b="0" i="0" dirty="0">
                <a:effectLst/>
                <a:latin typeface="Verdana" panose="020B0604030504040204" pitchFamily="34" charset="0"/>
              </a:rPr>
            </a:br>
            <a:r>
              <a:rPr lang="en-US" sz="2700" b="0" i="1" dirty="0">
                <a:effectLst/>
                <a:latin typeface="Verdana" panose="020B0604030504040204" pitchFamily="34" charset="0"/>
              </a:rPr>
              <a:t>The plans and work which are transparent and can be inspected allowing for future adaptation; Each artifact has its own Commitment which helps the team understand if they are making progress</a:t>
            </a:r>
            <a:br>
              <a:rPr lang="en-US"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B06CE241-448A-1696-095C-455D0A7EB43B}"/>
              </a:ext>
            </a:extLst>
          </p:cNvPr>
          <p:cNvSpPr>
            <a:spLocks noGrp="1"/>
          </p:cNvSpPr>
          <p:nvPr>
            <p:ph idx="1"/>
          </p:nvPr>
        </p:nvSpPr>
        <p:spPr>
          <a:xfrm>
            <a:off x="217714" y="2024742"/>
            <a:ext cx="11756572" cy="5075854"/>
          </a:xfrm>
        </p:spPr>
        <p:txBody>
          <a:bodyPr>
            <a:normAutofit/>
          </a:bodyPr>
          <a:lstStyle/>
          <a:p>
            <a:pPr marL="0" indent="0" algn="l">
              <a:buNone/>
            </a:pPr>
            <a:r>
              <a:rPr lang="en-US" sz="2400" b="1" i="0" dirty="0">
                <a:effectLst/>
                <a:latin typeface="Verdana" panose="020B0604030504040204" pitchFamily="34" charset="0"/>
              </a:rPr>
              <a:t>PRODUCT BACKLOG</a:t>
            </a:r>
            <a:r>
              <a:rPr lang="en-US" sz="2400" b="0" i="0" dirty="0">
                <a:effectLst/>
                <a:latin typeface="Verdana" panose="020B0604030504040204" pitchFamily="34" charset="0"/>
              </a:rPr>
              <a:t> - an evolving, ordered list of what is needed to improve the product; it is the single source of work undertaken by the Scrum Team</a:t>
            </a:r>
          </a:p>
          <a:p>
            <a:pPr marL="0" indent="0" algn="l">
              <a:buNone/>
            </a:pPr>
            <a:endParaRPr lang="en-US" sz="2400" b="0" i="0" dirty="0">
              <a:effectLst/>
              <a:latin typeface="Verdana" panose="020B0604030504040204" pitchFamily="34" charset="0"/>
            </a:endParaRPr>
          </a:p>
          <a:p>
            <a:pPr marL="0" indent="0" algn="l">
              <a:buNone/>
            </a:pPr>
            <a:r>
              <a:rPr lang="en-US" sz="2400" b="1" i="0" dirty="0">
                <a:effectLst/>
                <a:latin typeface="Verdana" panose="020B0604030504040204" pitchFamily="34" charset="0"/>
              </a:rPr>
              <a:t>SPRINT BACKLOG</a:t>
            </a:r>
            <a:r>
              <a:rPr lang="en-US" sz="2400" b="0" i="0" dirty="0">
                <a:effectLst/>
                <a:latin typeface="Verdana" panose="020B0604030504040204" pitchFamily="34" charset="0"/>
              </a:rPr>
              <a:t> - a highly visible list of work that is the Developer’s plan for the Sprint, which may evolve as they learn</a:t>
            </a:r>
          </a:p>
          <a:p>
            <a:pPr algn="l"/>
            <a:endParaRPr lang="en-US" sz="2400" b="0" i="0" dirty="0">
              <a:effectLst/>
              <a:latin typeface="Verdana" panose="020B0604030504040204" pitchFamily="34" charset="0"/>
            </a:endParaRPr>
          </a:p>
          <a:p>
            <a:pPr marL="0" indent="0" algn="l">
              <a:buNone/>
            </a:pPr>
            <a:r>
              <a:rPr lang="en-US" sz="2400" b="1" i="0" dirty="0">
                <a:effectLst/>
                <a:latin typeface="Verdana" panose="020B0604030504040204" pitchFamily="34" charset="0"/>
              </a:rPr>
              <a:t>INCREMENTS</a:t>
            </a:r>
            <a:r>
              <a:rPr lang="en-US" sz="2400" b="0" i="0" dirty="0">
                <a:effectLst/>
                <a:latin typeface="Verdana" panose="020B0604030504040204" pitchFamily="34" charset="0"/>
              </a:rPr>
              <a:t> - small pieces of work that serve as concrete stepping stones toward the Product Goal. You can deliver as often as needed during the Sprint and are not limited to only one release per Sprint.</a:t>
            </a:r>
          </a:p>
          <a:p>
            <a:endParaRPr lang="en-IN" sz="2400" dirty="0"/>
          </a:p>
        </p:txBody>
      </p:sp>
    </p:spTree>
    <p:extLst>
      <p:ext uri="{BB962C8B-B14F-4D97-AF65-F5344CB8AC3E}">
        <p14:creationId xmlns:p14="http://schemas.microsoft.com/office/powerpoint/2010/main" val="59214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205C-B132-E5C2-7CD4-0A477FA00EBA}"/>
              </a:ext>
            </a:extLst>
          </p:cNvPr>
          <p:cNvSpPr>
            <a:spLocks noGrp="1"/>
          </p:cNvSpPr>
          <p:nvPr>
            <p:ph type="ctrTitle"/>
          </p:nvPr>
        </p:nvSpPr>
        <p:spPr>
          <a:xfrm>
            <a:off x="1524000" y="358095"/>
            <a:ext cx="9144000" cy="891494"/>
          </a:xfrm>
        </p:spPr>
        <p:txBody>
          <a:bodyPr>
            <a:normAutofit fontScale="90000"/>
          </a:bodyPr>
          <a:lstStyle/>
          <a:p>
            <a:r>
              <a:rPr lang="en-IN" dirty="0"/>
              <a:t>AGILE</a:t>
            </a:r>
          </a:p>
        </p:txBody>
      </p:sp>
      <p:sp>
        <p:nvSpPr>
          <p:cNvPr id="3" name="Subtitle 2">
            <a:extLst>
              <a:ext uri="{FF2B5EF4-FFF2-40B4-BE49-F238E27FC236}">
                <a16:creationId xmlns:a16="http://schemas.microsoft.com/office/drawing/2014/main" id="{DDF1B044-65BE-983F-5A55-6BF90C9A8172}"/>
              </a:ext>
            </a:extLst>
          </p:cNvPr>
          <p:cNvSpPr>
            <a:spLocks noGrp="1"/>
          </p:cNvSpPr>
          <p:nvPr>
            <p:ph type="subTitle" idx="1"/>
          </p:nvPr>
        </p:nvSpPr>
        <p:spPr>
          <a:xfrm>
            <a:off x="1524000" y="1249589"/>
            <a:ext cx="9144000" cy="4008211"/>
          </a:xfrm>
        </p:spPr>
        <p:txBody>
          <a:bodyPr/>
          <a:lstStyle/>
          <a:p>
            <a:pPr algn="l"/>
            <a:r>
              <a:rPr lang="en-US" b="0" i="0" dirty="0">
                <a:effectLst/>
                <a:latin typeface="Charlie Text"/>
              </a:rPr>
              <a:t>Agile is an iterative approach to project management and software development that helps teams deliver value to their customers faster.</a:t>
            </a:r>
          </a:p>
          <a:p>
            <a:pPr algn="l"/>
            <a:endParaRPr lang="en-US" dirty="0">
              <a:latin typeface="Charlie Text"/>
            </a:endParaRPr>
          </a:p>
          <a:p>
            <a:pPr algn="l"/>
            <a:r>
              <a:rPr lang="en-US" b="0" i="0" dirty="0">
                <a:effectLst/>
                <a:latin typeface="Charlie Text"/>
              </a:rPr>
              <a:t>Instead of betting everything on a "big bang" launch, an agile team delivers work in small, but consumable, increments. Requirements, plans, and results are evaluated continuously so teams have a natural mechanism for responding to change quickly. </a:t>
            </a:r>
            <a:endParaRPr lang="en-IN" dirty="0"/>
          </a:p>
          <a:p>
            <a:pPr algn="l"/>
            <a:endParaRPr lang="en-IN" dirty="0"/>
          </a:p>
        </p:txBody>
      </p:sp>
    </p:spTree>
    <p:extLst>
      <p:ext uri="{BB962C8B-B14F-4D97-AF65-F5344CB8AC3E}">
        <p14:creationId xmlns:p14="http://schemas.microsoft.com/office/powerpoint/2010/main" val="337350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DF49-3419-1E95-6137-CC90C48B8705}"/>
              </a:ext>
            </a:extLst>
          </p:cNvPr>
          <p:cNvSpPr>
            <a:spLocks noGrp="1"/>
          </p:cNvSpPr>
          <p:nvPr>
            <p:ph type="title"/>
          </p:nvPr>
        </p:nvSpPr>
        <p:spPr>
          <a:xfrm>
            <a:off x="838200" y="365125"/>
            <a:ext cx="10515600" cy="949325"/>
          </a:xfrm>
        </p:spPr>
        <p:txBody>
          <a:bodyPr/>
          <a:lstStyle/>
          <a:p>
            <a:r>
              <a:rPr lang="en-IN" dirty="0"/>
              <a:t>Agile Manifesto</a:t>
            </a:r>
          </a:p>
        </p:txBody>
      </p:sp>
      <p:sp>
        <p:nvSpPr>
          <p:cNvPr id="3" name="Content Placeholder 2">
            <a:extLst>
              <a:ext uri="{FF2B5EF4-FFF2-40B4-BE49-F238E27FC236}">
                <a16:creationId xmlns:a16="http://schemas.microsoft.com/office/drawing/2014/main" id="{7526E389-E35F-A6DF-154D-4ADE889C2BE3}"/>
              </a:ext>
            </a:extLst>
          </p:cNvPr>
          <p:cNvSpPr>
            <a:spLocks noGrp="1"/>
          </p:cNvSpPr>
          <p:nvPr>
            <p:ph idx="1"/>
          </p:nvPr>
        </p:nvSpPr>
        <p:spPr>
          <a:xfrm>
            <a:off x="52387" y="1314450"/>
            <a:ext cx="11763375" cy="5178425"/>
          </a:xfrm>
        </p:spPr>
        <p:txBody>
          <a:bodyPr/>
          <a:lstStyle/>
          <a:p>
            <a:r>
              <a:rPr lang="en-IN" dirty="0"/>
              <a:t>The Agile Manifesto is a document that sets out the key values and principles behind the agile philosophy, and serves to help development teams </a:t>
            </a:r>
            <a:r>
              <a:rPr lang="en-IN" dirty="0" err="1"/>
              <a:t>wrok</a:t>
            </a:r>
            <a:r>
              <a:rPr lang="en-IN" dirty="0"/>
              <a:t> more efficiently and sustainably.</a:t>
            </a:r>
          </a:p>
          <a:p>
            <a:endParaRPr lang="en-IN" dirty="0"/>
          </a:p>
          <a:p>
            <a:r>
              <a:rPr lang="en-US" b="0" i="0" dirty="0">
                <a:solidFill>
                  <a:srgbClr val="FFFFFF"/>
                </a:solidFill>
                <a:effectLst/>
                <a:latin typeface="sofia-pro"/>
              </a:rPr>
              <a:t>The Agile Manifesto was written in 2001 by seventeen independent-minded software practitioners.</a:t>
            </a:r>
            <a:endParaRPr lang="en-IN" dirty="0"/>
          </a:p>
        </p:txBody>
      </p:sp>
    </p:spTree>
    <p:extLst>
      <p:ext uri="{BB962C8B-B14F-4D97-AF65-F5344CB8AC3E}">
        <p14:creationId xmlns:p14="http://schemas.microsoft.com/office/powerpoint/2010/main" val="14635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DEE3D-E9C6-3272-2232-F5ED9460485C}"/>
              </a:ext>
            </a:extLst>
          </p:cNvPr>
          <p:cNvSpPr>
            <a:spLocks noGrp="1"/>
          </p:cNvSpPr>
          <p:nvPr>
            <p:ph idx="1"/>
          </p:nvPr>
        </p:nvSpPr>
        <p:spPr>
          <a:xfrm>
            <a:off x="475488" y="457200"/>
            <a:ext cx="10878312" cy="5719763"/>
          </a:xfrm>
        </p:spPr>
        <p:txBody>
          <a:bodyPr>
            <a:normAutofit/>
          </a:bodyPr>
          <a:lstStyle/>
          <a:p>
            <a:endParaRPr lang="en-IN" sz="3600" dirty="0"/>
          </a:p>
          <a:p>
            <a:pPr marL="0" indent="0">
              <a:buNone/>
            </a:pPr>
            <a:r>
              <a:rPr lang="en-IN" sz="3600" b="1" dirty="0">
                <a:solidFill>
                  <a:srgbClr val="FFFF00"/>
                </a:solidFill>
              </a:rPr>
              <a:t>Individuals and Interactions</a:t>
            </a:r>
            <a:r>
              <a:rPr lang="en-IN" sz="3600" dirty="0"/>
              <a:t> over </a:t>
            </a:r>
            <a:r>
              <a:rPr lang="en-IN" sz="3600" b="1" dirty="0"/>
              <a:t>processes and tools</a:t>
            </a:r>
          </a:p>
          <a:p>
            <a:endParaRPr lang="en-IN" sz="3600" dirty="0"/>
          </a:p>
          <a:p>
            <a:pPr marL="0" indent="0">
              <a:buNone/>
            </a:pPr>
            <a:r>
              <a:rPr lang="en-IN" sz="3600" b="1" dirty="0">
                <a:solidFill>
                  <a:srgbClr val="FFFF00"/>
                </a:solidFill>
              </a:rPr>
              <a:t>Working software </a:t>
            </a:r>
            <a:r>
              <a:rPr lang="en-IN" sz="3600" dirty="0"/>
              <a:t>over </a:t>
            </a:r>
            <a:r>
              <a:rPr lang="en-IN" sz="3600" b="1" dirty="0"/>
              <a:t>comprehensive documentation</a:t>
            </a:r>
          </a:p>
          <a:p>
            <a:endParaRPr lang="en-IN" sz="3600" dirty="0"/>
          </a:p>
          <a:p>
            <a:pPr marL="0" indent="0">
              <a:buNone/>
            </a:pPr>
            <a:r>
              <a:rPr lang="en-IN" sz="3600" b="1" dirty="0">
                <a:solidFill>
                  <a:srgbClr val="FFFF00"/>
                </a:solidFill>
              </a:rPr>
              <a:t>Customer collaboration </a:t>
            </a:r>
            <a:r>
              <a:rPr lang="en-IN" sz="3600" dirty="0"/>
              <a:t>over </a:t>
            </a:r>
            <a:r>
              <a:rPr lang="en-IN" sz="3600" b="1" dirty="0"/>
              <a:t>contract negotiation</a:t>
            </a:r>
          </a:p>
          <a:p>
            <a:endParaRPr lang="en-IN" sz="3600" dirty="0"/>
          </a:p>
          <a:p>
            <a:pPr marL="0" indent="0">
              <a:buNone/>
            </a:pPr>
            <a:r>
              <a:rPr lang="en-IN" sz="3600" b="1" dirty="0">
                <a:solidFill>
                  <a:srgbClr val="FFFF00"/>
                </a:solidFill>
              </a:rPr>
              <a:t>Responding to change </a:t>
            </a:r>
            <a:r>
              <a:rPr lang="en-IN" sz="3600" dirty="0"/>
              <a:t>over </a:t>
            </a:r>
            <a:r>
              <a:rPr lang="en-IN" sz="3600" b="1" dirty="0"/>
              <a:t>following a plan</a:t>
            </a:r>
          </a:p>
        </p:txBody>
      </p:sp>
    </p:spTree>
    <p:extLst>
      <p:ext uri="{BB962C8B-B14F-4D97-AF65-F5344CB8AC3E}">
        <p14:creationId xmlns:p14="http://schemas.microsoft.com/office/powerpoint/2010/main" val="301122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0069-D300-62E5-B29C-3CD29F2CD8ED}"/>
              </a:ext>
            </a:extLst>
          </p:cNvPr>
          <p:cNvSpPr>
            <a:spLocks noGrp="1"/>
          </p:cNvSpPr>
          <p:nvPr>
            <p:ph type="title"/>
          </p:nvPr>
        </p:nvSpPr>
        <p:spPr>
          <a:xfrm>
            <a:off x="838200" y="365125"/>
            <a:ext cx="10515600" cy="915035"/>
          </a:xfrm>
        </p:spPr>
        <p:txBody>
          <a:bodyPr/>
          <a:lstStyle/>
          <a:p>
            <a:r>
              <a:rPr lang="en-IN" dirty="0"/>
              <a:t>Agile </a:t>
            </a:r>
            <a:r>
              <a:rPr lang="en-IN" dirty="0" err="1"/>
              <a:t>Methedology</a:t>
            </a:r>
            <a:endParaRPr lang="en-IN" dirty="0"/>
          </a:p>
        </p:txBody>
      </p:sp>
      <p:sp>
        <p:nvSpPr>
          <p:cNvPr id="3" name="Content Placeholder 2">
            <a:extLst>
              <a:ext uri="{FF2B5EF4-FFF2-40B4-BE49-F238E27FC236}">
                <a16:creationId xmlns:a16="http://schemas.microsoft.com/office/drawing/2014/main" id="{B88D0B6B-D724-93B0-32B1-27619F6B827C}"/>
              </a:ext>
            </a:extLst>
          </p:cNvPr>
          <p:cNvSpPr>
            <a:spLocks noGrp="1"/>
          </p:cNvSpPr>
          <p:nvPr>
            <p:ph idx="1"/>
          </p:nvPr>
        </p:nvSpPr>
        <p:spPr>
          <a:xfrm>
            <a:off x="838200" y="1645920"/>
            <a:ext cx="10515600" cy="4531043"/>
          </a:xfrm>
        </p:spPr>
        <p:txBody>
          <a:bodyPr/>
          <a:lstStyle/>
          <a:p>
            <a:pPr marL="0" indent="0">
              <a:buNone/>
            </a:pPr>
            <a:r>
              <a:rPr lang="en-US" b="0" i="0" dirty="0">
                <a:effectLst/>
                <a:latin typeface="Source Sans Pro" panose="020B0604020202020204" pitchFamily="34" charset="0"/>
              </a:rPr>
              <a:t>Agile Methodology meaning a practice that promotes </a:t>
            </a:r>
            <a:r>
              <a:rPr lang="en-US" b="1" i="0" dirty="0">
                <a:effectLst/>
                <a:latin typeface="Source Sans Pro" panose="020B0604020202020204" pitchFamily="34" charset="0"/>
              </a:rPr>
              <a:t>continuous iteration</a:t>
            </a:r>
            <a:r>
              <a:rPr lang="en-US" b="0" i="0" dirty="0">
                <a:effectLst/>
                <a:latin typeface="Source Sans Pro" panose="020B0604020202020204" pitchFamily="34" charset="0"/>
              </a:rPr>
              <a:t> of development and testing throughout the software development lifecycle of the project. </a:t>
            </a:r>
          </a:p>
          <a:p>
            <a:pPr marL="0" indent="0">
              <a:buNone/>
            </a:pPr>
            <a:endParaRPr lang="en-US" dirty="0">
              <a:latin typeface="Source Sans Pro" panose="020B0604020202020204" pitchFamily="34" charset="0"/>
            </a:endParaRPr>
          </a:p>
          <a:p>
            <a:pPr marL="0" indent="0">
              <a:buNone/>
            </a:pPr>
            <a:r>
              <a:rPr lang="en-US" b="0" i="0" dirty="0">
                <a:effectLst/>
                <a:latin typeface="Source Sans Pro" panose="020B0503030403020204" pitchFamily="34" charset="0"/>
              </a:rPr>
              <a:t>Agile is a term used to describe software development approaches that employ continual planning, learning, improvement, team collaboration, evolutionary development, and early delivery. It encourages flexible responses to change.</a:t>
            </a:r>
            <a:endParaRPr lang="en-IN" dirty="0"/>
          </a:p>
        </p:txBody>
      </p:sp>
    </p:spTree>
    <p:extLst>
      <p:ext uri="{BB962C8B-B14F-4D97-AF65-F5344CB8AC3E}">
        <p14:creationId xmlns:p14="http://schemas.microsoft.com/office/powerpoint/2010/main" val="276206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35EA-CA8A-2D60-2EDF-8272071C49B1}"/>
              </a:ext>
            </a:extLst>
          </p:cNvPr>
          <p:cNvSpPr>
            <a:spLocks noGrp="1"/>
          </p:cNvSpPr>
          <p:nvPr>
            <p:ph type="title"/>
          </p:nvPr>
        </p:nvSpPr>
        <p:spPr>
          <a:xfrm>
            <a:off x="203719" y="100230"/>
            <a:ext cx="10515600" cy="823595"/>
          </a:xfrm>
        </p:spPr>
        <p:txBody>
          <a:bodyPr/>
          <a:lstStyle/>
          <a:p>
            <a:r>
              <a:rPr lang="en-IN" dirty="0"/>
              <a:t>SCRUM</a:t>
            </a:r>
          </a:p>
        </p:txBody>
      </p:sp>
      <p:pic>
        <p:nvPicPr>
          <p:cNvPr id="4" name="Content Placeholder 3">
            <a:extLst>
              <a:ext uri="{FF2B5EF4-FFF2-40B4-BE49-F238E27FC236}">
                <a16:creationId xmlns:a16="http://schemas.microsoft.com/office/drawing/2014/main" id="{0FA68035-614E-F186-FC17-F4CD6052DE23}"/>
              </a:ext>
            </a:extLst>
          </p:cNvPr>
          <p:cNvPicPr>
            <a:picLocks noGrp="1" noChangeAspect="1"/>
          </p:cNvPicPr>
          <p:nvPr>
            <p:ph idx="1"/>
          </p:nvPr>
        </p:nvPicPr>
        <p:blipFill>
          <a:blip r:embed="rId2"/>
          <a:stretch>
            <a:fillRect/>
          </a:stretch>
        </p:blipFill>
        <p:spPr>
          <a:xfrm>
            <a:off x="7242048" y="210892"/>
            <a:ext cx="4660004" cy="1955655"/>
          </a:xfrm>
          <a:prstGeom prst="rect">
            <a:avLst/>
          </a:prstGeom>
        </p:spPr>
      </p:pic>
      <p:sp>
        <p:nvSpPr>
          <p:cNvPr id="5" name="TextBox 4">
            <a:extLst>
              <a:ext uri="{FF2B5EF4-FFF2-40B4-BE49-F238E27FC236}">
                <a16:creationId xmlns:a16="http://schemas.microsoft.com/office/drawing/2014/main" id="{5E2D965C-D6D9-1381-A6A0-60F0310D4822}"/>
              </a:ext>
            </a:extLst>
          </p:cNvPr>
          <p:cNvSpPr txBox="1"/>
          <p:nvPr/>
        </p:nvSpPr>
        <p:spPr>
          <a:xfrm>
            <a:off x="57831" y="1043324"/>
            <a:ext cx="5638800" cy="707886"/>
          </a:xfrm>
          <a:prstGeom prst="rect">
            <a:avLst/>
          </a:prstGeom>
          <a:noFill/>
        </p:spPr>
        <p:txBody>
          <a:bodyPr wrap="square" rtlCol="0">
            <a:spAutoFit/>
          </a:bodyPr>
          <a:lstStyle/>
          <a:p>
            <a:r>
              <a:rPr lang="en-IN" sz="2000" b="1" dirty="0"/>
              <a:t>SPLIT ORGANIZATION</a:t>
            </a:r>
            <a:r>
              <a:rPr lang="en-IN" sz="2000" dirty="0"/>
              <a:t> into small, cross-functional, self-organizing teams.</a:t>
            </a:r>
          </a:p>
        </p:txBody>
      </p:sp>
      <p:sp>
        <p:nvSpPr>
          <p:cNvPr id="6" name="TextBox 5">
            <a:extLst>
              <a:ext uri="{FF2B5EF4-FFF2-40B4-BE49-F238E27FC236}">
                <a16:creationId xmlns:a16="http://schemas.microsoft.com/office/drawing/2014/main" id="{346F8A19-9398-FC20-2B85-9FE07873940C}"/>
              </a:ext>
            </a:extLst>
          </p:cNvPr>
          <p:cNvSpPr txBox="1"/>
          <p:nvPr/>
        </p:nvSpPr>
        <p:spPr>
          <a:xfrm>
            <a:off x="838200" y="2041206"/>
            <a:ext cx="6766249" cy="707886"/>
          </a:xfrm>
          <a:prstGeom prst="rect">
            <a:avLst/>
          </a:prstGeom>
          <a:noFill/>
        </p:spPr>
        <p:txBody>
          <a:bodyPr wrap="square" rtlCol="0">
            <a:spAutoFit/>
          </a:bodyPr>
          <a:lstStyle/>
          <a:p>
            <a:r>
              <a:rPr lang="en-IN" sz="2000" b="1" dirty="0"/>
              <a:t>SPLIT WORK </a:t>
            </a:r>
            <a:r>
              <a:rPr lang="en-IN" sz="2000" dirty="0"/>
              <a:t>into a list of small, concrete deliverables. Sort the list by priority and estimate the relative effort of each item.</a:t>
            </a:r>
          </a:p>
        </p:txBody>
      </p:sp>
      <p:sp>
        <p:nvSpPr>
          <p:cNvPr id="7" name="TextBox 6">
            <a:extLst>
              <a:ext uri="{FF2B5EF4-FFF2-40B4-BE49-F238E27FC236}">
                <a16:creationId xmlns:a16="http://schemas.microsoft.com/office/drawing/2014/main" id="{2D6F982E-0BCD-58C9-E19C-373FA0A62819}"/>
              </a:ext>
            </a:extLst>
          </p:cNvPr>
          <p:cNvSpPr txBox="1"/>
          <p:nvPr/>
        </p:nvSpPr>
        <p:spPr>
          <a:xfrm>
            <a:off x="2877231" y="3124021"/>
            <a:ext cx="6766248" cy="707886"/>
          </a:xfrm>
          <a:prstGeom prst="rect">
            <a:avLst/>
          </a:prstGeom>
          <a:noFill/>
        </p:spPr>
        <p:txBody>
          <a:bodyPr wrap="square" rtlCol="0">
            <a:spAutoFit/>
          </a:bodyPr>
          <a:lstStyle/>
          <a:p>
            <a:r>
              <a:rPr lang="en-IN" sz="2000" b="1" dirty="0"/>
              <a:t>SPLIT TIME </a:t>
            </a:r>
            <a:r>
              <a:rPr lang="en-IN" sz="2000" dirty="0"/>
              <a:t>into short fixed-length iterations/sprints, with potentially shippable code demonstrated after each iteration.</a:t>
            </a:r>
            <a:endParaRPr lang="en-IN" sz="2000" b="1" dirty="0"/>
          </a:p>
        </p:txBody>
      </p:sp>
      <p:sp>
        <p:nvSpPr>
          <p:cNvPr id="8" name="TextBox 7">
            <a:extLst>
              <a:ext uri="{FF2B5EF4-FFF2-40B4-BE49-F238E27FC236}">
                <a16:creationId xmlns:a16="http://schemas.microsoft.com/office/drawing/2014/main" id="{49FBBB02-7860-3D00-DD74-4C315FF994E8}"/>
              </a:ext>
            </a:extLst>
          </p:cNvPr>
          <p:cNvSpPr txBox="1"/>
          <p:nvPr/>
        </p:nvSpPr>
        <p:spPr>
          <a:xfrm>
            <a:off x="3920509" y="4394397"/>
            <a:ext cx="7705726" cy="1015663"/>
          </a:xfrm>
          <a:prstGeom prst="rect">
            <a:avLst/>
          </a:prstGeom>
          <a:noFill/>
        </p:spPr>
        <p:txBody>
          <a:bodyPr wrap="square" rtlCol="0">
            <a:spAutoFit/>
          </a:bodyPr>
          <a:lstStyle/>
          <a:p>
            <a:r>
              <a:rPr lang="en-IN" sz="2000" b="1" dirty="0"/>
              <a:t>OPTIMIZE THE RELEASE PLAN</a:t>
            </a:r>
            <a:r>
              <a:rPr lang="en-IN" sz="2000" dirty="0"/>
              <a:t> and update priorities in collaboration with the customer, based on insights gained by inspecting the release after each iteration.</a:t>
            </a:r>
            <a:endParaRPr lang="en-IN" sz="2000" b="1" dirty="0"/>
          </a:p>
        </p:txBody>
      </p:sp>
      <p:sp>
        <p:nvSpPr>
          <p:cNvPr id="9" name="TextBox 8">
            <a:extLst>
              <a:ext uri="{FF2B5EF4-FFF2-40B4-BE49-F238E27FC236}">
                <a16:creationId xmlns:a16="http://schemas.microsoft.com/office/drawing/2014/main" id="{8BB36D4C-F65B-A984-7798-4A0A8605B741}"/>
              </a:ext>
            </a:extLst>
          </p:cNvPr>
          <p:cNvSpPr txBox="1"/>
          <p:nvPr/>
        </p:nvSpPr>
        <p:spPr>
          <a:xfrm>
            <a:off x="7000777" y="5784989"/>
            <a:ext cx="4492753" cy="707886"/>
          </a:xfrm>
          <a:prstGeom prst="rect">
            <a:avLst/>
          </a:prstGeom>
          <a:noFill/>
        </p:spPr>
        <p:txBody>
          <a:bodyPr wrap="square" rtlCol="0">
            <a:spAutoFit/>
          </a:bodyPr>
          <a:lstStyle/>
          <a:p>
            <a:r>
              <a:rPr lang="en-IN" sz="2000" b="1" dirty="0"/>
              <a:t>OPTIMIZE THE PROCESS</a:t>
            </a:r>
            <a:r>
              <a:rPr lang="en-IN" sz="2000" dirty="0"/>
              <a:t> by having a retrospective after each iteration.</a:t>
            </a:r>
            <a:endParaRPr lang="en-IN" sz="2000" b="1" dirty="0"/>
          </a:p>
        </p:txBody>
      </p:sp>
    </p:spTree>
    <p:extLst>
      <p:ext uri="{BB962C8B-B14F-4D97-AF65-F5344CB8AC3E}">
        <p14:creationId xmlns:p14="http://schemas.microsoft.com/office/powerpoint/2010/main" val="213649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B82E-C6B4-2260-A27B-B93BD6C48F32}"/>
              </a:ext>
            </a:extLst>
          </p:cNvPr>
          <p:cNvSpPr>
            <a:spLocks noGrp="1"/>
          </p:cNvSpPr>
          <p:nvPr>
            <p:ph type="title"/>
          </p:nvPr>
        </p:nvSpPr>
        <p:spPr>
          <a:xfrm>
            <a:off x="185057" y="131861"/>
            <a:ext cx="10515600" cy="661242"/>
          </a:xfrm>
        </p:spPr>
        <p:txBody>
          <a:bodyPr>
            <a:normAutofit fontScale="90000"/>
          </a:bodyPr>
          <a:lstStyle/>
          <a:p>
            <a:r>
              <a:rPr lang="en-IN" dirty="0"/>
              <a:t>SCRUM TERMINOLOGIES</a:t>
            </a:r>
          </a:p>
        </p:txBody>
      </p:sp>
      <p:sp>
        <p:nvSpPr>
          <p:cNvPr id="3" name="Content Placeholder 2">
            <a:extLst>
              <a:ext uri="{FF2B5EF4-FFF2-40B4-BE49-F238E27FC236}">
                <a16:creationId xmlns:a16="http://schemas.microsoft.com/office/drawing/2014/main" id="{7B653671-1887-269F-D7A2-18F3FCC095A9}"/>
              </a:ext>
            </a:extLst>
          </p:cNvPr>
          <p:cNvSpPr>
            <a:spLocks noGrp="1"/>
          </p:cNvSpPr>
          <p:nvPr>
            <p:ph idx="1"/>
          </p:nvPr>
        </p:nvSpPr>
        <p:spPr>
          <a:xfrm>
            <a:off x="1155441" y="1144491"/>
            <a:ext cx="10515600" cy="4351338"/>
          </a:xfrm>
        </p:spPr>
        <p:txBody>
          <a:bodyPr/>
          <a:lstStyle/>
          <a:p>
            <a:r>
              <a:rPr lang="en-IN" dirty="0"/>
              <a:t>The project/product is described as a list of features: </a:t>
            </a:r>
            <a:r>
              <a:rPr lang="en-IN" b="1" dirty="0">
                <a:solidFill>
                  <a:srgbClr val="FFFF00"/>
                </a:solidFill>
              </a:rPr>
              <a:t>THE</a:t>
            </a:r>
            <a:r>
              <a:rPr lang="en-IN" b="1" dirty="0"/>
              <a:t> </a:t>
            </a:r>
            <a:r>
              <a:rPr lang="en-IN" b="1" dirty="0">
                <a:solidFill>
                  <a:srgbClr val="FFFF00"/>
                </a:solidFill>
              </a:rPr>
              <a:t>BACKLOG</a:t>
            </a:r>
          </a:p>
          <a:p>
            <a:r>
              <a:rPr lang="en-IN" dirty="0"/>
              <a:t>The features are described in terms of </a:t>
            </a:r>
            <a:r>
              <a:rPr lang="en-IN" b="1" dirty="0">
                <a:solidFill>
                  <a:srgbClr val="FFFF00"/>
                </a:solidFill>
              </a:rPr>
              <a:t>USER</a:t>
            </a:r>
            <a:r>
              <a:rPr lang="en-IN" b="1" dirty="0"/>
              <a:t> </a:t>
            </a:r>
            <a:r>
              <a:rPr lang="en-IN" b="1" dirty="0">
                <a:solidFill>
                  <a:srgbClr val="FFFF00"/>
                </a:solidFill>
              </a:rPr>
              <a:t>STORIES</a:t>
            </a:r>
          </a:p>
          <a:p>
            <a:r>
              <a:rPr lang="en-IN" dirty="0"/>
              <a:t>The scrum team </a:t>
            </a:r>
            <a:r>
              <a:rPr lang="en-IN" b="1" dirty="0">
                <a:solidFill>
                  <a:srgbClr val="FFFF00"/>
                </a:solidFill>
              </a:rPr>
              <a:t>ESTIMATES</a:t>
            </a:r>
            <a:r>
              <a:rPr lang="en-IN" b="1" dirty="0"/>
              <a:t> </a:t>
            </a:r>
            <a:r>
              <a:rPr lang="en-IN" dirty="0"/>
              <a:t>the</a:t>
            </a:r>
            <a:r>
              <a:rPr lang="en-IN" b="1" dirty="0"/>
              <a:t> </a:t>
            </a:r>
            <a:r>
              <a:rPr lang="en-IN" b="1" dirty="0">
                <a:solidFill>
                  <a:srgbClr val="FFFF00"/>
                </a:solidFill>
              </a:rPr>
              <a:t>WORK</a:t>
            </a:r>
            <a:r>
              <a:rPr lang="en-IN" b="1" dirty="0"/>
              <a:t> </a:t>
            </a:r>
            <a:r>
              <a:rPr lang="en-IN" dirty="0"/>
              <a:t>associated with each story.</a:t>
            </a:r>
          </a:p>
          <a:p>
            <a:r>
              <a:rPr lang="en-IN" dirty="0"/>
              <a:t>Features in the backlog are </a:t>
            </a:r>
            <a:r>
              <a:rPr lang="en-IN" b="1" dirty="0">
                <a:solidFill>
                  <a:srgbClr val="FFFF00"/>
                </a:solidFill>
              </a:rPr>
              <a:t>RANKED</a:t>
            </a:r>
            <a:r>
              <a:rPr lang="en-IN" b="1" dirty="0"/>
              <a:t> </a:t>
            </a:r>
            <a:r>
              <a:rPr lang="en-IN" dirty="0"/>
              <a:t>in order of importance.</a:t>
            </a:r>
          </a:p>
          <a:p>
            <a:endParaRPr lang="en-IN" dirty="0"/>
          </a:p>
          <a:p>
            <a:r>
              <a:rPr lang="en-IN" dirty="0"/>
              <a:t>Result: a </a:t>
            </a:r>
            <a:r>
              <a:rPr lang="en-IN" b="1" dirty="0">
                <a:solidFill>
                  <a:srgbClr val="FFFF00"/>
                </a:solidFill>
              </a:rPr>
              <a:t>RANKED</a:t>
            </a:r>
            <a:r>
              <a:rPr lang="en-IN" b="1" dirty="0"/>
              <a:t> </a:t>
            </a:r>
            <a:r>
              <a:rPr lang="en-IN" dirty="0"/>
              <a:t>and</a:t>
            </a:r>
            <a:r>
              <a:rPr lang="en-IN" b="1" dirty="0"/>
              <a:t> </a:t>
            </a:r>
            <a:r>
              <a:rPr lang="en-IN" b="1" dirty="0">
                <a:solidFill>
                  <a:srgbClr val="FFFF00"/>
                </a:solidFill>
              </a:rPr>
              <a:t>WEIGHTED</a:t>
            </a:r>
            <a:r>
              <a:rPr lang="en-IN" b="1" dirty="0"/>
              <a:t> </a:t>
            </a:r>
            <a:r>
              <a:rPr lang="en-IN" dirty="0"/>
              <a:t>list of product features, a </a:t>
            </a:r>
            <a:r>
              <a:rPr lang="en-IN" b="1" dirty="0"/>
              <a:t>ROADMAP</a:t>
            </a:r>
          </a:p>
          <a:p>
            <a:r>
              <a:rPr lang="en-IN" b="1" dirty="0">
                <a:solidFill>
                  <a:srgbClr val="FFFF00"/>
                </a:solidFill>
              </a:rPr>
              <a:t>DAILY SCRUM MEETING </a:t>
            </a:r>
            <a:r>
              <a:rPr lang="en-IN" dirty="0"/>
              <a:t>to discuss </a:t>
            </a:r>
            <a:r>
              <a:rPr lang="en-IN" b="1" dirty="0"/>
              <a:t>What did you do yesterday? What will you do today? Any </a:t>
            </a:r>
            <a:r>
              <a:rPr lang="en-IN" b="1" dirty="0" err="1"/>
              <a:t>obastacles</a:t>
            </a:r>
            <a:r>
              <a:rPr lang="en-IN" b="1" dirty="0"/>
              <a:t>?</a:t>
            </a:r>
          </a:p>
          <a:p>
            <a:endParaRPr lang="en-IN" dirty="0"/>
          </a:p>
        </p:txBody>
      </p:sp>
    </p:spTree>
    <p:extLst>
      <p:ext uri="{BB962C8B-B14F-4D97-AF65-F5344CB8AC3E}">
        <p14:creationId xmlns:p14="http://schemas.microsoft.com/office/powerpoint/2010/main" val="130343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EA93-FC4A-E2EA-B076-55DCB4C3F1B1}"/>
              </a:ext>
            </a:extLst>
          </p:cNvPr>
          <p:cNvSpPr>
            <a:spLocks noGrp="1"/>
          </p:cNvSpPr>
          <p:nvPr>
            <p:ph type="title"/>
          </p:nvPr>
        </p:nvSpPr>
        <p:spPr>
          <a:xfrm>
            <a:off x="256032" y="237745"/>
            <a:ext cx="11576304" cy="1243583"/>
          </a:xfrm>
        </p:spPr>
        <p:txBody>
          <a:bodyPr>
            <a:normAutofit fontScale="90000"/>
          </a:bodyPr>
          <a:lstStyle/>
          <a:p>
            <a:pPr algn="ctr"/>
            <a:r>
              <a:rPr lang="en-IN" b="1" dirty="0"/>
              <a:t>SCRUM ACCOUNTABILITIES </a:t>
            </a:r>
            <a:br>
              <a:rPr lang="en-IN" b="1" dirty="0"/>
            </a:br>
            <a:r>
              <a:rPr lang="en-IN" dirty="0"/>
              <a:t>The People on the Scrum Team</a:t>
            </a:r>
          </a:p>
        </p:txBody>
      </p:sp>
      <p:sp>
        <p:nvSpPr>
          <p:cNvPr id="3" name="Content Placeholder 2">
            <a:extLst>
              <a:ext uri="{FF2B5EF4-FFF2-40B4-BE49-F238E27FC236}">
                <a16:creationId xmlns:a16="http://schemas.microsoft.com/office/drawing/2014/main" id="{0CF8855F-47F0-4590-02F3-8D6F88D01CC1}"/>
              </a:ext>
            </a:extLst>
          </p:cNvPr>
          <p:cNvSpPr>
            <a:spLocks noGrp="1"/>
          </p:cNvSpPr>
          <p:nvPr>
            <p:ph idx="1"/>
          </p:nvPr>
        </p:nvSpPr>
        <p:spPr>
          <a:xfrm>
            <a:off x="256032" y="1609344"/>
            <a:ext cx="11576304" cy="5010911"/>
          </a:xfrm>
        </p:spPr>
        <p:txBody>
          <a:bodyPr/>
          <a:lstStyle/>
          <a:p>
            <a:pPr marL="0" indent="0" algn="l">
              <a:buNone/>
            </a:pPr>
            <a:r>
              <a:rPr lang="en-US" b="1" i="0" dirty="0">
                <a:effectLst/>
                <a:latin typeface="Verdana" panose="020B0604030504040204" pitchFamily="34" charset="0"/>
              </a:rPr>
              <a:t>SCRUM MASTER</a:t>
            </a:r>
            <a:r>
              <a:rPr lang="en-US" b="0" i="0" dirty="0">
                <a:effectLst/>
                <a:latin typeface="Verdana" panose="020B0604030504040204" pitchFamily="34" charset="0"/>
              </a:rPr>
              <a:t>- the person on the Scrum Team who uses their knowledge of Scrum to help the team and organization to be as effective as they can be; they do so by taking approaches like coaching, teaching, facilitating and mentoring</a:t>
            </a:r>
          </a:p>
          <a:p>
            <a:pPr marL="0" indent="0" algn="l">
              <a:buNone/>
            </a:pPr>
            <a:endParaRPr lang="en-US" b="0" i="0" dirty="0">
              <a:effectLst/>
              <a:latin typeface="Verdana" panose="020B0604030504040204" pitchFamily="34" charset="0"/>
            </a:endParaRPr>
          </a:p>
          <a:p>
            <a:pPr marL="0" indent="0" algn="l">
              <a:buNone/>
            </a:pPr>
            <a:r>
              <a:rPr lang="en-US" b="1" i="0" dirty="0">
                <a:effectLst/>
                <a:latin typeface="Verdana" panose="020B0604030504040204" pitchFamily="34" charset="0"/>
              </a:rPr>
              <a:t>PRODUCT OWNER</a:t>
            </a:r>
            <a:r>
              <a:rPr lang="en-US" b="0" i="0" dirty="0">
                <a:effectLst/>
                <a:latin typeface="Verdana" panose="020B0604030504040204" pitchFamily="34" charset="0"/>
              </a:rPr>
              <a:t> - the person on the Scrum Team who makes sure that the team is creating the most valuable product they can create</a:t>
            </a:r>
          </a:p>
          <a:p>
            <a:pPr marL="0" indent="0" algn="l">
              <a:buNone/>
            </a:pPr>
            <a:endParaRPr lang="en-US" b="0" i="0" dirty="0">
              <a:effectLst/>
              <a:latin typeface="Verdana" panose="020B0604030504040204" pitchFamily="34" charset="0"/>
            </a:endParaRPr>
          </a:p>
          <a:p>
            <a:pPr marL="0" indent="0" algn="l">
              <a:buNone/>
            </a:pPr>
            <a:r>
              <a:rPr lang="en-US" b="1" dirty="0">
                <a:latin typeface="Verdana" panose="020B0604030504040204" pitchFamily="34" charset="0"/>
              </a:rPr>
              <a:t>DEVELOPERS</a:t>
            </a:r>
            <a:r>
              <a:rPr lang="en-US" b="0" i="0" dirty="0">
                <a:effectLst/>
                <a:latin typeface="Verdana" panose="020B0604030504040204" pitchFamily="34" charset="0"/>
              </a:rPr>
              <a:t> - the people on the Scrum Team who work together to create the product</a:t>
            </a:r>
          </a:p>
          <a:p>
            <a:pPr marL="0" indent="0">
              <a:buNone/>
            </a:pPr>
            <a:endParaRPr lang="en-IN" dirty="0"/>
          </a:p>
        </p:txBody>
      </p:sp>
    </p:spTree>
    <p:extLst>
      <p:ext uri="{BB962C8B-B14F-4D97-AF65-F5344CB8AC3E}">
        <p14:creationId xmlns:p14="http://schemas.microsoft.com/office/powerpoint/2010/main" val="369807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E475-4DAD-C5AD-0037-A921F8525701}"/>
              </a:ext>
            </a:extLst>
          </p:cNvPr>
          <p:cNvSpPr>
            <a:spLocks noGrp="1"/>
          </p:cNvSpPr>
          <p:nvPr>
            <p:ph type="title"/>
          </p:nvPr>
        </p:nvSpPr>
        <p:spPr/>
        <p:txBody>
          <a:bodyPr>
            <a:noAutofit/>
          </a:bodyPr>
          <a:lstStyle/>
          <a:p>
            <a:pPr algn="ctr"/>
            <a:r>
              <a:rPr lang="en-US" sz="3200" b="1" i="0" dirty="0">
                <a:effectLst/>
                <a:latin typeface="Verdana" panose="020B0604030504040204" pitchFamily="34" charset="0"/>
              </a:rPr>
              <a:t>SCRUM EVENTS</a:t>
            </a:r>
            <a:br>
              <a:rPr lang="en-US" sz="3200" b="0" i="0" dirty="0">
                <a:effectLst/>
                <a:latin typeface="Verdana" panose="020B0604030504040204" pitchFamily="34" charset="0"/>
              </a:rPr>
            </a:br>
            <a:r>
              <a:rPr lang="en-US" sz="3200" b="0" i="1" dirty="0">
                <a:effectLst/>
                <a:latin typeface="Verdana" panose="020B0604030504040204" pitchFamily="34" charset="0"/>
              </a:rPr>
              <a:t>Events that create regularity and minimize other meetings</a:t>
            </a:r>
            <a:br>
              <a:rPr lang="en-US" sz="3200" b="0" i="0" dirty="0">
                <a:effectLst/>
                <a:latin typeface="Verdana" panose="020B0604030504040204" pitchFamily="34" charset="0"/>
              </a:rPr>
            </a:br>
            <a:endParaRPr lang="en-IN" sz="3200" dirty="0"/>
          </a:p>
        </p:txBody>
      </p:sp>
      <p:sp>
        <p:nvSpPr>
          <p:cNvPr id="3" name="Content Placeholder 2">
            <a:extLst>
              <a:ext uri="{FF2B5EF4-FFF2-40B4-BE49-F238E27FC236}">
                <a16:creationId xmlns:a16="http://schemas.microsoft.com/office/drawing/2014/main" id="{65514D20-9E95-1533-F68C-E6AE4D501AEC}"/>
              </a:ext>
            </a:extLst>
          </p:cNvPr>
          <p:cNvSpPr>
            <a:spLocks noGrp="1"/>
          </p:cNvSpPr>
          <p:nvPr>
            <p:ph idx="1"/>
          </p:nvPr>
        </p:nvSpPr>
        <p:spPr>
          <a:xfrm>
            <a:off x="261257" y="1576873"/>
            <a:ext cx="11737910" cy="5075854"/>
          </a:xfrm>
        </p:spPr>
        <p:txBody>
          <a:bodyPr>
            <a:normAutofit/>
          </a:bodyPr>
          <a:lstStyle/>
          <a:p>
            <a:pPr marL="0" indent="0" algn="l">
              <a:buNone/>
            </a:pPr>
            <a:r>
              <a:rPr lang="en-US" sz="1800" b="1" i="0" dirty="0">
                <a:effectLst/>
                <a:latin typeface="Verdana" panose="020B0604030504040204" pitchFamily="34" charset="0"/>
              </a:rPr>
              <a:t>SPRINT</a:t>
            </a:r>
            <a:r>
              <a:rPr lang="en-US" sz="1800" b="0" i="0" dirty="0">
                <a:effectLst/>
                <a:latin typeface="Verdana" panose="020B0604030504040204" pitchFamily="34" charset="0"/>
              </a:rPr>
              <a:t> - short cycles of one month or less, during which the work is done; the Sprint contains all of the other Scrum events; a new Sprint starts immediately after the conclusion of the previous Sprint</a:t>
            </a:r>
          </a:p>
          <a:p>
            <a:pPr marL="0" indent="0" algn="l">
              <a:buNone/>
            </a:pPr>
            <a:endParaRPr lang="en-US" sz="1800" b="0" i="0" dirty="0">
              <a:effectLst/>
              <a:latin typeface="Verdana" panose="020B0604030504040204" pitchFamily="34" charset="0"/>
            </a:endParaRPr>
          </a:p>
          <a:p>
            <a:pPr marL="0" indent="0" algn="l">
              <a:buNone/>
            </a:pPr>
            <a:r>
              <a:rPr lang="en-US" sz="1800" b="1" i="0" dirty="0">
                <a:effectLst/>
                <a:latin typeface="Verdana" panose="020B0604030504040204" pitchFamily="34" charset="0"/>
              </a:rPr>
              <a:t>SPRINT PLANNING</a:t>
            </a:r>
            <a:r>
              <a:rPr lang="en-US" sz="1800" b="0" i="0" dirty="0">
                <a:effectLst/>
                <a:latin typeface="Verdana" panose="020B0604030504040204" pitchFamily="34" charset="0"/>
              </a:rPr>
              <a:t> - event dedicated to planning out the work that will take place during the Sprint</a:t>
            </a:r>
          </a:p>
          <a:p>
            <a:pPr marL="0" indent="0" algn="l">
              <a:buNone/>
            </a:pPr>
            <a:endParaRPr lang="en-US" sz="1800" b="0" i="0" dirty="0">
              <a:effectLst/>
              <a:latin typeface="Verdana" panose="020B0604030504040204" pitchFamily="34" charset="0"/>
            </a:endParaRPr>
          </a:p>
          <a:p>
            <a:pPr marL="0" indent="0" algn="l">
              <a:buNone/>
            </a:pPr>
            <a:r>
              <a:rPr lang="en-US" sz="1800" b="1" i="0" dirty="0">
                <a:effectLst/>
                <a:latin typeface="Verdana" panose="020B0604030504040204" pitchFamily="34" charset="0"/>
              </a:rPr>
              <a:t>DAILY SCRUM</a:t>
            </a:r>
            <a:r>
              <a:rPr lang="en-US" sz="1800" b="0" i="0" dirty="0">
                <a:effectLst/>
                <a:latin typeface="Verdana" panose="020B0604030504040204" pitchFamily="34" charset="0"/>
              </a:rPr>
              <a:t> - event held every day where the Developers inspect the progress toward the Sprint Goal, uncover anything that may be getting in their way and adapt accordingly</a:t>
            </a:r>
          </a:p>
          <a:p>
            <a:pPr marL="0" indent="0" algn="l">
              <a:buNone/>
            </a:pPr>
            <a:endParaRPr lang="en-US" sz="1800" b="0" i="0" dirty="0">
              <a:effectLst/>
              <a:latin typeface="Verdana" panose="020B0604030504040204" pitchFamily="34" charset="0"/>
            </a:endParaRPr>
          </a:p>
          <a:p>
            <a:pPr marL="0" indent="0" algn="l">
              <a:buNone/>
            </a:pPr>
            <a:r>
              <a:rPr lang="en-US" sz="1800" b="1" i="0" dirty="0">
                <a:effectLst/>
                <a:latin typeface="Verdana" panose="020B0604030504040204" pitchFamily="34" charset="0"/>
              </a:rPr>
              <a:t>SPRINT REVIEW</a:t>
            </a:r>
            <a:r>
              <a:rPr lang="en-US" sz="1800" b="0" i="0" dirty="0">
                <a:effectLst/>
                <a:latin typeface="Verdana" panose="020B0604030504040204" pitchFamily="34" charset="0"/>
              </a:rPr>
              <a:t> - event held at the end of the Sprint where the Scrum Team and key stakeholders review what was accomplished in the Sprint and what has changed in their environment; next, attendees collaborate on what to do next</a:t>
            </a:r>
          </a:p>
          <a:p>
            <a:pPr marL="0" indent="0" algn="l">
              <a:buNone/>
            </a:pPr>
            <a:endParaRPr lang="en-US" sz="1800" b="0" i="0" dirty="0">
              <a:effectLst/>
              <a:latin typeface="Verdana" panose="020B0604030504040204" pitchFamily="34" charset="0"/>
            </a:endParaRPr>
          </a:p>
          <a:p>
            <a:pPr marL="0" indent="0" algn="l">
              <a:buNone/>
            </a:pPr>
            <a:r>
              <a:rPr lang="en-US" sz="1800" b="1" i="0" dirty="0">
                <a:effectLst/>
                <a:latin typeface="Verdana" panose="020B0604030504040204" pitchFamily="34" charset="0"/>
              </a:rPr>
              <a:t>SPRINT RETROSPECTIVE</a:t>
            </a:r>
            <a:r>
              <a:rPr lang="en-US" sz="1800" b="0" i="0" dirty="0">
                <a:effectLst/>
                <a:latin typeface="Verdana" panose="020B0604030504040204" pitchFamily="34" charset="0"/>
              </a:rPr>
              <a:t> - the Scrum Team gets together during this event to talk about how the last Sprint went and identify the most helpful changes to improve their effectiveness</a:t>
            </a:r>
          </a:p>
          <a:p>
            <a:endParaRPr lang="en-IN" sz="1800" dirty="0"/>
          </a:p>
        </p:txBody>
      </p:sp>
    </p:spTree>
    <p:extLst>
      <p:ext uri="{BB962C8B-B14F-4D97-AF65-F5344CB8AC3E}">
        <p14:creationId xmlns:p14="http://schemas.microsoft.com/office/powerpoint/2010/main" val="1369186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1438</TotalTime>
  <Words>781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Charlie Text</vt:lpstr>
      <vt:lpstr>sofia-pro</vt:lpstr>
      <vt:lpstr>Source Sans Pro</vt:lpstr>
      <vt:lpstr>Verdana</vt:lpstr>
      <vt:lpstr>Office Theme</vt:lpstr>
      <vt:lpstr>WATERFALL MODEL</vt:lpstr>
      <vt:lpstr>AGILE</vt:lpstr>
      <vt:lpstr>Agile Manifesto</vt:lpstr>
      <vt:lpstr>PowerPoint Presentation</vt:lpstr>
      <vt:lpstr>Agile Methedology</vt:lpstr>
      <vt:lpstr>SCRUM</vt:lpstr>
      <vt:lpstr>SCRUM TERMINOLOGIES</vt:lpstr>
      <vt:lpstr>SCRUM ACCOUNTABILITIES  The People on the Scrum Team</vt:lpstr>
      <vt:lpstr>SCRUM EVENTS Events that create regularity and minimize other meetings </vt:lpstr>
      <vt:lpstr>SCRUM ARTIFACTS The plans and work which are transparent and can be inspected allowing for future adaptation; Each artifact has its own Commitment which helps the team understand if they are making progress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Monalisa Sonkusale</dc:creator>
  <cp:lastModifiedBy>Monalisa Sonkusale</cp:lastModifiedBy>
  <cp:revision>1</cp:revision>
  <dcterms:created xsi:type="dcterms:W3CDTF">2022-11-30T15:29:36Z</dcterms:created>
  <dcterms:modified xsi:type="dcterms:W3CDTF">2022-12-01T15:27:37Z</dcterms:modified>
</cp:coreProperties>
</file>