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03C6AB-29EB-47C8-8DC7-CE43A7A26FF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449FD5-6E3F-485D-A4F3-7FBCE17C0D2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C68C19-1D02-488B-A0E4-319C343023F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932C81-3962-4FC8-AE58-A266F3EDF0D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803C91-A00B-43F9-82D6-12FA10458A7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1C42B5-3EB5-419B-9CD1-AF0D133C0DB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D10ED5-1A59-4F09-82D1-AB75BD2DCEA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FFB3BD-D9DA-42EB-9E81-05809BF0268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3D4B3EC-5EC3-4E88-B737-EE77CBA3E3D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E27FA3A-DA67-40E9-8C60-C2BDCACE1EE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A40868-5B5C-4D70-BEFD-F960A6CE619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2FA12C-74C8-4165-AB13-AC27209CFE9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316800" y="5222520"/>
            <a:ext cx="604080" cy="43308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rgbClr val="424242"/>
                </a:solidFill>
                <a:latin typeface="Nunito"/>
                <a:ea typeface="Nuni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6639871-02D4-4137-A9AC-1A609E0BFFB9}" type="slidenum">
              <a:rPr b="0" lang="en-IN" sz="1000" spc="-1" strike="noStrike">
                <a:solidFill>
                  <a:srgbClr val="424242"/>
                </a:solidFill>
                <a:latin typeface="Nunito"/>
                <a:ea typeface="Nuni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33720" y="329760"/>
            <a:ext cx="9061560" cy="1347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EXAMIN</a:t>
            </a:r>
            <a:r>
              <a:rPr b="0" lang="en-IN" sz="3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ATION </a:t>
            </a:r>
            <a:r>
              <a:rPr b="0" lang="en-IN" sz="3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MANAGE</a:t>
            </a:r>
            <a:r>
              <a:rPr b="0" lang="en-IN" sz="3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MENT </a:t>
            </a:r>
            <a:r>
              <a:rPr b="0" lang="en-IN" sz="3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SYSTEM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25;p1"/>
          <p:cNvSpPr/>
          <p:nvPr/>
        </p:nvSpPr>
        <p:spPr>
          <a:xfrm>
            <a:off x="4860000" y="2771640"/>
            <a:ext cx="5029920" cy="24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83;p10"/>
          <p:cNvSpPr/>
          <p:nvPr/>
        </p:nvSpPr>
        <p:spPr>
          <a:xfrm>
            <a:off x="189000" y="279720"/>
            <a:ext cx="9341640" cy="52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IN" sz="1800" spc="-1" strike="noStrike" u="sng">
                <a:solidFill>
                  <a:srgbClr val="fd5b58"/>
                </a:solidFill>
                <a:uFillTx/>
                <a:latin typeface="Times New Roman"/>
                <a:ea typeface="Times New Roman"/>
              </a:rPr>
              <a:t>EXAMINATION MANAGEMENT SYSTEM USERS</a:t>
            </a: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- </a:t>
            </a:r>
            <a:r>
              <a:rPr b="0" lang="en-IN" sz="1800" spc="-1" strike="noStrike">
                <a:solidFill>
                  <a:srgbClr val="3465a4"/>
                </a:solidFill>
                <a:latin typeface="Times New Roman"/>
                <a:ea typeface="Times New Roman"/>
              </a:rPr>
              <a:t>(</a:t>
            </a:r>
            <a:r>
              <a:rPr b="0" lang="en-IN" sz="1800" spc="-1" strike="noStrike" u="sng">
                <a:solidFill>
                  <a:srgbClr val="3465a4"/>
                </a:solidFill>
                <a:uFillTx/>
                <a:latin typeface="Times New Roman"/>
                <a:ea typeface="Times New Roman"/>
              </a:rPr>
              <a:t>WORK BREAKDOWN STRUCTURE)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1" name="Google Shape;184;p10"/>
          <p:cNvSpPr/>
          <p:nvPr/>
        </p:nvSpPr>
        <p:spPr>
          <a:xfrm>
            <a:off x="189000" y="1620000"/>
            <a:ext cx="1421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Google Shape;185;p10"/>
          <p:cNvSpPr/>
          <p:nvPr/>
        </p:nvSpPr>
        <p:spPr>
          <a:xfrm>
            <a:off x="1632600" y="1594080"/>
            <a:ext cx="196668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Google Shape;186;p10"/>
          <p:cNvSpPr/>
          <p:nvPr/>
        </p:nvSpPr>
        <p:spPr>
          <a:xfrm>
            <a:off x="4050000" y="1620000"/>
            <a:ext cx="179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HEAD OF THE 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Google Shape;187;p10"/>
          <p:cNvSpPr/>
          <p:nvPr/>
        </p:nvSpPr>
        <p:spPr>
          <a:xfrm>
            <a:off x="6210000" y="1594080"/>
            <a:ext cx="143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SECTION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Google Shape;188;p10"/>
          <p:cNvSpPr/>
          <p:nvPr/>
        </p:nvSpPr>
        <p:spPr>
          <a:xfrm>
            <a:off x="8280000" y="1620000"/>
            <a:ext cx="179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COLLEGES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Google Shape;189;p10"/>
          <p:cNvSpPr/>
          <p:nvPr/>
        </p:nvSpPr>
        <p:spPr>
          <a:xfrm>
            <a:off x="189000" y="2880000"/>
            <a:ext cx="3410280" cy="22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9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Course joining form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Examination form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Online fees/dues payment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 Apply for revaluation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5) Request for duplicate certificates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7" name="Google Shape;190;p10"/>
          <p:cNvSpPr/>
          <p:nvPr/>
        </p:nvSpPr>
        <p:spPr>
          <a:xfrm>
            <a:off x="4860000" y="72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191;p10"/>
          <p:cNvSpPr/>
          <p:nvPr/>
        </p:nvSpPr>
        <p:spPr>
          <a:xfrm>
            <a:off x="720000" y="1080000"/>
            <a:ext cx="82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92;p10"/>
          <p:cNvSpPr/>
          <p:nvPr/>
        </p:nvSpPr>
        <p:spPr>
          <a:xfrm>
            <a:off x="7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193;p10"/>
          <p:cNvSpPr/>
          <p:nvPr/>
        </p:nvSpPr>
        <p:spPr>
          <a:xfrm>
            <a:off x="234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94;p10"/>
          <p:cNvSpPr/>
          <p:nvPr/>
        </p:nvSpPr>
        <p:spPr>
          <a:xfrm>
            <a:off x="48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95;p10"/>
          <p:cNvSpPr/>
          <p:nvPr/>
        </p:nvSpPr>
        <p:spPr>
          <a:xfrm>
            <a:off x="66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196;p10"/>
          <p:cNvSpPr/>
          <p:nvPr/>
        </p:nvSpPr>
        <p:spPr>
          <a:xfrm>
            <a:off x="88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197;p10"/>
          <p:cNvSpPr/>
          <p:nvPr/>
        </p:nvSpPr>
        <p:spPr>
          <a:xfrm>
            <a:off x="572040" y="2128320"/>
            <a:ext cx="147240" cy="794160"/>
          </a:xfrm>
          <a:custGeom>
            <a:avLst/>
            <a:gdLst/>
            <a:ahLst/>
            <a:rect l="l" t="t" r="r" b="b"/>
            <a:pathLst>
              <a:path w="413" h="2210">
                <a:moveTo>
                  <a:pt x="103" y="0"/>
                </a:moveTo>
                <a:lnTo>
                  <a:pt x="103" y="1656"/>
                </a:lnTo>
                <a:lnTo>
                  <a:pt x="0" y="1656"/>
                </a:lnTo>
                <a:lnTo>
                  <a:pt x="206" y="2209"/>
                </a:lnTo>
                <a:lnTo>
                  <a:pt x="412" y="1656"/>
                </a:lnTo>
                <a:lnTo>
                  <a:pt x="309" y="1656"/>
                </a:lnTo>
                <a:lnTo>
                  <a:pt x="309" y="0"/>
                </a:lnTo>
                <a:lnTo>
                  <a:pt x="103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02;p11"/>
          <p:cNvSpPr/>
          <p:nvPr/>
        </p:nvSpPr>
        <p:spPr>
          <a:xfrm>
            <a:off x="189000" y="139680"/>
            <a:ext cx="9829440" cy="55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     </a:t>
            </a:r>
            <a:r>
              <a:rPr b="0" lang="en-IN" sz="1800" spc="-1" strike="noStrike" u="sng">
                <a:solidFill>
                  <a:srgbClr val="fd5b58"/>
                </a:solidFill>
                <a:uFillTx/>
                <a:latin typeface="Times New Roman"/>
                <a:ea typeface="Times New Roman"/>
              </a:rPr>
              <a:t>EXAMINATION MANAGEMENT SYSTEM USERS</a:t>
            </a: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- </a:t>
            </a:r>
            <a:r>
              <a:rPr b="0" lang="en-IN" sz="1800" spc="-1" strike="noStrike" u="sng">
                <a:solidFill>
                  <a:srgbClr val="3465a4"/>
                </a:solidFill>
                <a:uFillTx/>
                <a:latin typeface="Times New Roman"/>
                <a:ea typeface="Times New Roman"/>
              </a:rPr>
              <a:t>(WORK BREAKDOWN STRUCTURE)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6" name="Google Shape;203;p11"/>
          <p:cNvSpPr/>
          <p:nvPr/>
        </p:nvSpPr>
        <p:spPr>
          <a:xfrm>
            <a:off x="189000" y="1620000"/>
            <a:ext cx="1421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Google Shape;204;p11"/>
          <p:cNvSpPr/>
          <p:nvPr/>
        </p:nvSpPr>
        <p:spPr>
          <a:xfrm>
            <a:off x="1551240" y="1594080"/>
            <a:ext cx="187200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Google Shape;205;p11"/>
          <p:cNvSpPr/>
          <p:nvPr/>
        </p:nvSpPr>
        <p:spPr>
          <a:xfrm>
            <a:off x="4050000" y="1620000"/>
            <a:ext cx="179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HEAD OF THE 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Google Shape;206;p11"/>
          <p:cNvSpPr/>
          <p:nvPr/>
        </p:nvSpPr>
        <p:spPr>
          <a:xfrm>
            <a:off x="6210000" y="1594080"/>
            <a:ext cx="143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SECTION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Google Shape;207;p11"/>
          <p:cNvSpPr/>
          <p:nvPr/>
        </p:nvSpPr>
        <p:spPr>
          <a:xfrm>
            <a:off x="8280000" y="1620000"/>
            <a:ext cx="179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COLLEGES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Google Shape;208;p11"/>
          <p:cNvSpPr/>
          <p:nvPr/>
        </p:nvSpPr>
        <p:spPr>
          <a:xfrm>
            <a:off x="4860000" y="72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209;p11"/>
          <p:cNvSpPr/>
          <p:nvPr/>
        </p:nvSpPr>
        <p:spPr>
          <a:xfrm>
            <a:off x="720000" y="1080000"/>
            <a:ext cx="82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210;p11"/>
          <p:cNvSpPr/>
          <p:nvPr/>
        </p:nvSpPr>
        <p:spPr>
          <a:xfrm>
            <a:off x="7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211;p11"/>
          <p:cNvSpPr/>
          <p:nvPr/>
        </p:nvSpPr>
        <p:spPr>
          <a:xfrm>
            <a:off x="234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212;p11"/>
          <p:cNvSpPr/>
          <p:nvPr/>
        </p:nvSpPr>
        <p:spPr>
          <a:xfrm>
            <a:off x="48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213;p11"/>
          <p:cNvSpPr/>
          <p:nvPr/>
        </p:nvSpPr>
        <p:spPr>
          <a:xfrm>
            <a:off x="66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214;p11"/>
          <p:cNvSpPr/>
          <p:nvPr/>
        </p:nvSpPr>
        <p:spPr>
          <a:xfrm>
            <a:off x="88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215;p11"/>
          <p:cNvSpPr/>
          <p:nvPr/>
        </p:nvSpPr>
        <p:spPr>
          <a:xfrm>
            <a:off x="1260000" y="2880000"/>
            <a:ext cx="3059280" cy="27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Course joining form verification(FROM STUDENT)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Exam timetable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Examination form verification(FROM STUDENT)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 Hall ticket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5) Room admittance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6) Seat allocation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7) Publication of  Results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8) Revaluation process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9) Certificates issue process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9" name="Google Shape;216;p11"/>
          <p:cNvSpPr/>
          <p:nvPr/>
        </p:nvSpPr>
        <p:spPr>
          <a:xfrm>
            <a:off x="2340000" y="2187720"/>
            <a:ext cx="179280" cy="691560"/>
          </a:xfrm>
          <a:custGeom>
            <a:avLst/>
            <a:gdLst/>
            <a:ahLst/>
            <a:rect l="l" t="t" r="r" b="b"/>
            <a:pathLst>
              <a:path w="502" h="1925">
                <a:moveTo>
                  <a:pt x="125" y="0"/>
                </a:moveTo>
                <a:lnTo>
                  <a:pt x="125" y="1443"/>
                </a:lnTo>
                <a:lnTo>
                  <a:pt x="0" y="1443"/>
                </a:lnTo>
                <a:lnTo>
                  <a:pt x="250" y="1924"/>
                </a:lnTo>
                <a:lnTo>
                  <a:pt x="501" y="1443"/>
                </a:lnTo>
                <a:lnTo>
                  <a:pt x="375" y="1443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21;p12"/>
          <p:cNvSpPr/>
          <p:nvPr/>
        </p:nvSpPr>
        <p:spPr>
          <a:xfrm>
            <a:off x="189000" y="323640"/>
            <a:ext cx="9690120" cy="52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 u="sng">
                <a:solidFill>
                  <a:srgbClr val="fd5b58"/>
                </a:solidFill>
                <a:uFillTx/>
                <a:latin typeface="Times New Roman"/>
                <a:ea typeface="Times New Roman"/>
              </a:rPr>
              <a:t>EXAMINATION MANAGEMENT SYSTEM USERS</a:t>
            </a: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- </a:t>
            </a:r>
            <a:r>
              <a:rPr b="0" lang="en-IN" sz="1800" spc="-1" strike="noStrike">
                <a:solidFill>
                  <a:srgbClr val="3465a4"/>
                </a:solidFill>
                <a:latin typeface="Times New Roman"/>
                <a:ea typeface="Times New Roman"/>
              </a:rPr>
              <a:t>(</a:t>
            </a:r>
            <a:r>
              <a:rPr b="0" lang="en-IN" sz="1800" spc="-1" strike="noStrike" u="sng">
                <a:solidFill>
                  <a:srgbClr val="3465a4"/>
                </a:solidFill>
                <a:uFillTx/>
                <a:latin typeface="Times New Roman"/>
                <a:ea typeface="Times New Roman"/>
              </a:rPr>
              <a:t>WORK BREAKDOWN STRUCTURE)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1" name="Google Shape;222;p12"/>
          <p:cNvSpPr/>
          <p:nvPr/>
        </p:nvSpPr>
        <p:spPr>
          <a:xfrm>
            <a:off x="189000" y="1620000"/>
            <a:ext cx="1421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Google Shape;223;p12"/>
          <p:cNvSpPr/>
          <p:nvPr/>
        </p:nvSpPr>
        <p:spPr>
          <a:xfrm>
            <a:off x="1632600" y="1594080"/>
            <a:ext cx="19184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Google Shape;224;p12"/>
          <p:cNvSpPr/>
          <p:nvPr/>
        </p:nvSpPr>
        <p:spPr>
          <a:xfrm>
            <a:off x="4050000" y="1620000"/>
            <a:ext cx="179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HEAD OF THE 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Google Shape;225;p12"/>
          <p:cNvSpPr/>
          <p:nvPr/>
        </p:nvSpPr>
        <p:spPr>
          <a:xfrm>
            <a:off x="6210000" y="1594080"/>
            <a:ext cx="143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SECTION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Google Shape;226;p12"/>
          <p:cNvSpPr/>
          <p:nvPr/>
        </p:nvSpPr>
        <p:spPr>
          <a:xfrm>
            <a:off x="8280000" y="1620000"/>
            <a:ext cx="179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COLLEGES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Google Shape;227;p12"/>
          <p:cNvSpPr/>
          <p:nvPr/>
        </p:nvSpPr>
        <p:spPr>
          <a:xfrm>
            <a:off x="4860000" y="72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228;p12"/>
          <p:cNvSpPr/>
          <p:nvPr/>
        </p:nvSpPr>
        <p:spPr>
          <a:xfrm>
            <a:off x="720000" y="1080000"/>
            <a:ext cx="82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229;p12"/>
          <p:cNvSpPr/>
          <p:nvPr/>
        </p:nvSpPr>
        <p:spPr>
          <a:xfrm>
            <a:off x="7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230;p12"/>
          <p:cNvSpPr/>
          <p:nvPr/>
        </p:nvSpPr>
        <p:spPr>
          <a:xfrm>
            <a:off x="234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231;p12"/>
          <p:cNvSpPr/>
          <p:nvPr/>
        </p:nvSpPr>
        <p:spPr>
          <a:xfrm>
            <a:off x="48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232;p12"/>
          <p:cNvSpPr/>
          <p:nvPr/>
        </p:nvSpPr>
        <p:spPr>
          <a:xfrm>
            <a:off x="66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233;p12"/>
          <p:cNvSpPr/>
          <p:nvPr/>
        </p:nvSpPr>
        <p:spPr>
          <a:xfrm>
            <a:off x="88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234;p12"/>
          <p:cNvSpPr/>
          <p:nvPr/>
        </p:nvSpPr>
        <p:spPr>
          <a:xfrm>
            <a:off x="603360" y="3060000"/>
            <a:ext cx="3959280" cy="21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1)Scheduling and monitoring of all initial activities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2)Publish results(collaboration with examination /register office)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79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3)Ensure the published result reaches COE and ACOE to print marksheet for each semester/whole degree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4" name="Google Shape;235;p12"/>
          <p:cNvSpPr/>
          <p:nvPr/>
        </p:nvSpPr>
        <p:spPr>
          <a:xfrm rot="10800000">
            <a:off x="604080" y="3059640"/>
            <a:ext cx="38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236;p12"/>
          <p:cNvSpPr/>
          <p:nvPr/>
        </p:nvSpPr>
        <p:spPr>
          <a:xfrm>
            <a:off x="603360" y="3060000"/>
            <a:ext cx="360" cy="19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37;p12"/>
          <p:cNvSpPr/>
          <p:nvPr/>
        </p:nvSpPr>
        <p:spPr>
          <a:xfrm rot="10800000">
            <a:off x="604080" y="5039640"/>
            <a:ext cx="389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238;p12"/>
          <p:cNvSpPr/>
          <p:nvPr/>
        </p:nvSpPr>
        <p:spPr>
          <a:xfrm>
            <a:off x="4500000" y="3060000"/>
            <a:ext cx="360" cy="19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239;p12"/>
          <p:cNvSpPr/>
          <p:nvPr/>
        </p:nvSpPr>
        <p:spPr>
          <a:xfrm>
            <a:off x="5220000" y="3060000"/>
            <a:ext cx="3419280" cy="23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STAFFS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1)PRE-EXAMINATION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1.Preparation and publication of schedules.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2.Question paper setting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2)DURING EXAMINATION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1.Examination supervisors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3)POST-EXAMINATION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1.Paper evaluation.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9" name="Google Shape;240;p12"/>
          <p:cNvSpPr/>
          <p:nvPr/>
        </p:nvSpPr>
        <p:spPr>
          <a:xfrm>
            <a:off x="5040000" y="3060000"/>
            <a:ext cx="360" cy="23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oogle Shape;241;p12"/>
          <p:cNvSpPr/>
          <p:nvPr/>
        </p:nvSpPr>
        <p:spPr>
          <a:xfrm>
            <a:off x="5040000" y="3060000"/>
            <a:ext cx="35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oogle Shape;242;p12"/>
          <p:cNvSpPr/>
          <p:nvPr/>
        </p:nvSpPr>
        <p:spPr>
          <a:xfrm>
            <a:off x="8640000" y="3060000"/>
            <a:ext cx="360" cy="23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43;p12"/>
          <p:cNvSpPr/>
          <p:nvPr/>
        </p:nvSpPr>
        <p:spPr>
          <a:xfrm>
            <a:off x="5040000" y="5400000"/>
            <a:ext cx="35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44;p12"/>
          <p:cNvSpPr/>
          <p:nvPr/>
        </p:nvSpPr>
        <p:spPr>
          <a:xfrm>
            <a:off x="4785840" y="2213640"/>
            <a:ext cx="179280" cy="485640"/>
          </a:xfrm>
          <a:custGeom>
            <a:avLst/>
            <a:gdLst/>
            <a:ahLst/>
            <a:rect l="l" t="t" r="r" b="b"/>
            <a:pathLst>
              <a:path w="502" h="1353">
                <a:moveTo>
                  <a:pt x="125" y="0"/>
                </a:moveTo>
                <a:lnTo>
                  <a:pt x="125" y="1013"/>
                </a:lnTo>
                <a:lnTo>
                  <a:pt x="0" y="1013"/>
                </a:lnTo>
                <a:lnTo>
                  <a:pt x="250" y="1352"/>
                </a:lnTo>
                <a:lnTo>
                  <a:pt x="501" y="1013"/>
                </a:lnTo>
                <a:lnTo>
                  <a:pt x="375" y="1013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245;p12"/>
          <p:cNvSpPr/>
          <p:nvPr/>
        </p:nvSpPr>
        <p:spPr>
          <a:xfrm flipH="1" rot="10800000">
            <a:off x="2557800" y="2700720"/>
            <a:ext cx="437364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246;p12"/>
          <p:cNvSpPr/>
          <p:nvPr/>
        </p:nvSpPr>
        <p:spPr>
          <a:xfrm>
            <a:off x="2520000" y="270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247;p12"/>
          <p:cNvSpPr/>
          <p:nvPr/>
        </p:nvSpPr>
        <p:spPr>
          <a:xfrm>
            <a:off x="6840000" y="270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252;p13"/>
          <p:cNvSpPr/>
          <p:nvPr/>
        </p:nvSpPr>
        <p:spPr>
          <a:xfrm>
            <a:off x="189000" y="209520"/>
            <a:ext cx="9702360" cy="52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 u="sng">
                <a:solidFill>
                  <a:srgbClr val="fd5b58"/>
                </a:solidFill>
                <a:uFillTx/>
                <a:latin typeface="Times New Roman"/>
                <a:ea typeface="Times New Roman"/>
              </a:rPr>
              <a:t>EXAMINATION MANAGEMENT SYSTEM USERS</a:t>
            </a: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- </a:t>
            </a:r>
            <a:r>
              <a:rPr b="0" lang="en-IN" sz="1800" spc="-1" strike="noStrike">
                <a:solidFill>
                  <a:srgbClr val="3465a4"/>
                </a:solidFill>
                <a:latin typeface="Times New Roman"/>
                <a:ea typeface="Times New Roman"/>
              </a:rPr>
              <a:t>(</a:t>
            </a:r>
            <a:r>
              <a:rPr b="0" lang="en-IN" sz="1800" spc="-1" strike="noStrike" u="sng">
                <a:solidFill>
                  <a:srgbClr val="3465a4"/>
                </a:solidFill>
                <a:uFillTx/>
                <a:latin typeface="Times New Roman"/>
                <a:ea typeface="Times New Roman"/>
              </a:rPr>
              <a:t>WORK BREAKDOWN STRUCTURE)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8" name="Google Shape;253;p13"/>
          <p:cNvSpPr/>
          <p:nvPr/>
        </p:nvSpPr>
        <p:spPr>
          <a:xfrm>
            <a:off x="189000" y="1620000"/>
            <a:ext cx="1421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Google Shape;254;p13"/>
          <p:cNvSpPr/>
          <p:nvPr/>
        </p:nvSpPr>
        <p:spPr>
          <a:xfrm>
            <a:off x="1632600" y="1594080"/>
            <a:ext cx="189396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Google Shape;255;p13"/>
          <p:cNvSpPr/>
          <p:nvPr/>
        </p:nvSpPr>
        <p:spPr>
          <a:xfrm>
            <a:off x="4050000" y="1620000"/>
            <a:ext cx="179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HEAD OF THE 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Google Shape;256;p13"/>
          <p:cNvSpPr/>
          <p:nvPr/>
        </p:nvSpPr>
        <p:spPr>
          <a:xfrm>
            <a:off x="6210000" y="1594080"/>
            <a:ext cx="143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SECTION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Google Shape;257;p13"/>
          <p:cNvSpPr/>
          <p:nvPr/>
        </p:nvSpPr>
        <p:spPr>
          <a:xfrm>
            <a:off x="8280000" y="1620000"/>
            <a:ext cx="179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COLLEGES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Google Shape;258;p13"/>
          <p:cNvSpPr/>
          <p:nvPr/>
        </p:nvSpPr>
        <p:spPr>
          <a:xfrm>
            <a:off x="4860000" y="72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259;p13"/>
          <p:cNvSpPr/>
          <p:nvPr/>
        </p:nvSpPr>
        <p:spPr>
          <a:xfrm>
            <a:off x="720000" y="1080000"/>
            <a:ext cx="82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260;p13"/>
          <p:cNvSpPr/>
          <p:nvPr/>
        </p:nvSpPr>
        <p:spPr>
          <a:xfrm>
            <a:off x="7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261;p13"/>
          <p:cNvSpPr/>
          <p:nvPr/>
        </p:nvSpPr>
        <p:spPr>
          <a:xfrm>
            <a:off x="234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262;p13"/>
          <p:cNvSpPr/>
          <p:nvPr/>
        </p:nvSpPr>
        <p:spPr>
          <a:xfrm>
            <a:off x="48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263;p13"/>
          <p:cNvSpPr/>
          <p:nvPr/>
        </p:nvSpPr>
        <p:spPr>
          <a:xfrm>
            <a:off x="66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264;p13"/>
          <p:cNvSpPr/>
          <p:nvPr/>
        </p:nvSpPr>
        <p:spPr>
          <a:xfrm>
            <a:off x="88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Google Shape;265;p13"/>
          <p:cNvSpPr/>
          <p:nvPr/>
        </p:nvSpPr>
        <p:spPr>
          <a:xfrm>
            <a:off x="6660000" y="2340000"/>
            <a:ext cx="179280" cy="539280"/>
          </a:xfrm>
          <a:custGeom>
            <a:avLst/>
            <a:gdLst/>
            <a:ahLst/>
            <a:rect l="l" t="t" r="r" b="b"/>
            <a:pathLst>
              <a:path w="502" h="1502">
                <a:moveTo>
                  <a:pt x="125" y="0"/>
                </a:moveTo>
                <a:lnTo>
                  <a:pt x="125" y="1125"/>
                </a:lnTo>
                <a:lnTo>
                  <a:pt x="0" y="1125"/>
                </a:lnTo>
                <a:lnTo>
                  <a:pt x="250" y="1501"/>
                </a:lnTo>
                <a:lnTo>
                  <a:pt x="501" y="1125"/>
                </a:lnTo>
                <a:lnTo>
                  <a:pt x="375" y="112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Google Shape;266;p13"/>
          <p:cNvSpPr/>
          <p:nvPr/>
        </p:nvSpPr>
        <p:spPr>
          <a:xfrm>
            <a:off x="5940000" y="2887920"/>
            <a:ext cx="2339280" cy="12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Exam fees 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Revaluation fees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Other financial aspects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71;p14"/>
          <p:cNvSpPr/>
          <p:nvPr/>
        </p:nvSpPr>
        <p:spPr>
          <a:xfrm>
            <a:off x="189000" y="323640"/>
            <a:ext cx="9710280" cy="52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 u="sng">
                <a:solidFill>
                  <a:srgbClr val="fd5b58"/>
                </a:solidFill>
                <a:uFillTx/>
                <a:latin typeface="Times New Roman"/>
                <a:ea typeface="Times New Roman"/>
              </a:rPr>
              <a:t>EXAMINATION MANAGEMENT SYSTEM USERS</a:t>
            </a:r>
            <a:r>
              <a:rPr b="0" lang="en-IN" sz="1800" spc="-1" strike="noStrike">
                <a:solidFill>
                  <a:srgbClr val="fd5b58"/>
                </a:solidFill>
                <a:latin typeface="Times New Roman"/>
                <a:ea typeface="Times New Roman"/>
              </a:rPr>
              <a:t> - </a:t>
            </a:r>
            <a:r>
              <a:rPr b="0" lang="en-IN" sz="1800" spc="-1" strike="noStrike">
                <a:solidFill>
                  <a:srgbClr val="3465a4"/>
                </a:solidFill>
                <a:latin typeface="Times New Roman"/>
                <a:ea typeface="Times New Roman"/>
              </a:rPr>
              <a:t>(</a:t>
            </a:r>
            <a:r>
              <a:rPr b="0" lang="en-IN" sz="1800" spc="-1" strike="noStrike" u="sng">
                <a:solidFill>
                  <a:srgbClr val="3465a4"/>
                </a:solidFill>
                <a:uFillTx/>
                <a:latin typeface="Times New Roman"/>
                <a:ea typeface="Times New Roman"/>
              </a:rPr>
              <a:t>WORK BREAKDOWN STRUCTURE)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3" name="Google Shape;272;p14"/>
          <p:cNvSpPr/>
          <p:nvPr/>
        </p:nvSpPr>
        <p:spPr>
          <a:xfrm>
            <a:off x="189000" y="1620000"/>
            <a:ext cx="1421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Google Shape;273;p14"/>
          <p:cNvSpPr/>
          <p:nvPr/>
        </p:nvSpPr>
        <p:spPr>
          <a:xfrm>
            <a:off x="1632600" y="1594080"/>
            <a:ext cx="187776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EXAMINATION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Google Shape;274;p14"/>
          <p:cNvSpPr/>
          <p:nvPr/>
        </p:nvSpPr>
        <p:spPr>
          <a:xfrm>
            <a:off x="4050000" y="1620000"/>
            <a:ext cx="179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HEAD OF THE DEPARTMENT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6" name="Google Shape;275;p14"/>
          <p:cNvSpPr/>
          <p:nvPr/>
        </p:nvSpPr>
        <p:spPr>
          <a:xfrm>
            <a:off x="6210000" y="1594080"/>
            <a:ext cx="1430640" cy="5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SECTION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Google Shape;276;p14"/>
          <p:cNvSpPr/>
          <p:nvPr/>
        </p:nvSpPr>
        <p:spPr>
          <a:xfrm>
            <a:off x="8280000" y="1620000"/>
            <a:ext cx="179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AFFILIATED COLLEGES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8" name="Google Shape;277;p14"/>
          <p:cNvSpPr/>
          <p:nvPr/>
        </p:nvSpPr>
        <p:spPr>
          <a:xfrm>
            <a:off x="4860000" y="72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278;p14"/>
          <p:cNvSpPr/>
          <p:nvPr/>
        </p:nvSpPr>
        <p:spPr>
          <a:xfrm>
            <a:off x="720000" y="1080000"/>
            <a:ext cx="82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279;p14"/>
          <p:cNvSpPr/>
          <p:nvPr/>
        </p:nvSpPr>
        <p:spPr>
          <a:xfrm>
            <a:off x="7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280;p14"/>
          <p:cNvSpPr/>
          <p:nvPr/>
        </p:nvSpPr>
        <p:spPr>
          <a:xfrm>
            <a:off x="234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281;p14"/>
          <p:cNvSpPr/>
          <p:nvPr/>
        </p:nvSpPr>
        <p:spPr>
          <a:xfrm>
            <a:off x="48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282;p14"/>
          <p:cNvSpPr/>
          <p:nvPr/>
        </p:nvSpPr>
        <p:spPr>
          <a:xfrm>
            <a:off x="666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283;p14"/>
          <p:cNvSpPr/>
          <p:nvPr/>
        </p:nvSpPr>
        <p:spPr>
          <a:xfrm>
            <a:off x="8820000" y="1080000"/>
            <a:ext cx="179280" cy="359280"/>
          </a:xfrm>
          <a:custGeom>
            <a:avLst/>
            <a:gdLst/>
            <a:ahLst/>
            <a:rect l="l" t="t" r="r" b="b"/>
            <a:pathLst>
              <a:path w="502" h="1002">
                <a:moveTo>
                  <a:pt x="125" y="0"/>
                </a:moveTo>
                <a:lnTo>
                  <a:pt x="125" y="750"/>
                </a:lnTo>
                <a:lnTo>
                  <a:pt x="0" y="750"/>
                </a:lnTo>
                <a:lnTo>
                  <a:pt x="250" y="1001"/>
                </a:lnTo>
                <a:lnTo>
                  <a:pt x="501" y="750"/>
                </a:lnTo>
                <a:lnTo>
                  <a:pt x="375" y="750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729fcf"/>
          </a:solidFill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284;p14"/>
          <p:cNvSpPr/>
          <p:nvPr/>
        </p:nvSpPr>
        <p:spPr>
          <a:xfrm>
            <a:off x="839160" y="3168000"/>
            <a:ext cx="8861760" cy="24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ZONAL OFFICERS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1.Collect question papers and send it to college.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ZONAL COORDINATORS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Obtain answer scripts from college.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</a:t>
            </a:r>
            <a:r>
              <a:rPr b="0" lang="en-IN" sz="18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ZONAL REPRESENTATIVES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1.Work under zonal coordinators.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2.Responsible for dummy roll number creation and exchange of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p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apers among college.       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6" name="Google Shape;285;p14"/>
          <p:cNvSpPr/>
          <p:nvPr/>
        </p:nvSpPr>
        <p:spPr>
          <a:xfrm>
            <a:off x="8902440" y="2784600"/>
            <a:ext cx="545760" cy="890640"/>
          </a:xfrm>
          <a:prstGeom prst="curvedLeftArrow">
            <a:avLst>
              <a:gd name="adj1" fmla="val 25000"/>
              <a:gd name="adj2" fmla="val 50000"/>
              <a:gd name="adj3" fmla="val 35604"/>
            </a:avLst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286;p14"/>
          <p:cNvSpPr/>
          <p:nvPr/>
        </p:nvSpPr>
        <p:spPr>
          <a:xfrm>
            <a:off x="810000" y="3127680"/>
            <a:ext cx="360" cy="228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287;p14"/>
          <p:cNvSpPr/>
          <p:nvPr/>
        </p:nvSpPr>
        <p:spPr>
          <a:xfrm>
            <a:off x="9764640" y="3178440"/>
            <a:ext cx="360" cy="21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288;p14"/>
          <p:cNvSpPr/>
          <p:nvPr/>
        </p:nvSpPr>
        <p:spPr>
          <a:xfrm flipH="1" rot="10800000">
            <a:off x="788040" y="5315040"/>
            <a:ext cx="8937720" cy="11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289;p14"/>
          <p:cNvSpPr/>
          <p:nvPr/>
        </p:nvSpPr>
        <p:spPr>
          <a:xfrm flipH="1" rot="10800000">
            <a:off x="800640" y="3153600"/>
            <a:ext cx="8937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296;p15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4" name="Google Shape;297;p15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302;p16"/>
          <p:cNvGraphicFramePr/>
          <p:nvPr/>
        </p:nvGraphicFramePr>
        <p:xfrm>
          <a:off x="2520000" y="1238040"/>
          <a:ext cx="6448680" cy="1547280"/>
        </p:xfrm>
        <a:graphic>
          <a:graphicData uri="http://schemas.openxmlformats.org/drawingml/2006/table">
            <a:tbl>
              <a:tblPr/>
              <a:tblGrid>
                <a:gridCol w="3381120"/>
                <a:gridCol w="30675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OPERATING SYSTEM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Windows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1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FRONT END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Visual Basic .NET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8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BACK END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MySQL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BROWSER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Internet Explorer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303;p16"/>
          <p:cNvSpPr/>
          <p:nvPr/>
        </p:nvSpPr>
        <p:spPr>
          <a:xfrm>
            <a:off x="209880" y="805680"/>
            <a:ext cx="35960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c0791b"/>
                </a:solidFill>
                <a:latin typeface="Times New Roman"/>
                <a:ea typeface="Times New Roman"/>
              </a:rPr>
              <a:t>HARDWARE REQUIREMENTS</a:t>
            </a:r>
            <a:r>
              <a:rPr b="1" lang="en-IN" sz="1800" spc="-1" strike="noStrike">
                <a:solidFill>
                  <a:srgbClr val="c0791b"/>
                </a:solidFill>
                <a:latin typeface="Arial"/>
                <a:ea typeface="Arial"/>
              </a:rPr>
              <a:t>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Google Shape;304;p16"/>
          <p:cNvSpPr/>
          <p:nvPr/>
        </p:nvSpPr>
        <p:spPr>
          <a:xfrm>
            <a:off x="180000" y="3137040"/>
            <a:ext cx="36730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c0791b"/>
                </a:solidFill>
                <a:latin typeface="Times New Roman"/>
                <a:ea typeface="Times New Roman"/>
              </a:rPr>
              <a:t>SOFTWARE REQUIREMENTS: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98" name="Google Shape;305;p16"/>
          <p:cNvGraphicFramePr/>
          <p:nvPr/>
        </p:nvGraphicFramePr>
        <p:xfrm>
          <a:off x="2520000" y="3872160"/>
          <a:ext cx="6514560" cy="1461600"/>
        </p:xfrm>
        <a:graphic>
          <a:graphicData uri="http://schemas.openxmlformats.org/drawingml/2006/table">
            <a:tbl>
              <a:tblPr/>
              <a:tblGrid>
                <a:gridCol w="2024640"/>
                <a:gridCol w="2365920"/>
                <a:gridCol w="2124000"/>
              </a:tblGrid>
              <a:tr h="861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12th Gen Intel Core HX Processors for administrator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Intel Core HX Processors for end user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0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 to 16 GB for administrator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GB for end user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312;p17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2" name="Google Shape;313;p17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318;p18"/>
          <p:cNvSpPr/>
          <p:nvPr/>
        </p:nvSpPr>
        <p:spPr>
          <a:xfrm>
            <a:off x="811800" y="515160"/>
            <a:ext cx="31413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5. REQUIREMENTS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04" name="Google Shape;319;p18"/>
          <p:cNvSpPr/>
          <p:nvPr/>
        </p:nvSpPr>
        <p:spPr>
          <a:xfrm>
            <a:off x="811800" y="1415160"/>
            <a:ext cx="7736040" cy="16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requirements are further classified into: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Domain Requirement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Functional Requirement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Non Functional Requirement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324;p19"/>
          <p:cNvSpPr/>
          <p:nvPr/>
        </p:nvSpPr>
        <p:spPr>
          <a:xfrm>
            <a:off x="360000" y="540000"/>
            <a:ext cx="4679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5.1 DOMAIN REQUIREMENT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06" name="Google Shape;325;p19"/>
          <p:cNvSpPr/>
          <p:nvPr/>
        </p:nvSpPr>
        <p:spPr>
          <a:xfrm>
            <a:off x="597600" y="1440000"/>
            <a:ext cx="839844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targeted subject area of Examination Management System includes,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1)High concurrency to handle large number of users.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2)Easy to classify management which is done through careful handling of division of modules.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3)Realize automatic judgement and reduce manual output.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32;p2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330;p20"/>
          <p:cNvSpPr/>
          <p:nvPr/>
        </p:nvSpPr>
        <p:spPr>
          <a:xfrm>
            <a:off x="540000" y="438480"/>
            <a:ext cx="621036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5.2 FUNCTIONAL REQUIREMENT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08" name="Google Shape;331;p20"/>
          <p:cNvSpPr/>
          <p:nvPr/>
        </p:nvSpPr>
        <p:spPr>
          <a:xfrm>
            <a:off x="266760" y="1002600"/>
            <a:ext cx="9511200" cy="41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Interface of software to provide interaction between management, staffs and student.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Software saves each record,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 marL="266760" indent="-2667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Example: For semester exam date scheduling process,</a:t>
            </a:r>
            <a:endParaRPr b="0" lang="en-IN" sz="1800" spc="-1" strike="noStrike">
              <a:latin typeface="Arial"/>
            </a:endParaRPr>
          </a:p>
          <a:p>
            <a:pPr marL="1857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</a:t>
            </a:r>
            <a:endParaRPr b="0" lang="en-IN" sz="1800" spc="-1" strike="noStrike">
              <a:latin typeface="Arial"/>
            </a:endParaRPr>
          </a:p>
          <a:p>
            <a:pPr marL="47160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HOD decides to schedule examination dates under Examination committee instruction.</a:t>
            </a:r>
            <a:endParaRPr b="0" lang="en-IN" sz="1800" spc="-1" strike="noStrike">
              <a:latin typeface="Arial"/>
            </a:endParaRPr>
          </a:p>
          <a:p>
            <a:pPr marL="47160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HOD interact with staffs.</a:t>
            </a:r>
            <a:endParaRPr b="0" lang="en-IN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Allotted staffs decide examination dates.</a:t>
            </a:r>
            <a:endParaRPr b="0" lang="en-IN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Approved by HOD.  </a:t>
            </a:r>
            <a:endParaRPr b="0" lang="en-IN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ACOE receives final allotted dates.</a:t>
            </a:r>
            <a:endParaRPr b="0" lang="en-IN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Approved by higher officers.</a:t>
            </a:r>
            <a:endParaRPr b="0" lang="en-IN" sz="1800" spc="-1" strike="noStrike">
              <a:latin typeface="Arial"/>
            </a:endParaRPr>
          </a:p>
          <a:p>
            <a:pPr marL="285840" indent="-114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Notification sent to students.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336;p21"/>
          <p:cNvSpPr/>
          <p:nvPr/>
        </p:nvSpPr>
        <p:spPr>
          <a:xfrm>
            <a:off x="540000" y="540000"/>
            <a:ext cx="7227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5.2 FUNCTIONAL REQUIREMENT(continuation)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10" name="Google Shape;337;p21"/>
          <p:cNvSpPr/>
          <p:nvPr/>
        </p:nvSpPr>
        <p:spPr>
          <a:xfrm>
            <a:off x="540000" y="1292760"/>
            <a:ext cx="8817120" cy="284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The current developed system has few functional advantages over existing system,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Room number and seat allocation notification for exams via messages, mails.</a:t>
            </a:r>
            <a:endParaRPr b="0" lang="en-IN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Notification for exam timetable, room allocation in online mode.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342;p22"/>
          <p:cNvSpPr/>
          <p:nvPr/>
        </p:nvSpPr>
        <p:spPr>
          <a:xfrm>
            <a:off x="529200" y="376920"/>
            <a:ext cx="558648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5.3 NON-FUNCTIONAL REQUIREMENT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12" name="Google Shape;343;p22"/>
          <p:cNvSpPr/>
          <p:nvPr/>
        </p:nvSpPr>
        <p:spPr>
          <a:xfrm>
            <a:off x="345960" y="1170000"/>
            <a:ext cx="35960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1" lang="en-IN" sz="18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PRODUCT REQUIREMENT: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Google Shape;344;p22"/>
          <p:cNvSpPr/>
          <p:nvPr/>
        </p:nvSpPr>
        <p:spPr>
          <a:xfrm>
            <a:off x="529200" y="1526760"/>
            <a:ext cx="8799120" cy="38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1)The website should to work efficiently, processing speed should be fast. </a:t>
            </a:r>
            <a:endParaRPr b="0" lang="en-IN" sz="1800" spc="-1" strike="noStrike">
              <a:latin typeface="Arial"/>
            </a:endParaRPr>
          </a:p>
          <a:p>
            <a:pPr marL="271440" indent="-27144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2)Reliable and provides security and services to the system and easily accessible anywhere.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IN" sz="18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ORGANIZATIONAL REQUIREMENT:</a:t>
            </a:r>
            <a:endParaRPr b="0" lang="en-IN" sz="1800" spc="-1" strike="noStrike">
              <a:latin typeface="Arial"/>
            </a:endParaRPr>
          </a:p>
          <a:p>
            <a:pPr marL="271440" indent="-27144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1)The requirements which are consequences of exam management policies and  procedures.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2)Follow the standards of management.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1" lang="en-IN" sz="18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EXTERNAL REQUIREMENT: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Requirement arise from external factors of exam system and its development process like interoperability and legislative requirement, ethical requirement, privacy and safety.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351;p23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17" name="Google Shape;352;p23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8840" y="238680"/>
            <a:ext cx="899424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6. EFFORT AND COST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ESTIMATION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82200" y="1106280"/>
            <a:ext cx="9192240" cy="447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228600" indent="-228600"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728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728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6.1 - PROJECT PLAN</a:t>
            </a:r>
            <a:endParaRPr b="0" lang="en-IN" sz="728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547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1. Create the Examination Management System(EMS) which is beneficial to both Students and Faculty.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2. Main aim is to create EMS to support the student with notification for various activities- exam time tables, seat allocation exam results.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3. Separate Student Login designed in system so students can able to apply for courses, register for exams and fees payment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4. Separate Login for Examination department so that they  can make connection with Students in generating hall tickets, publishing results, room admittance.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5. Separate Login for Head of the department, Dean Office and Account Section in terms of scheduling and monitoring all initial Activities and financial goals.Notification/Updation done to students and faculty via messaging and mails.</a:t>
            </a:r>
            <a:r>
              <a:rPr b="0" lang="en-IN" sz="6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6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6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43440" y="307800"/>
            <a:ext cx="9231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3100" spc="-1" strike="noStrike">
                <a:solidFill>
                  <a:srgbClr val="424242"/>
                </a:solidFill>
                <a:latin typeface="Maven Pro"/>
                <a:ea typeface="Maven Pro"/>
              </a:rPr>
              <a:t>   </a:t>
            </a:r>
            <a:r>
              <a:rPr b="1" lang="en-IN" sz="20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6.2 COST MATRIX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99120" y="1254240"/>
            <a:ext cx="9307800" cy="29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1.The development of the project includes cost of hardware and software components, scanning machines , cutting machines and also cost involving maintenance of servers.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2.The total cost for the Examination Management creation for regional campuses of Anna University will cost around 25 to 30 Lakhs.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3.For affiliated colleges , the cost will come in large of crores.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6.3 PROJECT CHART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rcRect l="5911" t="38439" r="22327" b="22103"/>
          <a:stretch/>
        </p:blipFill>
        <p:spPr>
          <a:xfrm>
            <a:off x="807480" y="1567440"/>
            <a:ext cx="857952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376;p27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7" name="Google Shape;377;p27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7. RISK ASSESSMENT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272600"/>
            <a:ext cx="9070920" cy="33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c0791b"/>
                </a:solidFill>
                <a:latin typeface="Times New Roman"/>
                <a:ea typeface="Times New Roman"/>
              </a:rPr>
              <a:t> </a:t>
            </a:r>
            <a:r>
              <a:rPr b="1" lang="en-IN" sz="18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1.The system is continuously monitored for any outdated information, that to be updated with current useful information.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2.The Examination Committee along with Dean office are responsible for implementing the risk mitigation plan.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3.Risk identification of Examination Management System also includes documenting and communicating the concern.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360" y="18792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000" spc="-1" strike="noStrike" u="sng">
                <a:solidFill>
                  <a:srgbClr val="c0791b"/>
                </a:solidFill>
                <a:uFillTx/>
                <a:latin typeface="Times New Roman"/>
                <a:ea typeface="Times New Roman"/>
              </a:rPr>
              <a:t>7.2 RISK MITIGATION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48920" y="1055160"/>
            <a:ext cx="9182160" cy="33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1.Risk Mitigation in pre-implementation stage involves addition of only necessary examination modules.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2.In post-implementation stage, monitoring for new risk is done.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3.Suppose if any risk is identified, it should brought to attention and necessary changes made to the examination management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482040" y="589680"/>
            <a:ext cx="9081000" cy="448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1. PROJECT THEME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1)The Examination Management System is a computerized system that is designed to manage the examination activities of a particular university and its affiliated colleges.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2)To create an online platform where the proposed project will allow the administrator to have control over the entire examination.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3)Main objective is to assist teachers and students to conduct and take the examination, respectively.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4)The proposed project will digitally transform the exam management process, which is more manageable, convenient, and efficient.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96;p30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5" name="Google Shape;397;p30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360" y="22608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8. INNOVATIONS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52320" y="1172160"/>
            <a:ext cx="9070920" cy="29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1.Students can take online or offline exams, get alerts and notifications and view results online. Question paper will be shown on the screen and people have to respond.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2.Digital Evaluation is considered in the current project.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3.Get powerful data driven insights on the academic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4.Seat Allocation notification for the Examination via mails and messages.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410;p32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1" name="Google Shape;411;p32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360" y="25164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9. FUTURE ENHANCEMENT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50880" y="1362960"/>
            <a:ext cx="9070920" cy="15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Available of eBooks related to enrolled subjects.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Bringing in more and more technology tools.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Last 3 years question papers will be made available in the system.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424;p34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7" name="Google Shape;425;p34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10. UNIQUE FEATURES OF THE SYSTEM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171800"/>
            <a:ext cx="9070920" cy="195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It acts as a bridge between Students and Staffs.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Notification of Exam timetables.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Notification of  Room admittance.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The designed System improves Communication with students by exam software.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45;p4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Google Shape;146;p4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51;p5"/>
          <p:cNvSpPr/>
          <p:nvPr/>
        </p:nvSpPr>
        <p:spPr>
          <a:xfrm>
            <a:off x="590760" y="524160"/>
            <a:ext cx="521028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2. INTRODUCTION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9" name="Google Shape;152;p5"/>
          <p:cNvSpPr/>
          <p:nvPr/>
        </p:nvSpPr>
        <p:spPr>
          <a:xfrm>
            <a:off x="540000" y="1980000"/>
            <a:ext cx="8990280" cy="13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system is mainly related to Examination services.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2.1 - Abstract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2.2 - Key features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2.3 - Stakeholder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57;p6"/>
          <p:cNvSpPr/>
          <p:nvPr/>
        </p:nvSpPr>
        <p:spPr>
          <a:xfrm>
            <a:off x="540000" y="720000"/>
            <a:ext cx="66938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2.1 ABSTRACT (EXECUTIVE SUMMARY)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1" name="Google Shape;158;p6"/>
          <p:cNvSpPr/>
          <p:nvPr/>
        </p:nvSpPr>
        <p:spPr>
          <a:xfrm>
            <a:off x="529560" y="1540800"/>
            <a:ext cx="8810280" cy="34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1.The current system is proposed for anna university which divides the users of entire examination process into four major modules-student, examination department, head of the department, account section.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2.An extra module provided for the university to monitor its affiliated colleges.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3.Notification for various activities-exam time tables, seat allocation, exam results are included.Updation done to students and staffs after completion of each work via messaging, mails.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4.Innovations made are digital evaluation,online question papers.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63;p7"/>
          <p:cNvSpPr/>
          <p:nvPr/>
        </p:nvSpPr>
        <p:spPr>
          <a:xfrm>
            <a:off x="540000" y="540000"/>
            <a:ext cx="279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2.2 KEY FEATURES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3" name="Google Shape;164;p7"/>
          <p:cNvSpPr/>
          <p:nvPr/>
        </p:nvSpPr>
        <p:spPr>
          <a:xfrm>
            <a:off x="540000" y="1074600"/>
            <a:ext cx="9356760" cy="44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1.Collaborate with all functional members to make the model functionable.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For each exam, analysis done on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1)How many students passed?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2)What is their passing percentage?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3)In what subjects, the students failed across all sections?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the extraction from analysis part provides solution for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1857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1)What subjects the students are weak and whether it is because of the</a:t>
            </a:r>
            <a:endParaRPr b="0" lang="en-IN" sz="1800" spc="-1" strike="noStrike">
              <a:latin typeface="Arial"/>
            </a:endParaRPr>
          </a:p>
          <a:p>
            <a:pPr marL="444600" indent="-25884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absenteeism or any other reason?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High marks obtained students(outstanding range of 91+) and how did they get it?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Analysis part on students result is easy to adjust future changes.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69;p8"/>
          <p:cNvSpPr/>
          <p:nvPr/>
        </p:nvSpPr>
        <p:spPr>
          <a:xfrm>
            <a:off x="540000" y="520560"/>
            <a:ext cx="377028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27278b"/>
                </a:solidFill>
                <a:highlight>
                  <a:srgbClr val="ffffff"/>
                </a:highlight>
                <a:uFillTx/>
                <a:latin typeface="Times New Roman"/>
                <a:ea typeface="Times New Roman"/>
              </a:rPr>
              <a:t>2.3 STAKEHOLDERS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5" name="Google Shape;170;p8"/>
          <p:cNvSpPr/>
          <p:nvPr/>
        </p:nvSpPr>
        <p:spPr>
          <a:xfrm>
            <a:off x="720000" y="1620000"/>
            <a:ext cx="8270280" cy="36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1)Central/State level Examination committee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2)Examination officers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3)Zonal representatives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4)Head of the departments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5)Account section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6)Staffs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7)Students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2480" y="202320"/>
            <a:ext cx="268992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IN" sz="2200" spc="-1" strike="noStrike" u="sng">
                <a:solidFill>
                  <a:srgbClr val="27278b"/>
                </a:solidFill>
                <a:uFillTx/>
                <a:latin typeface="Times New Roman"/>
                <a:ea typeface="Times New Roman"/>
              </a:rPr>
              <a:t>AGENDA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86240" y="1101240"/>
            <a:ext cx="4021560" cy="41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Project theme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Introduction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2.1 Executive summary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2.2 Key Feature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2.3 Stakeholder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Arial"/>
                <a:ea typeface="Arial"/>
              </a:rPr>
              <a:t>3.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breakdown structure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3.1 Functional modules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Technology stack considerations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8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5.1 Domain requirements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5.2 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71"/>
              </a:spcBef>
              <a:buNone/>
              <a:tabLst>
                <a:tab algn="l" pos="0"/>
              </a:tabLst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5.3 Non-functional requirement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77;p9"/>
          <p:cNvSpPr/>
          <p:nvPr/>
        </p:nvSpPr>
        <p:spPr>
          <a:xfrm>
            <a:off x="5220000" y="1080000"/>
            <a:ext cx="412992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9" name="Google Shape;178;p9"/>
          <p:cNvSpPr/>
          <p:nvPr/>
        </p:nvSpPr>
        <p:spPr>
          <a:xfrm>
            <a:off x="4976280" y="964440"/>
            <a:ext cx="4309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Effort and cost estimation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6.1 Project plan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6.2 Cost matrix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6.3 Project chart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Risk assessment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7.1 Risk Identification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7.2 Risk mitigation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8. Innovations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9. 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10. Unique features of the system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LibreOffice/7.3.3.2$Linux_X86_64 LibreOffice_project/30$Build-2</Application>
  <AppVersion>15.0000</AppVersion>
  <Words>2532</Words>
  <Paragraphs>588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2022-08-24T19:58:15Z</dcterms:created>
  <dc:creator>DELL</dc:creator>
  <dc:description/>
  <dc:language>en-IN</dc:language>
  <cp:lastModifiedBy/>
  <dcterms:modified xsi:type="dcterms:W3CDTF">2022-11-15T23:45:15Z</dcterms:modified>
  <cp:revision>3</cp:revision>
  <dc:subject/>
  <dc:title>EXAMINATION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35</vt:i4>
  </property>
  <property fmtid="{D5CDD505-2E9C-101B-9397-08002B2CF9AE}" pid="3" name="PresentationFormat">
    <vt:lpwstr>Custom</vt:lpwstr>
  </property>
  <property fmtid="{D5CDD505-2E9C-101B-9397-08002B2CF9AE}" pid="4" name="Slides">
    <vt:i4>35</vt:i4>
  </property>
</Properties>
</file>