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12A37-6204-4E5F-8F96-586D6D3B452A}" v="973" dt="2022-05-09T07:00:46.507"/>
    <p1510:client id="{2C78EFA6-5297-45CF-B105-98A6B420105C}" v="698" dt="2022-05-09T07:34:24.288"/>
    <p1510:client id="{8D00307B-4DB5-4AC0-80E2-A1D8FD79DF3F}" v="217" dt="2022-05-09T08:29:09.473"/>
    <p1510:client id="{927BCCC6-7A5E-4EF5-8A27-BB996D5208C3}" v="760" dt="2022-05-09T09:20:15.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8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16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232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30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60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361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946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88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716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996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lIns="109728" tIns="109728" rIns="109728" bIns="9144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lIns="109728" tIns="109728" rIns="109728" bIns="91440" anchor="ctr"/>
          <a:lstStyle>
            <a:lvl1pPr algn="r">
              <a:defRPr sz="850" spc="50">
                <a:solidFill>
                  <a:schemeClr val="tx1">
                    <a:lumMod val="75000"/>
                    <a:lumOff val="25000"/>
                  </a:schemeClr>
                </a:solidFill>
              </a:defRPr>
            </a:lvl1pPr>
          </a:lstStyle>
          <a:p>
            <a:fld id="{ED291B17-9318-49DB-B28B-6E5994AE9581}" type="datetime1">
              <a:rPr lang="en-US" smtClean="0"/>
              <a:t>5/9/2022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lIns="109728" tIns="109728" rIns="109728" bIns="91440" anchor="ctr"/>
          <a:lstStyle>
            <a:lvl1pPr algn="l">
              <a:defRPr sz="850" cap="none" spc="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109728" tIns="109728" rIns="109728" bIns="9144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703535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457200" rtl="0" eaLnBrk="1" latinLnBrk="0" hangingPunct="1">
        <a:lnSpc>
          <a:spcPct val="90000"/>
        </a:lnSpc>
        <a:spcBef>
          <a:spcPct val="0"/>
        </a:spcBef>
        <a:buNone/>
        <a:defRPr sz="2700" b="0" kern="1200" cap="none" spc="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spc="12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spc="12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spc="12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spc="12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spc="12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BDC4D78A-A690-2D64-E4F7-ECCEF7D3A34E}"/>
              </a:ext>
            </a:extLst>
          </p:cNvPr>
          <p:cNvSpPr>
            <a:spLocks noGrp="1"/>
          </p:cNvSpPr>
          <p:nvPr>
            <p:ph type="title"/>
          </p:nvPr>
        </p:nvSpPr>
        <p:spPr>
          <a:xfrm>
            <a:off x="771148" y="1037967"/>
            <a:ext cx="3054091" cy="4709131"/>
          </a:xfrm>
        </p:spPr>
        <p:txBody>
          <a:bodyPr vert="horz" lIns="91440" tIns="45720" rIns="91440" bIns="45720" rtlCol="0" anchor="ctr">
            <a:normAutofit/>
          </a:bodyPr>
          <a:lstStyle/>
          <a:p>
            <a:r>
              <a:rPr lang="en-US" sz="2800" b="0" kern="1200" cap="all">
                <a:solidFill>
                  <a:srgbClr val="FFFEFF"/>
                </a:solidFill>
                <a:latin typeface="+mj-lt"/>
                <a:ea typeface="+mj-ea"/>
                <a:cs typeface="+mj-cs"/>
              </a:rPr>
              <a:t>TRAFFIC ANALYSIS BASED INTRUSION DETECTION SYSTEM FOR WIRELESS SYSTEMS USING GNN</a:t>
            </a:r>
          </a:p>
        </p:txBody>
      </p:sp>
      <p:sp>
        <p:nvSpPr>
          <p:cNvPr id="5" name="TextBox 4">
            <a:extLst>
              <a:ext uri="{FF2B5EF4-FFF2-40B4-BE49-F238E27FC236}">
                <a16:creationId xmlns:a16="http://schemas.microsoft.com/office/drawing/2014/main" id="{658DCE7F-7C13-023A-18C3-415EEBBC4EFD}"/>
              </a:ext>
            </a:extLst>
          </p:cNvPr>
          <p:cNvSpPr txBox="1"/>
          <p:nvPr/>
        </p:nvSpPr>
        <p:spPr>
          <a:xfrm>
            <a:off x="4534935" y="1037968"/>
            <a:ext cx="6725899" cy="48208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defTabSz="457200">
              <a:spcBef>
                <a:spcPct val="20000"/>
              </a:spcBef>
              <a:spcAft>
                <a:spcPts val="600"/>
              </a:spcAft>
              <a:buClr>
                <a:schemeClr val="accent1"/>
              </a:buClr>
              <a:buSzPct val="92000"/>
            </a:pPr>
            <a:r>
              <a:rPr lang="en-US" sz="2400" b="1" dirty="0">
                <a:solidFill>
                  <a:srgbClr val="0070C0"/>
                </a:solidFill>
                <a:latin typeface="Times New Roman"/>
                <a:cs typeface="Times New Roman"/>
              </a:rPr>
              <a:t>MAJOR OBJECTIVE</a:t>
            </a:r>
            <a:endParaRPr lang="en-US" sz="2400">
              <a:solidFill>
                <a:srgbClr val="0070C0"/>
              </a:solidFill>
              <a:latin typeface="Times New Roman"/>
              <a:cs typeface="Times New Roman"/>
            </a:endParaRPr>
          </a:p>
          <a:p>
            <a:pPr defTabSz="457200">
              <a:spcBef>
                <a:spcPct val="20000"/>
              </a:spcBef>
              <a:spcAft>
                <a:spcPts val="600"/>
              </a:spcAft>
            </a:pPr>
            <a:r>
              <a:rPr lang="en-US" sz="2400" dirty="0">
                <a:solidFill>
                  <a:schemeClr val="tx1">
                    <a:lumMod val="75000"/>
                    <a:lumOff val="25000"/>
                  </a:schemeClr>
                </a:solidFill>
                <a:latin typeface="Times New Roman"/>
                <a:cs typeface="Times New Roman"/>
              </a:rPr>
              <a:t>To design and develop Traffic analysis based Intrusion Detection System for wireless systems using GNN to resolve novel attack issues, Less powerful beyond classification problems and to improve accuracy.</a:t>
            </a:r>
          </a:p>
          <a:p>
            <a:pPr defTabSz="457200">
              <a:spcBef>
                <a:spcPct val="20000"/>
              </a:spcBef>
              <a:spcAft>
                <a:spcPts val="600"/>
              </a:spcAft>
            </a:pPr>
            <a:r>
              <a:rPr lang="en-US" sz="2400" b="1" dirty="0">
                <a:solidFill>
                  <a:srgbClr val="0070C0"/>
                </a:solidFill>
                <a:latin typeface="Times New Roman"/>
                <a:cs typeface="Times New Roman"/>
              </a:rPr>
              <a:t>SUB-OBJECTIVE</a:t>
            </a:r>
          </a:p>
          <a:p>
            <a:pPr defTabSz="457200">
              <a:spcBef>
                <a:spcPct val="20000"/>
              </a:spcBef>
              <a:spcAft>
                <a:spcPts val="600"/>
              </a:spcAft>
            </a:pPr>
            <a:r>
              <a:rPr lang="en-US" sz="2400" dirty="0">
                <a:solidFill>
                  <a:schemeClr val="tx1">
                    <a:lumMod val="75000"/>
                    <a:lumOff val="25000"/>
                  </a:schemeClr>
                </a:solidFill>
                <a:latin typeface="Times New Roman"/>
                <a:cs typeface="Times New Roman"/>
              </a:rPr>
              <a:t>1.</a:t>
            </a:r>
            <a:r>
              <a:rPr lang="en-US" sz="2400" dirty="0">
                <a:solidFill>
                  <a:schemeClr val="tx1">
                    <a:lumMod val="75000"/>
                    <a:lumOff val="25000"/>
                  </a:schemeClr>
                </a:solidFill>
                <a:latin typeface="Times New Roman"/>
                <a:ea typeface="+mn-lt"/>
                <a:cs typeface="+mn-lt"/>
              </a:rPr>
              <a:t>To </a:t>
            </a:r>
            <a:r>
              <a:rPr lang="en-US" sz="2400" dirty="0" err="1">
                <a:solidFill>
                  <a:schemeClr val="tx1">
                    <a:lumMod val="75000"/>
                    <a:lumOff val="25000"/>
                  </a:schemeClr>
                </a:solidFill>
                <a:latin typeface="Times New Roman"/>
                <a:ea typeface="+mn-lt"/>
                <a:cs typeface="+mn-lt"/>
              </a:rPr>
              <a:t>a</a:t>
            </a:r>
            <a:r>
              <a:rPr lang="en-US" sz="2400" dirty="0" err="1">
                <a:latin typeface="Times New Roman"/>
                <a:ea typeface="+mn-lt"/>
                <a:cs typeface="+mn-lt"/>
              </a:rPr>
              <a:t>nalyse</a:t>
            </a:r>
            <a:r>
              <a:rPr lang="en-US" sz="2400" dirty="0">
                <a:latin typeface="Times New Roman"/>
                <a:ea typeface="+mn-lt"/>
                <a:cs typeface="+mn-lt"/>
              </a:rPr>
              <a:t> and predict the traffic of network for improving security thereby reducing novel attacks.</a:t>
            </a:r>
          </a:p>
          <a:p>
            <a:pPr defTabSz="457200">
              <a:spcBef>
                <a:spcPct val="20000"/>
              </a:spcBef>
              <a:spcAft>
                <a:spcPts val="600"/>
              </a:spcAft>
            </a:pPr>
            <a:r>
              <a:rPr lang="en-US" sz="2400" dirty="0">
                <a:solidFill>
                  <a:srgbClr val="000000"/>
                </a:solidFill>
                <a:latin typeface="Times New Roman"/>
                <a:cs typeface="Times New Roman"/>
              </a:rPr>
              <a:t>2.To </a:t>
            </a:r>
            <a:r>
              <a:rPr lang="en-US" sz="2400" dirty="0" err="1">
                <a:solidFill>
                  <a:srgbClr val="000000"/>
                </a:solidFill>
                <a:latin typeface="Times New Roman"/>
                <a:cs typeface="Times New Roman"/>
              </a:rPr>
              <a:t>analyse</a:t>
            </a:r>
            <a:r>
              <a:rPr lang="en-US" sz="2400" dirty="0">
                <a:solidFill>
                  <a:srgbClr val="000000"/>
                </a:solidFill>
                <a:latin typeface="Times New Roman"/>
                <a:cs typeface="Times New Roman"/>
              </a:rPr>
              <a:t> network traffic for long-term to avoid less powerful beyond classification problems.</a:t>
            </a:r>
          </a:p>
          <a:p>
            <a:pPr defTabSz="457200">
              <a:spcBef>
                <a:spcPct val="20000"/>
              </a:spcBef>
              <a:spcAft>
                <a:spcPts val="600"/>
              </a:spcAft>
            </a:pPr>
            <a:r>
              <a:rPr lang="en-US" sz="2400" dirty="0">
                <a:solidFill>
                  <a:srgbClr val="000000"/>
                </a:solidFill>
                <a:latin typeface="Times New Roman"/>
                <a:cs typeface="Times New Roman"/>
              </a:rPr>
              <a:t>3.To improve accuracy using GNN.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F298052-D3E2-78AD-84BA-01BB87A16407}"/>
              </a:ext>
            </a:extLst>
          </p:cNvPr>
          <p:cNvGraphicFramePr>
            <a:graphicFrameLocks noGrp="1"/>
          </p:cNvGraphicFramePr>
          <p:nvPr>
            <p:extLst>
              <p:ext uri="{D42A27DB-BD31-4B8C-83A1-F6EECF244321}">
                <p14:modId xmlns:p14="http://schemas.microsoft.com/office/powerpoint/2010/main" val="2390243599"/>
              </p:ext>
            </p:extLst>
          </p:nvPr>
        </p:nvGraphicFramePr>
        <p:xfrm>
          <a:off x="675736" y="618226"/>
          <a:ext cx="10488086" cy="6217920"/>
        </p:xfrm>
        <a:graphic>
          <a:graphicData uri="http://schemas.openxmlformats.org/drawingml/2006/table">
            <a:tbl>
              <a:tblPr firstRow="1" bandRow="1">
                <a:tableStyleId>{5C22544A-7EE6-4342-B048-85BDC9FD1C3A}</a:tableStyleId>
              </a:tblPr>
              <a:tblGrid>
                <a:gridCol w="5700346">
                  <a:extLst>
                    <a:ext uri="{9D8B030D-6E8A-4147-A177-3AD203B41FA5}">
                      <a16:colId xmlns:a16="http://schemas.microsoft.com/office/drawing/2014/main" val="3746198848"/>
                    </a:ext>
                  </a:extLst>
                </a:gridCol>
                <a:gridCol w="4787740">
                  <a:extLst>
                    <a:ext uri="{9D8B030D-6E8A-4147-A177-3AD203B41FA5}">
                      <a16:colId xmlns:a16="http://schemas.microsoft.com/office/drawing/2014/main" val="2600032675"/>
                    </a:ext>
                  </a:extLst>
                </a:gridCol>
              </a:tblGrid>
              <a:tr h="820615">
                <a:tc>
                  <a:txBody>
                    <a:bodyPr/>
                    <a:lstStyle/>
                    <a:p>
                      <a:pPr lvl="0" algn="l">
                        <a:lnSpc>
                          <a:spcPct val="100000"/>
                        </a:lnSpc>
                        <a:spcBef>
                          <a:spcPts val="0"/>
                        </a:spcBef>
                        <a:spcAft>
                          <a:spcPts val="0"/>
                        </a:spcAft>
                        <a:buNone/>
                      </a:pPr>
                      <a:r>
                        <a:rPr lang="en-US" sz="2400" b="1" i="0" u="none" strike="noStrike" noProof="0" dirty="0">
                          <a:latin typeface="Times New Roman"/>
                        </a:rPr>
                        <a:t> SUB OBJECTIVES</a:t>
                      </a:r>
                      <a:endParaRPr lang="en-US" sz="2400" b="1" i="0" u="none" strike="noStrike" noProof="0">
                        <a:latin typeface="Avenir Next LT Pro"/>
                      </a:endParaRPr>
                    </a:p>
                    <a:p>
                      <a:pPr lvl="0">
                        <a:buNone/>
                      </a:pPr>
                      <a:endParaRPr lang="en-US" sz="2400" dirty="0"/>
                    </a:p>
                  </a:txBody>
                  <a:tcPr/>
                </a:tc>
                <a:tc>
                  <a:txBody>
                    <a:bodyPr/>
                    <a:lstStyle/>
                    <a:p>
                      <a:pPr lvl="0" algn="l">
                        <a:lnSpc>
                          <a:spcPct val="100000"/>
                        </a:lnSpc>
                        <a:spcBef>
                          <a:spcPts val="0"/>
                        </a:spcBef>
                        <a:spcAft>
                          <a:spcPts val="0"/>
                        </a:spcAft>
                        <a:buNone/>
                      </a:pPr>
                      <a:r>
                        <a:rPr lang="en-US" sz="2400" b="1" i="0" u="none" strike="noStrike" noProof="0" dirty="0">
                          <a:latin typeface="Times New Roman"/>
                        </a:rPr>
                        <a:t>ISSUES RESOLVED</a:t>
                      </a:r>
                      <a:endParaRPr lang="en-US" sz="2400" b="1" i="0" u="none" strike="noStrike" noProof="0">
                        <a:latin typeface="Avenir Next LT Pro"/>
                      </a:endParaRPr>
                    </a:p>
                    <a:p>
                      <a:pPr lvl="0">
                        <a:buNone/>
                      </a:pPr>
                      <a:endParaRPr lang="en-US" sz="2400" dirty="0"/>
                    </a:p>
                  </a:txBody>
                  <a:tcPr/>
                </a:tc>
                <a:extLst>
                  <a:ext uri="{0D108BD9-81ED-4DB2-BD59-A6C34878D82A}">
                    <a16:rowId xmlns:a16="http://schemas.microsoft.com/office/drawing/2014/main" val="360837734"/>
                  </a:ext>
                </a:extLst>
              </a:tr>
              <a:tr h="2237569">
                <a:tc>
                  <a:txBody>
                    <a:bodyPr/>
                    <a:lstStyle/>
                    <a:p>
                      <a:pPr lvl="0">
                        <a:buNone/>
                      </a:pPr>
                      <a:r>
                        <a:rPr lang="en-US" sz="2400" b="0" i="0" u="none" strike="noStrike" noProof="0" dirty="0">
                          <a:latin typeface="Times New Roman"/>
                        </a:rPr>
                        <a:t>1)To build IOT based Intrusion Detection system.</a:t>
                      </a:r>
                      <a:endParaRPr lang="en-US" sz="2400" dirty="0"/>
                    </a:p>
                  </a:txBody>
                  <a:tcPr/>
                </a:tc>
                <a:tc>
                  <a:txBody>
                    <a:bodyPr/>
                    <a:lstStyle/>
                    <a:p>
                      <a:pPr lvl="0" algn="l">
                        <a:lnSpc>
                          <a:spcPct val="100000"/>
                        </a:lnSpc>
                        <a:spcBef>
                          <a:spcPts val="0"/>
                        </a:spcBef>
                        <a:spcAft>
                          <a:spcPts val="0"/>
                        </a:spcAft>
                        <a:buNone/>
                      </a:pPr>
                      <a:r>
                        <a:rPr lang="en-US" sz="2400" b="0" i="0" u="none" strike="noStrike" noProof="0" dirty="0">
                          <a:latin typeface="Times New Roman"/>
                        </a:rPr>
                        <a:t>Able to handle high gain features that is highly correlated to network intrusion on wireless networks.</a:t>
                      </a:r>
                      <a:endParaRPr lang="en-US" sz="2400" b="0" i="0" u="none" strike="noStrike" noProof="0" dirty="0">
                        <a:latin typeface="Avenir Next LT Pro"/>
                      </a:endParaRPr>
                    </a:p>
                    <a:p>
                      <a:pPr lvl="0">
                        <a:buNone/>
                      </a:pPr>
                      <a:endParaRPr lang="en-US" sz="2400" b="0" i="0" u="none" strike="noStrike" noProof="0" dirty="0">
                        <a:latin typeface="Avenir Next LT Pro"/>
                      </a:endParaRPr>
                    </a:p>
                    <a:p>
                      <a:pPr lvl="0">
                        <a:buNone/>
                      </a:pPr>
                      <a:endParaRPr lang="en-US" sz="2400" dirty="0"/>
                    </a:p>
                  </a:txBody>
                  <a:tcPr/>
                </a:tc>
                <a:extLst>
                  <a:ext uri="{0D108BD9-81ED-4DB2-BD59-A6C34878D82A}">
                    <a16:rowId xmlns:a16="http://schemas.microsoft.com/office/drawing/2014/main" val="205400777"/>
                  </a:ext>
                </a:extLst>
              </a:tr>
              <a:tr h="1878989">
                <a:tc>
                  <a:txBody>
                    <a:bodyPr/>
                    <a:lstStyle/>
                    <a:p>
                      <a:pPr lvl="0" algn="l">
                        <a:lnSpc>
                          <a:spcPct val="100000"/>
                        </a:lnSpc>
                        <a:spcBef>
                          <a:spcPts val="0"/>
                        </a:spcBef>
                        <a:spcAft>
                          <a:spcPts val="0"/>
                        </a:spcAft>
                        <a:buNone/>
                      </a:pPr>
                      <a:r>
                        <a:rPr lang="en-US" sz="2400" b="0" i="0" u="none" strike="noStrike" noProof="0" dirty="0">
                          <a:latin typeface="Times New Roman"/>
                        </a:rPr>
                        <a:t>2) To </a:t>
                      </a:r>
                      <a:r>
                        <a:rPr lang="en-AU" sz="2400" b="0" i="0" u="none" strike="noStrike" noProof="0" dirty="0">
                          <a:latin typeface="Times New Roman"/>
                        </a:rPr>
                        <a:t>build the IDPS Research Tool.</a:t>
                      </a:r>
                      <a:endParaRPr lang="en-US" sz="2400" b="0" i="0" u="none" strike="noStrike" noProof="0" dirty="0">
                        <a:latin typeface="Avenir Next LT Pro"/>
                      </a:endParaRPr>
                    </a:p>
                    <a:p>
                      <a:pPr lvl="0">
                        <a:buNone/>
                      </a:pPr>
                      <a:endParaRPr lang="en-US" sz="2400" dirty="0"/>
                    </a:p>
                  </a:txBody>
                  <a:tcPr/>
                </a:tc>
                <a:tc>
                  <a:txBody>
                    <a:bodyPr/>
                    <a:lstStyle/>
                    <a:p>
                      <a:pPr lvl="0" algn="l">
                        <a:lnSpc>
                          <a:spcPct val="100000"/>
                        </a:lnSpc>
                        <a:spcBef>
                          <a:spcPts val="0"/>
                        </a:spcBef>
                        <a:spcAft>
                          <a:spcPts val="0"/>
                        </a:spcAft>
                        <a:buNone/>
                      </a:pPr>
                      <a:r>
                        <a:rPr lang="en-AU" sz="2400" b="0" i="0" u="none" strike="noStrike" noProof="0" dirty="0">
                          <a:latin typeface="Times New Roman"/>
                        </a:rPr>
                        <a:t>Will be able to detect  and prevent intrusions from intruders. </a:t>
                      </a:r>
                      <a:endParaRPr lang="en-US" sz="2400" b="0" i="0" u="none" strike="noStrike" noProof="0" dirty="0">
                        <a:latin typeface="Avenir Next LT Pro"/>
                      </a:endParaRPr>
                    </a:p>
                    <a:p>
                      <a:pPr lvl="0">
                        <a:buNone/>
                      </a:pPr>
                      <a:endParaRPr lang="en-US" sz="2400" b="0" i="0" u="none" strike="noStrike" noProof="0" dirty="0">
                        <a:latin typeface="Avenir Next LT Pro"/>
                      </a:endParaRPr>
                    </a:p>
                    <a:p>
                      <a:pPr lvl="0">
                        <a:buNone/>
                      </a:pPr>
                      <a:endParaRPr lang="en-US" sz="2400" dirty="0"/>
                    </a:p>
                  </a:txBody>
                  <a:tcPr/>
                </a:tc>
                <a:extLst>
                  <a:ext uri="{0D108BD9-81ED-4DB2-BD59-A6C34878D82A}">
                    <a16:rowId xmlns:a16="http://schemas.microsoft.com/office/drawing/2014/main" val="2225624766"/>
                  </a:ext>
                </a:extLst>
              </a:tr>
              <a:tr h="1161818">
                <a:tc>
                  <a:txBody>
                    <a:bodyPr/>
                    <a:lstStyle/>
                    <a:p>
                      <a:pPr lvl="0" algn="l">
                        <a:lnSpc>
                          <a:spcPct val="100000"/>
                        </a:lnSpc>
                        <a:spcBef>
                          <a:spcPts val="0"/>
                        </a:spcBef>
                        <a:spcAft>
                          <a:spcPts val="0"/>
                        </a:spcAft>
                        <a:buNone/>
                      </a:pPr>
                      <a:r>
                        <a:rPr lang="en-US" sz="2400" b="0" i="0" u="none" strike="noStrike" noProof="0" dirty="0">
                          <a:latin typeface="Times New Roman"/>
                        </a:rPr>
                        <a:t>3)Usage of GNN(Graph Neural Network).</a:t>
                      </a:r>
                      <a:endParaRPr lang="en-US" sz="2400" b="0" i="0" u="none" strike="noStrike" noProof="0" dirty="0">
                        <a:latin typeface="Avenir Next LT Pro"/>
                      </a:endParaRPr>
                    </a:p>
                    <a:p>
                      <a:pPr lvl="0">
                        <a:buNone/>
                      </a:pPr>
                      <a:endParaRPr lang="en-US" sz="2400" dirty="0"/>
                    </a:p>
                  </a:txBody>
                  <a:tcPr/>
                </a:tc>
                <a:tc>
                  <a:txBody>
                    <a:bodyPr/>
                    <a:lstStyle/>
                    <a:p>
                      <a:pPr lvl="0" algn="l">
                        <a:lnSpc>
                          <a:spcPct val="100000"/>
                        </a:lnSpc>
                        <a:spcBef>
                          <a:spcPts val="0"/>
                        </a:spcBef>
                        <a:spcAft>
                          <a:spcPts val="0"/>
                        </a:spcAft>
                        <a:buNone/>
                      </a:pPr>
                      <a:r>
                        <a:rPr lang="en-US" sz="2400" b="0" i="0" u="none" strike="noStrike" noProof="0" dirty="0">
                          <a:latin typeface="Times New Roman"/>
                        </a:rPr>
                        <a:t>Improves accuracy and reduces complexity.</a:t>
                      </a:r>
                      <a:endParaRPr lang="en-US" sz="2400" b="0" i="0" u="none" strike="noStrike" noProof="0" dirty="0">
                        <a:latin typeface="Avenir Next LT Pro"/>
                      </a:endParaRPr>
                    </a:p>
                    <a:p>
                      <a:pPr lvl="0">
                        <a:buNone/>
                      </a:pPr>
                      <a:endParaRPr lang="en-US" sz="2400" dirty="0"/>
                    </a:p>
                  </a:txBody>
                  <a:tcPr/>
                </a:tc>
                <a:extLst>
                  <a:ext uri="{0D108BD9-81ED-4DB2-BD59-A6C34878D82A}">
                    <a16:rowId xmlns:a16="http://schemas.microsoft.com/office/drawing/2014/main" val="1510885263"/>
                  </a:ext>
                </a:extLst>
              </a:tr>
            </a:tbl>
          </a:graphicData>
        </a:graphic>
      </p:graphicFrame>
    </p:spTree>
    <p:extLst>
      <p:ext uri="{BB962C8B-B14F-4D97-AF65-F5344CB8AC3E}">
        <p14:creationId xmlns:p14="http://schemas.microsoft.com/office/powerpoint/2010/main" val="381327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ated Recurrent Units explained using Matrices: Part 1">
            <a:extLst>
              <a:ext uri="{FF2B5EF4-FFF2-40B4-BE49-F238E27FC236}">
                <a16:creationId xmlns:a16="http://schemas.microsoft.com/office/drawing/2014/main" id="{2324692A-D541-3E5D-AD9E-B18D22C909C5}"/>
              </a:ext>
            </a:extLst>
          </p:cNvPr>
          <p:cNvPicPr>
            <a:picLocks noChangeAspect="1"/>
          </p:cNvPicPr>
          <p:nvPr/>
        </p:nvPicPr>
        <p:blipFill>
          <a:blip r:embed="rId2"/>
          <a:stretch>
            <a:fillRect/>
          </a:stretch>
        </p:blipFill>
        <p:spPr>
          <a:xfrm>
            <a:off x="454326" y="694344"/>
            <a:ext cx="11297726" cy="6159422"/>
          </a:xfrm>
          <a:prstGeom prst="rect">
            <a:avLst/>
          </a:prstGeom>
        </p:spPr>
      </p:pic>
    </p:spTree>
    <p:extLst>
      <p:ext uri="{BB962C8B-B14F-4D97-AF65-F5344CB8AC3E}">
        <p14:creationId xmlns:p14="http://schemas.microsoft.com/office/powerpoint/2010/main" val="119818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2C2E65-BBC1-54EA-07D7-9663E43A6FDB}"/>
              </a:ext>
            </a:extLst>
          </p:cNvPr>
          <p:cNvSpPr txBox="1"/>
          <p:nvPr/>
        </p:nvSpPr>
        <p:spPr>
          <a:xfrm>
            <a:off x="581191" y="723901"/>
            <a:ext cx="10993549" cy="108369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2400" b="1" cap="all" dirty="0" err="1">
                <a:solidFill>
                  <a:srgbClr val="0070C0"/>
                </a:solidFill>
                <a:latin typeface="Times New Roman"/>
                <a:ea typeface="+mj-ea"/>
                <a:cs typeface="Times New Roman"/>
              </a:rPr>
              <a:t>LitERATURE</a:t>
            </a:r>
            <a:r>
              <a:rPr lang="en-US" sz="2400" b="1" cap="all" dirty="0">
                <a:solidFill>
                  <a:srgbClr val="0070C0"/>
                </a:solidFill>
                <a:latin typeface="Times New Roman"/>
                <a:ea typeface="+mj-ea"/>
                <a:cs typeface="Times New Roman"/>
              </a:rPr>
              <a:t> SURVEY</a:t>
            </a:r>
          </a:p>
        </p:txBody>
      </p:sp>
      <p:sp>
        <p:nvSpPr>
          <p:cNvPr id="21" name="Rectangle 2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5CA6CFC0-6033-706F-5CD1-DA6C1847244C}"/>
              </a:ext>
            </a:extLst>
          </p:cNvPr>
          <p:cNvSpPr txBox="1"/>
          <p:nvPr/>
        </p:nvSpPr>
        <p:spPr>
          <a:xfrm>
            <a:off x="539690" y="2078068"/>
            <a:ext cx="108232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C00000"/>
                </a:solidFill>
                <a:latin typeface="Times New Roman"/>
                <a:ea typeface="+mn-lt"/>
                <a:cs typeface="+mn-lt"/>
              </a:rPr>
              <a:t>1)Jianguo Yu and Pei Tian, "Research and Design of Subway BAS Intrusion Detection Expert System",2018 IEEE 3rd Advanced Information Technology, Electronic and Automation Control Conference(IAEAC 2018).</a:t>
            </a:r>
            <a:endParaRPr lang="en-US" sz="2400">
              <a:solidFill>
                <a:srgbClr val="000000"/>
              </a:solidFill>
              <a:latin typeface="Times New Roman"/>
              <a:ea typeface="+mn-lt"/>
              <a:cs typeface="+mn-lt"/>
            </a:endParaRPr>
          </a:p>
          <a:p>
            <a:endParaRPr lang="en-US" sz="2400" b="1" dirty="0">
              <a:solidFill>
                <a:srgbClr val="C00000"/>
              </a:solidFill>
              <a:latin typeface="Times New Roman"/>
              <a:cs typeface="Times New Roman"/>
            </a:endParaRPr>
          </a:p>
          <a:p>
            <a:r>
              <a:rPr lang="en-US" sz="2400" b="1" dirty="0">
                <a:latin typeface="Times New Roman"/>
                <a:ea typeface="+mn-lt"/>
                <a:cs typeface="+mn-lt"/>
              </a:rPr>
              <a:t>METHODOLOGY: </a:t>
            </a:r>
            <a:r>
              <a:rPr lang="en-US" sz="2400" dirty="0">
                <a:latin typeface="Times New Roman"/>
                <a:ea typeface="+mn-lt"/>
                <a:cs typeface="+mn-lt"/>
              </a:rPr>
              <a:t>Building Automation System.</a:t>
            </a:r>
            <a:endParaRPr lang="en-US" sz="2400" dirty="0">
              <a:latin typeface="Times New Roman"/>
              <a:cs typeface="Times New Roman"/>
            </a:endParaRPr>
          </a:p>
          <a:p>
            <a:endParaRPr lang="en-US" sz="2400" dirty="0">
              <a:latin typeface="Times New Roman"/>
              <a:ea typeface="+mn-lt"/>
              <a:cs typeface="+mn-lt"/>
            </a:endParaRPr>
          </a:p>
          <a:p>
            <a:r>
              <a:rPr lang="en-US" sz="2400" b="1" dirty="0">
                <a:latin typeface="Times New Roman"/>
                <a:ea typeface="+mn-lt"/>
                <a:cs typeface="+mn-lt"/>
              </a:rPr>
              <a:t>ISSUE RESOLVED: </a:t>
            </a:r>
            <a:r>
              <a:rPr lang="en-US" sz="2400" dirty="0">
                <a:latin typeface="Times New Roman"/>
                <a:ea typeface="+mn-lt"/>
                <a:cs typeface="+mn-lt"/>
              </a:rPr>
              <a:t>The system is used to identify anomalous attacking and prevent the system by the defined rule.</a:t>
            </a:r>
          </a:p>
          <a:p>
            <a:endParaRPr lang="en-US" sz="2400" dirty="0">
              <a:latin typeface="Times New Roman"/>
              <a:ea typeface="+mn-lt"/>
              <a:cs typeface="+mn-lt"/>
            </a:endParaRPr>
          </a:p>
          <a:p>
            <a:r>
              <a:rPr lang="en-US" sz="2400" b="1" dirty="0">
                <a:latin typeface="Times New Roman"/>
                <a:ea typeface="+mn-lt"/>
                <a:cs typeface="+mn-lt"/>
              </a:rPr>
              <a:t>FUTURE WORK: </a:t>
            </a:r>
            <a:r>
              <a:rPr lang="en-US" sz="2400" dirty="0">
                <a:latin typeface="Times New Roman"/>
                <a:ea typeface="+mn-lt"/>
                <a:cs typeface="+mn-lt"/>
              </a:rPr>
              <a:t>At present, this system is only an exploratory stage that has not yet been perfected.</a:t>
            </a:r>
          </a:p>
          <a:p>
            <a:endParaRPr lang="en-US" sz="2400" dirty="0">
              <a:latin typeface="Times New Roman"/>
              <a:cs typeface="Times New Roman"/>
            </a:endParaRPr>
          </a:p>
        </p:txBody>
      </p:sp>
    </p:spTree>
    <p:extLst>
      <p:ext uri="{BB962C8B-B14F-4D97-AF65-F5344CB8AC3E}">
        <p14:creationId xmlns:p14="http://schemas.microsoft.com/office/powerpoint/2010/main" val="146271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A825A-CB3E-91E6-42D5-22BEF1294B25}"/>
              </a:ext>
            </a:extLst>
          </p:cNvPr>
          <p:cNvSpPr txBox="1"/>
          <p:nvPr/>
        </p:nvSpPr>
        <p:spPr>
          <a:xfrm>
            <a:off x="598098" y="1115684"/>
            <a:ext cx="1101018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C00000"/>
                </a:solidFill>
                <a:latin typeface="Times New Roman"/>
                <a:ea typeface="+mn-lt"/>
                <a:cs typeface="+mn-lt"/>
              </a:rPr>
              <a:t>2)Anish </a:t>
            </a:r>
            <a:r>
              <a:rPr lang="en-US" sz="2400" b="1" dirty="0" err="1">
                <a:solidFill>
                  <a:srgbClr val="C00000"/>
                </a:solidFill>
                <a:latin typeface="Times New Roman"/>
                <a:ea typeface="+mn-lt"/>
                <a:cs typeface="+mn-lt"/>
              </a:rPr>
              <a:t>Halimaa</a:t>
            </a:r>
            <a:r>
              <a:rPr lang="en-US" sz="2400" b="1" dirty="0">
                <a:solidFill>
                  <a:srgbClr val="C00000"/>
                </a:solidFill>
                <a:latin typeface="Times New Roman"/>
                <a:ea typeface="+mn-lt"/>
                <a:cs typeface="+mn-lt"/>
              </a:rPr>
              <a:t> A and Dr. K.</a:t>
            </a:r>
            <a:r>
              <a:rPr lang="en-US" sz="2400" b="1" dirty="0" err="1">
                <a:solidFill>
                  <a:srgbClr val="C00000"/>
                </a:solidFill>
                <a:latin typeface="Times New Roman"/>
                <a:ea typeface="+mn-lt"/>
                <a:cs typeface="+mn-lt"/>
              </a:rPr>
              <a:t>Sundarakantham</a:t>
            </a:r>
            <a:r>
              <a:rPr lang="en-US" sz="2400" b="1" dirty="0">
                <a:solidFill>
                  <a:srgbClr val="C00000"/>
                </a:solidFill>
                <a:latin typeface="Times New Roman"/>
                <a:ea typeface="+mn-lt"/>
                <a:cs typeface="+mn-lt"/>
              </a:rPr>
              <a:t>,"MACHINE LEARNING BASED INTRUSION DETECTION SYSTEM", Proceedings of the Third International Conference on Trends in Electronics and Informatics (ICOEI 2019) IEEE Xplore Part Number: CFP19J32-ART; ISBN: 978-1-5386-9439-8.</a:t>
            </a:r>
          </a:p>
          <a:p>
            <a:endParaRPr lang="en-US" sz="2400" dirty="0">
              <a:solidFill>
                <a:srgbClr val="0070C0"/>
              </a:solidFill>
              <a:latin typeface="Times New Roman"/>
              <a:ea typeface="+mn-lt"/>
              <a:cs typeface="+mn-lt"/>
            </a:endParaRPr>
          </a:p>
          <a:p>
            <a:r>
              <a:rPr lang="en-US" sz="2400" b="1" dirty="0">
                <a:latin typeface="Times New Roman"/>
                <a:ea typeface="+mn-lt"/>
                <a:cs typeface="+mn-lt"/>
              </a:rPr>
              <a:t>METHODOLOGY:</a:t>
            </a:r>
            <a:r>
              <a:rPr lang="en-US" sz="2400" dirty="0">
                <a:latin typeface="Times New Roman"/>
                <a:ea typeface="+mn-lt"/>
                <a:cs typeface="+mn-lt"/>
              </a:rPr>
              <a:t> Machine Learning.</a:t>
            </a:r>
          </a:p>
          <a:p>
            <a:endParaRPr lang="en-US" sz="2400" dirty="0">
              <a:latin typeface="Times New Roman"/>
              <a:ea typeface="+mn-lt"/>
              <a:cs typeface="+mn-lt"/>
            </a:endParaRPr>
          </a:p>
          <a:p>
            <a:r>
              <a:rPr lang="en-US" sz="2400" b="1" dirty="0">
                <a:latin typeface="Times New Roman"/>
                <a:ea typeface="+mn-lt"/>
                <a:cs typeface="+mn-lt"/>
              </a:rPr>
              <a:t>ISSUE RESOLVED:</a:t>
            </a:r>
            <a:r>
              <a:rPr lang="en-US" sz="2400" dirty="0">
                <a:latin typeface="Times New Roman"/>
                <a:ea typeface="+mn-lt"/>
                <a:cs typeface="+mn-lt"/>
              </a:rPr>
              <a:t> </a:t>
            </a:r>
            <a:r>
              <a:rPr lang="en-AU" sz="2400" dirty="0">
                <a:latin typeface="Times New Roman"/>
                <a:ea typeface="+mn-lt"/>
                <a:cs typeface="+mn-lt"/>
              </a:rPr>
              <a:t>It deals with building an more effective model  based on well-organised classifiers which are capable to  categorise new attacks with better performance.</a:t>
            </a:r>
            <a:r>
              <a:rPr lang="en-US" sz="2400" dirty="0">
                <a:latin typeface="Times New Roman"/>
                <a:ea typeface="+mn-lt"/>
                <a:cs typeface="+mn-lt"/>
              </a:rPr>
              <a:t> </a:t>
            </a:r>
          </a:p>
          <a:p>
            <a:endParaRPr lang="en-US" sz="2400" dirty="0">
              <a:latin typeface="Times New Roman"/>
              <a:ea typeface="+mn-lt"/>
              <a:cs typeface="+mn-lt"/>
            </a:endParaRPr>
          </a:p>
          <a:p>
            <a:r>
              <a:rPr lang="en-US" sz="2400" b="1" dirty="0">
                <a:latin typeface="Times New Roman"/>
                <a:ea typeface="+mn-lt"/>
                <a:cs typeface="+mn-lt"/>
              </a:rPr>
              <a:t>FUTURE WORK: </a:t>
            </a:r>
            <a:r>
              <a:rPr lang="en-AU" sz="2400" dirty="0">
                <a:latin typeface="Times New Roman"/>
                <a:ea typeface="+mn-lt"/>
                <a:cs typeface="+mn-lt"/>
              </a:rPr>
              <a:t>Accuracy problem. Future work deals with large volume of data, a hybrid  multi-level model will be constructed to improve the  accuracy.</a:t>
            </a:r>
            <a:r>
              <a:rPr lang="en-US" sz="2400" dirty="0">
                <a:latin typeface="Times New Roman"/>
                <a:ea typeface="+mn-lt"/>
                <a:cs typeface="+mn-lt"/>
              </a:rPr>
              <a:t> </a:t>
            </a:r>
            <a:endParaRPr lang="en-US" sz="2400">
              <a:latin typeface="Times New Roman"/>
              <a:cs typeface="Times New Roman"/>
            </a:endParaRPr>
          </a:p>
        </p:txBody>
      </p:sp>
    </p:spTree>
    <p:extLst>
      <p:ext uri="{BB962C8B-B14F-4D97-AF65-F5344CB8AC3E}">
        <p14:creationId xmlns:p14="http://schemas.microsoft.com/office/powerpoint/2010/main" val="330722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3A5D3-A19F-C80B-75BE-F495A75ED05B}"/>
              </a:ext>
            </a:extLst>
          </p:cNvPr>
          <p:cNvSpPr txBox="1"/>
          <p:nvPr/>
        </p:nvSpPr>
        <p:spPr>
          <a:xfrm>
            <a:off x="756250" y="1015042"/>
            <a:ext cx="10233802"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C00000"/>
                </a:solidFill>
                <a:latin typeface="Times New Roman"/>
                <a:ea typeface="+mn-lt"/>
                <a:cs typeface="+mn-lt"/>
              </a:rPr>
              <a:t>3)Dr. Manish Kumar and Ashish Kumar Singh, "Distributed Intrusion Detection System using Blockchain and Cloud Computing Infrastructure ",Proceedings of the Fourth International Conference on Trends in Electronics and Informatics (ICOEI 2020) IEEE Xplore Part Number: CFP20J32-ART; ISBN: 978-1-7281-5518-0.</a:t>
            </a:r>
          </a:p>
          <a:p>
            <a:endParaRPr lang="en-US" sz="2400" dirty="0">
              <a:latin typeface="Times New Roman"/>
              <a:ea typeface="+mn-lt"/>
              <a:cs typeface="+mn-lt"/>
            </a:endParaRPr>
          </a:p>
          <a:p>
            <a:r>
              <a:rPr lang="en-US" sz="2400" b="1" dirty="0">
                <a:latin typeface="Times New Roman"/>
                <a:ea typeface="+mn-lt"/>
                <a:cs typeface="+mn-lt"/>
              </a:rPr>
              <a:t>METHODOLOGY:</a:t>
            </a:r>
            <a:r>
              <a:rPr lang="en-US" sz="2400" dirty="0">
                <a:latin typeface="Times New Roman"/>
                <a:ea typeface="+mn-lt"/>
                <a:cs typeface="+mn-lt"/>
              </a:rPr>
              <a:t> Blockchain and Cloud Computing Infrastructure.</a:t>
            </a:r>
          </a:p>
          <a:p>
            <a:endParaRPr lang="en-US" sz="2400" dirty="0">
              <a:latin typeface="Times New Roman"/>
              <a:ea typeface="+mn-lt"/>
              <a:cs typeface="+mn-lt"/>
            </a:endParaRPr>
          </a:p>
          <a:p>
            <a:r>
              <a:rPr lang="en-US" sz="2400" b="1" dirty="0">
                <a:latin typeface="Times New Roman"/>
                <a:ea typeface="+mn-lt"/>
                <a:cs typeface="+mn-lt"/>
              </a:rPr>
              <a:t>ISSUE RESOLVED:</a:t>
            </a:r>
            <a:r>
              <a:rPr lang="en-AU" sz="2400" dirty="0">
                <a:latin typeface="Times New Roman"/>
                <a:ea typeface="+mn-lt"/>
                <a:cs typeface="+mn-lt"/>
              </a:rPr>
              <a:t>The paper discussed the various wireless intrusion detection system and analysis the performance and listed the wireless system in detection rate.</a:t>
            </a:r>
            <a:r>
              <a:rPr lang="en-US" sz="2400" dirty="0">
                <a:latin typeface="Times New Roman"/>
                <a:ea typeface="+mn-lt"/>
                <a:cs typeface="+mn-lt"/>
              </a:rPr>
              <a:t> </a:t>
            </a:r>
          </a:p>
          <a:p>
            <a:endParaRPr lang="en-US" sz="2400" dirty="0">
              <a:latin typeface="Times New Roman"/>
              <a:ea typeface="+mn-lt"/>
              <a:cs typeface="+mn-lt"/>
            </a:endParaRPr>
          </a:p>
          <a:p>
            <a:r>
              <a:rPr lang="en-US" sz="2400" b="1" dirty="0">
                <a:latin typeface="Times New Roman"/>
                <a:ea typeface="+mn-lt"/>
                <a:cs typeface="+mn-lt"/>
              </a:rPr>
              <a:t>FUTURE WORK:</a:t>
            </a:r>
            <a:r>
              <a:rPr lang="en-AU" sz="2400" dirty="0">
                <a:latin typeface="Times New Roman"/>
                <a:ea typeface="+mn-lt"/>
                <a:cs typeface="+mn-lt"/>
              </a:rPr>
              <a:t>There are many other issues like  communication delay, the overhead of blockchain, cost of  implementation, etc. which has to be discussed and </a:t>
            </a:r>
            <a:r>
              <a:rPr lang="en-AU" sz="2400" dirty="0" err="1">
                <a:latin typeface="Times New Roman"/>
                <a:ea typeface="+mn-lt"/>
                <a:cs typeface="+mn-lt"/>
              </a:rPr>
              <a:t>analyzed</a:t>
            </a:r>
            <a:r>
              <a:rPr lang="en-AU" sz="2400" dirty="0">
                <a:latin typeface="Times New Roman"/>
                <a:ea typeface="+mn-lt"/>
                <a:cs typeface="+mn-lt"/>
              </a:rPr>
              <a:t>.</a:t>
            </a:r>
            <a:endParaRPr lang="en-US" sz="2400" dirty="0">
              <a:latin typeface="Times New Roman"/>
              <a:ea typeface="+mn-lt"/>
              <a:cs typeface="+mn-lt"/>
            </a:endParaRPr>
          </a:p>
          <a:p>
            <a:endParaRPr lang="en-US" sz="2400" dirty="0">
              <a:latin typeface="Times New Roman"/>
              <a:cs typeface="Times New Roman"/>
            </a:endParaRPr>
          </a:p>
        </p:txBody>
      </p:sp>
    </p:spTree>
    <p:extLst>
      <p:ext uri="{BB962C8B-B14F-4D97-AF65-F5344CB8AC3E}">
        <p14:creationId xmlns:p14="http://schemas.microsoft.com/office/powerpoint/2010/main" val="141287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7B366-38A6-CFBD-E3BE-88540A07AEB4}"/>
              </a:ext>
            </a:extLst>
          </p:cNvPr>
          <p:cNvSpPr txBox="1"/>
          <p:nvPr/>
        </p:nvSpPr>
        <p:spPr>
          <a:xfrm>
            <a:off x="655608" y="1144438"/>
            <a:ext cx="1088078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C00000"/>
                </a:solidFill>
                <a:latin typeface="Times New Roman"/>
                <a:ea typeface="+mn-lt"/>
                <a:cs typeface="+mn-lt"/>
              </a:rPr>
              <a:t>4)Vasaki Ponnusamy and  Aun </a:t>
            </a:r>
            <a:r>
              <a:rPr lang="en-US" sz="2400" b="1" dirty="0" err="1">
                <a:solidFill>
                  <a:srgbClr val="C00000"/>
                </a:solidFill>
                <a:latin typeface="Times New Roman"/>
                <a:ea typeface="+mn-lt"/>
                <a:cs typeface="+mn-lt"/>
              </a:rPr>
              <a:t>Yichietxt</a:t>
            </a:r>
            <a:r>
              <a:rPr lang="en-US" sz="2400" b="1" dirty="0">
                <a:solidFill>
                  <a:srgbClr val="C00000"/>
                </a:solidFill>
                <a:latin typeface="Times New Roman"/>
                <a:ea typeface="+mn-lt"/>
                <a:cs typeface="+mn-lt"/>
              </a:rPr>
              <a:t> ,"IoT Wireless Intrusion Detection and Network Traffic Analysis", article DOI:10.32604/csse.2022.018801.</a:t>
            </a:r>
          </a:p>
          <a:p>
            <a:endParaRPr lang="en-US" sz="2400" b="1" dirty="0">
              <a:solidFill>
                <a:srgbClr val="C00000"/>
              </a:solidFill>
              <a:latin typeface="Times New Roman"/>
              <a:ea typeface="+mn-lt"/>
              <a:cs typeface="+mn-lt"/>
            </a:endParaRPr>
          </a:p>
          <a:p>
            <a:r>
              <a:rPr lang="en-US" sz="2400" b="1" dirty="0">
                <a:latin typeface="Times New Roman"/>
                <a:ea typeface="+mn-lt"/>
                <a:cs typeface="+mn-lt"/>
              </a:rPr>
              <a:t>METHODOLOGY: </a:t>
            </a:r>
            <a:r>
              <a:rPr lang="en-US" sz="2400" dirty="0">
                <a:latin typeface="Times New Roman"/>
                <a:ea typeface="+mn-lt"/>
                <a:cs typeface="+mn-lt"/>
              </a:rPr>
              <a:t>Internet of Things.</a:t>
            </a:r>
          </a:p>
          <a:p>
            <a:endParaRPr lang="en-US" sz="2400" dirty="0">
              <a:latin typeface="Times New Roman"/>
              <a:ea typeface="+mn-lt"/>
              <a:cs typeface="+mn-lt"/>
            </a:endParaRPr>
          </a:p>
          <a:p>
            <a:r>
              <a:rPr lang="en-US" sz="2400" b="1" dirty="0">
                <a:latin typeface="Times New Roman"/>
                <a:ea typeface="+mn-lt"/>
                <a:cs typeface="+mn-lt"/>
              </a:rPr>
              <a:t>ISSUE RESOLVED:</a:t>
            </a:r>
            <a:r>
              <a:rPr lang="en-US" sz="2400" dirty="0">
                <a:latin typeface="Times New Roman"/>
                <a:ea typeface="+mn-lt"/>
                <a:cs typeface="+mn-lt"/>
              </a:rPr>
              <a:t> The paper identified a set of high gain features that is highly correlated to network intrusion on wireless networks.</a:t>
            </a:r>
            <a:endParaRPr lang="en-US" sz="2400">
              <a:latin typeface="Times New Roman"/>
              <a:cs typeface="Times New Roman"/>
            </a:endParaRPr>
          </a:p>
        </p:txBody>
      </p:sp>
    </p:spTree>
    <p:extLst>
      <p:ext uri="{BB962C8B-B14F-4D97-AF65-F5344CB8AC3E}">
        <p14:creationId xmlns:p14="http://schemas.microsoft.com/office/powerpoint/2010/main" val="46734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65C693-B725-7681-2E3D-5D9D191C2F47}"/>
              </a:ext>
            </a:extLst>
          </p:cNvPr>
          <p:cNvSpPr txBox="1"/>
          <p:nvPr/>
        </p:nvSpPr>
        <p:spPr>
          <a:xfrm>
            <a:off x="583720" y="1144438"/>
            <a:ext cx="1079452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C00000"/>
                </a:solidFill>
                <a:latin typeface="Times New Roman"/>
                <a:ea typeface="+mn-lt"/>
                <a:cs typeface="+mn-lt"/>
              </a:rPr>
              <a:t>5)Akil </a:t>
            </a:r>
            <a:r>
              <a:rPr lang="en-US" sz="2400" b="1" dirty="0" err="1">
                <a:solidFill>
                  <a:srgbClr val="C00000"/>
                </a:solidFill>
                <a:latin typeface="Times New Roman"/>
                <a:ea typeface="+mn-lt"/>
                <a:cs typeface="+mn-lt"/>
              </a:rPr>
              <a:t>krishna</a:t>
            </a:r>
            <a:r>
              <a:rPr lang="en-US" sz="2400" b="1" dirty="0">
                <a:solidFill>
                  <a:srgbClr val="C00000"/>
                </a:solidFill>
                <a:latin typeface="Times New Roman"/>
                <a:ea typeface="+mn-lt"/>
                <a:cs typeface="+mn-lt"/>
              </a:rPr>
              <a:t> and Ashik </a:t>
            </a:r>
            <a:r>
              <a:rPr lang="en-US" sz="2400" b="1" dirty="0" err="1">
                <a:solidFill>
                  <a:srgbClr val="C00000"/>
                </a:solidFill>
                <a:latin typeface="Times New Roman"/>
                <a:ea typeface="+mn-lt"/>
                <a:cs typeface="+mn-lt"/>
              </a:rPr>
              <a:t>lal</a:t>
            </a:r>
            <a:r>
              <a:rPr lang="en-US" sz="2400" b="1" dirty="0">
                <a:solidFill>
                  <a:srgbClr val="C00000"/>
                </a:solidFill>
                <a:latin typeface="Times New Roman"/>
                <a:ea typeface="+mn-lt"/>
                <a:cs typeface="+mn-lt"/>
              </a:rPr>
              <a:t> M A ,"Intrusion Detection and Prevention System Using Deep Learning" ,Proceedings of the International Conference on Electronics and Sustainable Communication Systems (ICESC 2020) IEEE Xplore Part Number: CFP20V66-ART; ISBN: 978-1-7281-4108-4.</a:t>
            </a:r>
          </a:p>
          <a:p>
            <a:endParaRPr lang="en-US" sz="2400" dirty="0">
              <a:latin typeface="Times New Roman"/>
              <a:ea typeface="+mn-lt"/>
              <a:cs typeface="+mn-lt"/>
            </a:endParaRPr>
          </a:p>
          <a:p>
            <a:r>
              <a:rPr lang="en-US" sz="2400" b="1" dirty="0">
                <a:latin typeface="Times New Roman"/>
                <a:ea typeface="+mn-lt"/>
                <a:cs typeface="+mn-lt"/>
              </a:rPr>
              <a:t>METHODOLOGY:</a:t>
            </a:r>
            <a:r>
              <a:rPr lang="en-US" sz="2400" dirty="0">
                <a:latin typeface="Times New Roman"/>
                <a:ea typeface="+mn-lt"/>
                <a:cs typeface="+mn-lt"/>
              </a:rPr>
              <a:t> Deep Learning.</a:t>
            </a:r>
          </a:p>
          <a:p>
            <a:endParaRPr lang="en-US" sz="2400" dirty="0">
              <a:latin typeface="Times New Roman"/>
              <a:ea typeface="+mn-lt"/>
              <a:cs typeface="+mn-lt"/>
            </a:endParaRPr>
          </a:p>
          <a:p>
            <a:r>
              <a:rPr lang="en-US" sz="2400" b="1" dirty="0">
                <a:latin typeface="Times New Roman"/>
                <a:ea typeface="+mn-lt"/>
                <a:cs typeface="+mn-lt"/>
              </a:rPr>
              <a:t>ISSUE RESOLVED: </a:t>
            </a:r>
            <a:r>
              <a:rPr lang="en-AU" sz="2400" dirty="0">
                <a:latin typeface="Times New Roman"/>
                <a:ea typeface="+mn-lt"/>
                <a:cs typeface="+mn-lt"/>
              </a:rPr>
              <a:t>The authors build the IDPS Research Tool, which will be able to detect and prevent intrusions from intruders. </a:t>
            </a:r>
            <a:endParaRPr lang="en-US" sz="2400" dirty="0">
              <a:latin typeface="Times New Roman"/>
              <a:ea typeface="+mn-lt"/>
              <a:cs typeface="+mn-lt"/>
            </a:endParaRPr>
          </a:p>
          <a:p>
            <a:pPr algn="l"/>
            <a:endParaRPr lang="en-US" sz="2400" dirty="0">
              <a:latin typeface="Times New Roman"/>
              <a:cs typeface="Times New Roman"/>
            </a:endParaRPr>
          </a:p>
        </p:txBody>
      </p:sp>
    </p:spTree>
    <p:extLst>
      <p:ext uri="{BB962C8B-B14F-4D97-AF65-F5344CB8AC3E}">
        <p14:creationId xmlns:p14="http://schemas.microsoft.com/office/powerpoint/2010/main" val="290535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F53875-8CA9-1726-F8AD-663225E21FE9}"/>
              </a:ext>
            </a:extLst>
          </p:cNvPr>
          <p:cNvSpPr txBox="1"/>
          <p:nvPr/>
        </p:nvSpPr>
        <p:spPr>
          <a:xfrm>
            <a:off x="841615" y="927878"/>
            <a:ext cx="1083765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70C0"/>
                </a:solidFill>
                <a:latin typeface="Times New Roman"/>
                <a:cs typeface="Times New Roman"/>
              </a:rPr>
              <a:t>SUMMARY OF ISSUES</a:t>
            </a:r>
          </a:p>
          <a:p>
            <a:endParaRPr lang="en-US" sz="2400" b="1" dirty="0">
              <a:solidFill>
                <a:srgbClr val="0070C0"/>
              </a:solidFill>
              <a:latin typeface="Times New Roman"/>
              <a:cs typeface="Times New Roman"/>
            </a:endParaRPr>
          </a:p>
          <a:p>
            <a:r>
              <a:rPr lang="en-US" sz="2400" dirty="0">
                <a:latin typeface="Times New Roman"/>
                <a:cs typeface="Times New Roman"/>
              </a:rPr>
              <a:t>1) To address anomalous attacking and prevent the system by the defined rule.</a:t>
            </a:r>
            <a:endParaRPr lang="en-US" sz="2400" dirty="0">
              <a:latin typeface="Times New Roman"/>
              <a:ea typeface="+mn-lt"/>
              <a:cs typeface="Times New Roman"/>
            </a:endParaRPr>
          </a:p>
          <a:p>
            <a:endParaRPr lang="en-US" sz="2400" dirty="0">
              <a:latin typeface="Times New Roman"/>
              <a:ea typeface="+mn-lt"/>
              <a:cs typeface="Times New Roman"/>
            </a:endParaRPr>
          </a:p>
          <a:p>
            <a:r>
              <a:rPr lang="en-US" sz="2400" dirty="0">
                <a:latin typeface="Times New Roman"/>
                <a:ea typeface="+mn-lt"/>
                <a:cs typeface="Times New Roman"/>
              </a:rPr>
              <a:t>2) Lack of </a:t>
            </a:r>
            <a:r>
              <a:rPr lang="en-AU" sz="2400" dirty="0">
                <a:latin typeface="Times New Roman"/>
                <a:ea typeface="+mn-lt"/>
                <a:cs typeface="Times New Roman"/>
              </a:rPr>
              <a:t>more effective model based on well-organised classifiers which are capable to categorise new attacks with better performance.</a:t>
            </a:r>
            <a:r>
              <a:rPr lang="en-US" sz="2400" dirty="0">
                <a:latin typeface="Times New Roman"/>
                <a:ea typeface="+mn-lt"/>
                <a:cs typeface="Times New Roman"/>
              </a:rPr>
              <a:t> </a:t>
            </a:r>
          </a:p>
          <a:p>
            <a:endParaRPr lang="en-US" sz="2400" dirty="0">
              <a:latin typeface="Times New Roman"/>
              <a:ea typeface="+mn-lt"/>
              <a:cs typeface="Times New Roman"/>
            </a:endParaRPr>
          </a:p>
          <a:p>
            <a:r>
              <a:rPr lang="en-US" sz="2400" dirty="0">
                <a:latin typeface="Times New Roman"/>
                <a:ea typeface="+mn-lt"/>
                <a:cs typeface="Times New Roman"/>
              </a:rPr>
              <a:t>3) Missing high gain features that is highly correlated to network intrusion on wireless networks.</a:t>
            </a:r>
          </a:p>
          <a:p>
            <a:endParaRPr lang="en-US" sz="2400" dirty="0">
              <a:latin typeface="Times New Roman"/>
              <a:ea typeface="+mn-lt"/>
              <a:cs typeface="Times New Roman"/>
            </a:endParaRPr>
          </a:p>
          <a:p>
            <a:r>
              <a:rPr lang="en-US" sz="2400" dirty="0">
                <a:solidFill>
                  <a:srgbClr val="FF0000"/>
                </a:solidFill>
                <a:latin typeface="Times New Roman"/>
                <a:ea typeface="+mn-lt"/>
                <a:cs typeface="Times New Roman"/>
              </a:rPr>
              <a:t>4)Lack of </a:t>
            </a:r>
            <a:r>
              <a:rPr lang="en-US" sz="2400" dirty="0">
                <a:solidFill>
                  <a:srgbClr val="FF0000"/>
                </a:solidFill>
                <a:latin typeface="Times New Roman"/>
                <a:ea typeface="+mn-lt"/>
                <a:cs typeface="+mn-lt"/>
              </a:rPr>
              <a:t>optimization methods used in the functional components of neural networks for building an effective online traffic classification system. </a:t>
            </a:r>
          </a:p>
          <a:p>
            <a:endParaRPr lang="en-US" sz="2400" dirty="0">
              <a:solidFill>
                <a:srgbClr val="FF0000"/>
              </a:solidFill>
              <a:latin typeface="Times New Roman"/>
              <a:cs typeface="Times New Roman"/>
            </a:endParaRPr>
          </a:p>
          <a:p>
            <a:endParaRPr lang="en-US" sz="2400" dirty="0">
              <a:solidFill>
                <a:srgbClr val="FF0000"/>
              </a:solidFill>
              <a:latin typeface="Avenir Next LT Pro" panose="020B0502020104020203"/>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425478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20A41-2506-E0E4-4BB6-41DD33D0275C}"/>
              </a:ext>
            </a:extLst>
          </p:cNvPr>
          <p:cNvSpPr txBox="1"/>
          <p:nvPr/>
        </p:nvSpPr>
        <p:spPr>
          <a:xfrm>
            <a:off x="468702" y="1000665"/>
            <a:ext cx="1121146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70C0"/>
                </a:solidFill>
                <a:latin typeface="Times New Roman"/>
                <a:cs typeface="Times New Roman"/>
              </a:rPr>
              <a:t>PROPOSED SYSTEM</a:t>
            </a:r>
          </a:p>
          <a:p>
            <a:endParaRPr lang="en-US" sz="2400" b="1" dirty="0">
              <a:solidFill>
                <a:srgbClr val="0070C0"/>
              </a:solidFill>
              <a:latin typeface="Times New Roman"/>
              <a:cs typeface="Times New Roman"/>
            </a:endParaRPr>
          </a:p>
          <a:p>
            <a:r>
              <a:rPr lang="en-US" sz="2400" b="1" dirty="0">
                <a:latin typeface="Times New Roman"/>
                <a:cs typeface="Times New Roman"/>
              </a:rPr>
              <a:t>OBJECTIVE:</a:t>
            </a:r>
            <a:endParaRPr lang="en-US" sz="2400" b="1" dirty="0">
              <a:solidFill>
                <a:srgbClr val="0070C0"/>
              </a:solidFill>
              <a:latin typeface="Times New Roman"/>
              <a:cs typeface="Times New Roman"/>
            </a:endParaRPr>
          </a:p>
          <a:p>
            <a:r>
              <a:rPr lang="en-US" sz="2400" dirty="0">
                <a:latin typeface="Times New Roman"/>
                <a:cs typeface="Times New Roman"/>
              </a:rPr>
              <a:t>To design and develop Traffic analysis based Intrusion Detection System for wireless systems using GNN. Detecting intrusions with better accuracy is a nightmare while analyzing vast congested traffic. The objective here is "Analyzing and predicting the traffic of network will improve security".</a:t>
            </a:r>
            <a:endParaRPr lang="en-US" sz="2400" b="1" dirty="0">
              <a:solidFill>
                <a:srgbClr val="0070C0"/>
              </a:solidFill>
              <a:latin typeface="Times New Roman"/>
              <a:cs typeface="Times New Roman"/>
            </a:endParaRPr>
          </a:p>
          <a:p>
            <a:endParaRPr lang="en-US" sz="2400" dirty="0">
              <a:latin typeface="Times New Roman"/>
              <a:cs typeface="Times New Roman"/>
            </a:endParaRPr>
          </a:p>
          <a:p>
            <a:br>
              <a:rPr lang="en-US" dirty="0">
                <a:latin typeface="Times New Roman"/>
                <a:cs typeface="Times New Roman"/>
              </a:rPr>
            </a:br>
            <a:br>
              <a:rPr lang="en-US" dirty="0">
                <a:latin typeface="Times New Roman"/>
                <a:cs typeface="Times New Roman"/>
              </a:rPr>
            </a:br>
            <a:br>
              <a:rPr lang="en-US" b="1" dirty="0">
                <a:solidFill>
                  <a:srgbClr val="0070C0"/>
                </a:solidFill>
                <a:latin typeface="Times New Roman"/>
                <a:cs typeface="Times New Roman"/>
              </a:rPr>
            </a:br>
            <a:br>
              <a:rPr lang="en-US" b="1" dirty="0">
                <a:solidFill>
                  <a:srgbClr val="0070C0"/>
                </a:solidFill>
                <a:latin typeface="Times New Roman"/>
                <a:cs typeface="Times New Roman"/>
              </a:rPr>
            </a:br>
            <a:endParaRPr lang="en-US" b="1">
              <a:solidFill>
                <a:srgbClr val="0070C0"/>
              </a:solidFill>
              <a:latin typeface="Times New Roman"/>
              <a:cs typeface="Times New Roman"/>
            </a:endParaRPr>
          </a:p>
          <a:p>
            <a:pPr algn="l"/>
            <a:endParaRPr lang="en-US" b="1" dirty="0">
              <a:solidFill>
                <a:srgbClr val="0070C0"/>
              </a:solidFill>
              <a:latin typeface="Times New Roman"/>
              <a:cs typeface="Times New Roman"/>
            </a:endParaRPr>
          </a:p>
        </p:txBody>
      </p:sp>
    </p:spTree>
    <p:extLst>
      <p:ext uri="{BB962C8B-B14F-4D97-AF65-F5344CB8AC3E}">
        <p14:creationId xmlns:p14="http://schemas.microsoft.com/office/powerpoint/2010/main" val="330282339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TRAFFIC ANALYSIS BASED INTRUSION DETECTION SYSTEM FOR WIRELESS SYSTEMS USING GNN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608</cp:revision>
  <dcterms:created xsi:type="dcterms:W3CDTF">2022-05-09T05:44:25Z</dcterms:created>
  <dcterms:modified xsi:type="dcterms:W3CDTF">2022-05-09T09:21:47Z</dcterms:modified>
</cp:coreProperties>
</file>