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qOSxb/dzCaRCaNfuZXzGdiu+C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0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adni.loni.usc.edu" TargetMode="External"/><Relationship Id="rId4" Type="http://schemas.openxmlformats.org/officeDocument/2006/relationships/hyperlink" Target="https://aibl.csiro.au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/>
          <p:nvPr/>
        </p:nvSpPr>
        <p:spPr>
          <a:xfrm>
            <a:off x="774000" y="439920"/>
            <a:ext cx="8033400" cy="609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ALZHEIMER’S DISEASE DIAGNOSIS FROM sMRI WITH EFFICIENT GLOBAL FEATURE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EXTRACTION USING DUAL ATTENTION MULTI-INSTANCE LEARNING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969840" y="2571840"/>
            <a:ext cx="261252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SUSHMITHA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2021207032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M.E (CSE)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3RD SEMESTER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5829480" y="2151000"/>
            <a:ext cx="2917440" cy="146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GUIDED BY: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Dr S CHITRAKALA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DEPARTMENT OF CSE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COLLEGE OF ENGINEERING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ANNA UNIVERSITY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idx="1" type="body"/>
          </p:nvPr>
        </p:nvSpPr>
        <p:spPr>
          <a:xfrm>
            <a:off x="50940" y="39692"/>
            <a:ext cx="9042000" cy="5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20" y="2696040"/>
            <a:ext cx="221760" cy="22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60" y="2696040"/>
            <a:ext cx="221760" cy="22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360" y="2696040"/>
            <a:ext cx="221760" cy="220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/>
          <p:nvPr/>
        </p:nvSpPr>
        <p:spPr>
          <a:xfrm>
            <a:off x="599400" y="2645280"/>
            <a:ext cx="42012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223200" y="2968200"/>
            <a:ext cx="862200" cy="22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3D sMRI images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1232280" y="282888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1553040" y="2024280"/>
            <a:ext cx="2202840" cy="20617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Preprocessing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1659240" y="2223720"/>
            <a:ext cx="862200" cy="22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Geometry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Correction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1659240" y="2706480"/>
            <a:ext cx="862200" cy="22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Intensity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Correction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1663920" y="3189240"/>
            <a:ext cx="1980720" cy="8600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Global Linear Difference Removal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1708920" y="3409200"/>
            <a:ext cx="862200" cy="22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Global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Translation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1708920" y="3776040"/>
            <a:ext cx="862200" cy="22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Scale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2712240" y="3409200"/>
            <a:ext cx="862200" cy="22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Skull-stripping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2706120" y="3776040"/>
            <a:ext cx="862200" cy="22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Rotation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Differences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2684520" y="2706480"/>
            <a:ext cx="862200" cy="22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Normalization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4367520" y="2439000"/>
            <a:ext cx="670320" cy="734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p-value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each patch by t-test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2088000" y="2927520"/>
            <a:ext cx="4320" cy="270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51" name="Google Shape;251;p10"/>
          <p:cNvSpPr/>
          <p:nvPr/>
        </p:nvSpPr>
        <p:spPr>
          <a:xfrm rot="10800000">
            <a:off x="3136320" y="2923560"/>
            <a:ext cx="1800" cy="27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52" name="Google Shape;252;p10"/>
          <p:cNvSpPr/>
          <p:nvPr/>
        </p:nvSpPr>
        <p:spPr>
          <a:xfrm flipH="1" rot="10800000">
            <a:off x="3547440" y="2806920"/>
            <a:ext cx="820080" cy="10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53" name="Google Shape;253;p10"/>
          <p:cNvSpPr/>
          <p:nvPr/>
        </p:nvSpPr>
        <p:spPr>
          <a:xfrm>
            <a:off x="5100120" y="273708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5426280" y="2439000"/>
            <a:ext cx="670320" cy="734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p-value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6158880" y="273708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6484680" y="2439000"/>
            <a:ext cx="670320" cy="734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bag of patches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7388640" y="3174120"/>
            <a:ext cx="576000" cy="6904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Classifier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8368560" y="3174120"/>
            <a:ext cx="576000" cy="69048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Classifica-tion Result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8012880" y="344988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"/>
          <p:cNvSpPr/>
          <p:nvPr/>
        </p:nvSpPr>
        <p:spPr>
          <a:xfrm>
            <a:off x="2415240" y="180000"/>
            <a:ext cx="4160520" cy="16131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"/>
          <p:cNvSpPr/>
          <p:nvPr/>
        </p:nvSpPr>
        <p:spPr>
          <a:xfrm>
            <a:off x="3645000" y="391320"/>
            <a:ext cx="2777760" cy="5572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Patch-Net   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Spatial Attention block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2090880" y="2445840"/>
            <a:ext cx="4320" cy="270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3" name="Google Shape;263;p10"/>
          <p:cNvSpPr/>
          <p:nvPr/>
        </p:nvSpPr>
        <p:spPr>
          <a:xfrm>
            <a:off x="6815880" y="1995120"/>
            <a:ext cx="4320" cy="449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0"/>
          <p:cNvSpPr/>
          <p:nvPr/>
        </p:nvSpPr>
        <p:spPr>
          <a:xfrm>
            <a:off x="2088000" y="1989360"/>
            <a:ext cx="4722480" cy="5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0"/>
          <p:cNvSpPr/>
          <p:nvPr/>
        </p:nvSpPr>
        <p:spPr>
          <a:xfrm>
            <a:off x="1530000" y="1320480"/>
            <a:ext cx="47880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3D tensor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(Feature map)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2535120" y="391320"/>
            <a:ext cx="670320" cy="12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Feature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Extraction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/>
          <p:nvPr/>
        </p:nvSpPr>
        <p:spPr>
          <a:xfrm flipH="1" rot="10800000">
            <a:off x="2095560" y="1085400"/>
            <a:ext cx="424440" cy="2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8" name="Google Shape;268;p10"/>
          <p:cNvSpPr/>
          <p:nvPr/>
        </p:nvSpPr>
        <p:spPr>
          <a:xfrm>
            <a:off x="3205800" y="759240"/>
            <a:ext cx="569160" cy="3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9" name="Google Shape;269;p10"/>
          <p:cNvSpPr/>
          <p:nvPr/>
        </p:nvSpPr>
        <p:spPr>
          <a:xfrm>
            <a:off x="3774960" y="573120"/>
            <a:ext cx="2515680" cy="3229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Feature Extraction with Spatial Attention Map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3592813" y="1103588"/>
            <a:ext cx="27777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Discriminant Patch Selection using Genetic Algorithm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6982920" y="146880"/>
            <a:ext cx="1388160" cy="158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Attention Multi-Instance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Learning pooling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7147440" y="573120"/>
            <a:ext cx="1058400" cy="3229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 the relative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contribution of patch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7147440" y="1168200"/>
            <a:ext cx="1058400" cy="3229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Structure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Feature Extraction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 flipH="1" rot="10800000">
            <a:off x="6422400" y="667080"/>
            <a:ext cx="7146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5" name="Google Shape;275;p10"/>
          <p:cNvSpPr/>
          <p:nvPr/>
        </p:nvSpPr>
        <p:spPr>
          <a:xfrm flipH="1">
            <a:off x="7673040" y="885960"/>
            <a:ext cx="7200" cy="301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6" name="Google Shape;276;p10"/>
          <p:cNvSpPr/>
          <p:nvPr/>
        </p:nvSpPr>
        <p:spPr>
          <a:xfrm>
            <a:off x="7838280" y="1492920"/>
            <a:ext cx="360" cy="1682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7" name="Google Shape;277;p10"/>
          <p:cNvSpPr/>
          <p:nvPr/>
        </p:nvSpPr>
        <p:spPr>
          <a:xfrm>
            <a:off x="311040" y="2264040"/>
            <a:ext cx="820080" cy="30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244080" y="3997080"/>
            <a:ext cx="820080" cy="30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  TESTING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20" y="4260600"/>
            <a:ext cx="221760" cy="22068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/>
          <p:nvPr/>
        </p:nvSpPr>
        <p:spPr>
          <a:xfrm>
            <a:off x="223200" y="4532400"/>
            <a:ext cx="862200" cy="22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3D sMRI image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1181880" y="457344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>
            <a:off x="1542240" y="4311360"/>
            <a:ext cx="670320" cy="734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2309400" y="454644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2669400" y="4311360"/>
            <a:ext cx="670320" cy="734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Formation of a bag of patches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3436560" y="457344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756240" y="4311360"/>
            <a:ext cx="670320" cy="734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Patch-Net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4502880" y="460944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4842720" y="4311360"/>
            <a:ext cx="670320" cy="734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Attention Multi-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pooling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5513400" y="4678920"/>
            <a:ext cx="2191320" cy="20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0"/>
          <p:cNvSpPr/>
          <p:nvPr/>
        </p:nvSpPr>
        <p:spPr>
          <a:xfrm rot="10800000">
            <a:off x="7674480" y="3865320"/>
            <a:ext cx="5400" cy="84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1" name="Google Shape;291;p10"/>
          <p:cNvSpPr/>
          <p:nvPr/>
        </p:nvSpPr>
        <p:spPr>
          <a:xfrm flipH="1" rot="10800000">
            <a:off x="6423480" y="1279800"/>
            <a:ext cx="334080" cy="11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0"/>
          <p:cNvSpPr/>
          <p:nvPr/>
        </p:nvSpPr>
        <p:spPr>
          <a:xfrm>
            <a:off x="6757920" y="788760"/>
            <a:ext cx="360" cy="495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0"/>
          <p:cNvSpPr/>
          <p:nvPr/>
        </p:nvSpPr>
        <p:spPr>
          <a:xfrm flipH="1" rot="10800000">
            <a:off x="6766200" y="789120"/>
            <a:ext cx="373680" cy="14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4" name="Google Shape;294;p10"/>
          <p:cNvSpPr/>
          <p:nvPr/>
        </p:nvSpPr>
        <p:spPr>
          <a:xfrm>
            <a:off x="3771000" y="2341080"/>
            <a:ext cx="501840" cy="487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Division of sMRI into fixed size patches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3136320" y="319320"/>
            <a:ext cx="576000" cy="4111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Reduced Feature map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(in size)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 rot="10800000">
            <a:off x="7543800" y="2633760"/>
            <a:ext cx="11520" cy="530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0"/>
          <p:cNvSpPr/>
          <p:nvPr/>
        </p:nvSpPr>
        <p:spPr>
          <a:xfrm>
            <a:off x="7230960" y="2087280"/>
            <a:ext cx="569160" cy="5572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2087280" y="1072440"/>
            <a:ext cx="360" cy="910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0"/>
          <p:cNvSpPr/>
          <p:nvPr/>
        </p:nvSpPr>
        <p:spPr>
          <a:xfrm>
            <a:off x="7323120" y="1911240"/>
            <a:ext cx="360" cy="160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0"/>
          <p:cNvSpPr/>
          <p:nvPr/>
        </p:nvSpPr>
        <p:spPr>
          <a:xfrm>
            <a:off x="2144880" y="1868400"/>
            <a:ext cx="5168880" cy="4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0"/>
          <p:cNvSpPr/>
          <p:nvPr/>
        </p:nvSpPr>
        <p:spPr>
          <a:xfrm>
            <a:off x="2140200" y="1430640"/>
            <a:ext cx="360" cy="44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0"/>
          <p:cNvSpPr/>
          <p:nvPr/>
        </p:nvSpPr>
        <p:spPr>
          <a:xfrm>
            <a:off x="2133360" y="1418400"/>
            <a:ext cx="276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3" name="Google Shape;303;p10"/>
          <p:cNvSpPr/>
          <p:nvPr/>
        </p:nvSpPr>
        <p:spPr>
          <a:xfrm>
            <a:off x="6654600" y="1554840"/>
            <a:ext cx="330840" cy="2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4" name="Google Shape;304;p10"/>
          <p:cNvSpPr/>
          <p:nvPr/>
        </p:nvSpPr>
        <p:spPr>
          <a:xfrm flipH="1">
            <a:off x="7579080" y="1868760"/>
            <a:ext cx="1800" cy="245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0"/>
          <p:cNvSpPr/>
          <p:nvPr/>
        </p:nvSpPr>
        <p:spPr>
          <a:xfrm flipH="1" rot="10800000">
            <a:off x="6677640" y="1861920"/>
            <a:ext cx="903600" cy="6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0"/>
          <p:cNvSpPr/>
          <p:nvPr/>
        </p:nvSpPr>
        <p:spPr>
          <a:xfrm rot="10800000">
            <a:off x="6677640" y="1557360"/>
            <a:ext cx="11160" cy="31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0"/>
          <p:cNvSpPr/>
          <p:nvPr/>
        </p:nvSpPr>
        <p:spPr>
          <a:xfrm>
            <a:off x="3206520" y="1334160"/>
            <a:ext cx="511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/>
          <p:nvPr/>
        </p:nvSpPr>
        <p:spPr>
          <a:xfrm>
            <a:off x="253800" y="299880"/>
            <a:ext cx="867204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HIGH LEVEL BLOCK DIAGRAM FOR PHASE 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245500" y="1731163"/>
            <a:ext cx="862200" cy="57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/>
              <a:t>sMRI Images of Alzheimer’s Disease from classification result of phase1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1476000" y="991799"/>
            <a:ext cx="6227400" cy="22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(Central Server) Alzheimer’s Disease Stages Classification System (ADSCS)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1591560" y="1820350"/>
            <a:ext cx="862200" cy="3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Preprocessing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2814450" y="1441574"/>
            <a:ext cx="3570900" cy="130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Segmentation using Unet ++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6720080" y="1816930"/>
            <a:ext cx="862200" cy="3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Segmented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Lesion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/>
          <p:nvPr/>
        </p:nvSpPr>
        <p:spPr>
          <a:xfrm flipH="1">
            <a:off x="7184160" y="2186280"/>
            <a:ext cx="11160" cy="31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19" name="Google Shape;319;p11"/>
          <p:cNvSpPr/>
          <p:nvPr/>
        </p:nvSpPr>
        <p:spPr>
          <a:xfrm>
            <a:off x="6746040" y="2497680"/>
            <a:ext cx="862200" cy="3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Classification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7982640" y="1326240"/>
            <a:ext cx="1001160" cy="17179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8153640" y="1637640"/>
            <a:ext cx="668520" cy="1972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Mild AD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8151480" y="2086560"/>
            <a:ext cx="668520" cy="3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Moderate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AD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8151480" y="2669400"/>
            <a:ext cx="668520" cy="3110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Severe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AD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1476000" y="3782520"/>
            <a:ext cx="4762800" cy="1256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637640" y="4151880"/>
            <a:ext cx="811080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Federated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2871360" y="3265560"/>
            <a:ext cx="11520" cy="538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7" name="Google Shape;327;p11"/>
          <p:cNvSpPr/>
          <p:nvPr/>
        </p:nvSpPr>
        <p:spPr>
          <a:xfrm flipH="1" rot="10800000">
            <a:off x="3055680" y="3225240"/>
            <a:ext cx="11160" cy="577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8" name="Google Shape;328;p11"/>
          <p:cNvSpPr/>
          <p:nvPr/>
        </p:nvSpPr>
        <p:spPr>
          <a:xfrm>
            <a:off x="4811400" y="3244320"/>
            <a:ext cx="11520" cy="538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9" name="Google Shape;329;p11"/>
          <p:cNvSpPr/>
          <p:nvPr/>
        </p:nvSpPr>
        <p:spPr>
          <a:xfrm flipH="1" rot="10800000">
            <a:off x="5007240" y="3225240"/>
            <a:ext cx="11160" cy="577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0" name="Google Shape;330;p11"/>
          <p:cNvSpPr/>
          <p:nvPr/>
        </p:nvSpPr>
        <p:spPr>
          <a:xfrm>
            <a:off x="2029680" y="3313440"/>
            <a:ext cx="6685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4073400" y="3313440"/>
            <a:ext cx="6685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2617920" y="3852000"/>
            <a:ext cx="862200" cy="102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Client 1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4466520" y="3863520"/>
            <a:ext cx="862200" cy="102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Client n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2744640" y="4163400"/>
            <a:ext cx="518760" cy="1972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ADSCS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3004200" y="4361040"/>
            <a:ext cx="360" cy="195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6" name="Google Shape;336;p11"/>
          <p:cNvSpPr/>
          <p:nvPr/>
        </p:nvSpPr>
        <p:spPr>
          <a:xfrm>
            <a:off x="4638600" y="4120920"/>
            <a:ext cx="518760" cy="1972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ADSCS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4897800" y="4307400"/>
            <a:ext cx="360" cy="195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8" name="Google Shape;338;p11"/>
          <p:cNvSpPr/>
          <p:nvPr/>
        </p:nvSpPr>
        <p:spPr>
          <a:xfrm>
            <a:off x="2744640" y="4560480"/>
            <a:ext cx="518760" cy="1972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Loca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Data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4638600" y="4560480"/>
            <a:ext cx="518760" cy="1972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Loca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Data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3714120" y="4222440"/>
            <a:ext cx="518760" cy="30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……….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2890268" y="1835280"/>
            <a:ext cx="862200" cy="3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700"/>
              <a:t>Encoding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4173880" y="1820343"/>
            <a:ext cx="862200" cy="3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700"/>
              <a:t>Feature    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/>
              <a:t>    Extraction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5457505" y="1820330"/>
            <a:ext cx="862200" cy="3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/>
              <a:t>    Decoding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1"/>
          <p:cNvCxnSpPr/>
          <p:nvPr/>
        </p:nvCxnSpPr>
        <p:spPr>
          <a:xfrm>
            <a:off x="1107700" y="2014225"/>
            <a:ext cx="5079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p11"/>
          <p:cNvCxnSpPr/>
          <p:nvPr/>
        </p:nvCxnSpPr>
        <p:spPr>
          <a:xfrm>
            <a:off x="2460063" y="1999600"/>
            <a:ext cx="423900" cy="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11"/>
          <p:cNvCxnSpPr/>
          <p:nvPr/>
        </p:nvCxnSpPr>
        <p:spPr>
          <a:xfrm>
            <a:off x="3724925" y="2001425"/>
            <a:ext cx="46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11"/>
          <p:cNvCxnSpPr/>
          <p:nvPr/>
        </p:nvCxnSpPr>
        <p:spPr>
          <a:xfrm flipH="1" rot="10800000">
            <a:off x="5041575" y="2000075"/>
            <a:ext cx="3894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11"/>
          <p:cNvCxnSpPr/>
          <p:nvPr/>
        </p:nvCxnSpPr>
        <p:spPr>
          <a:xfrm flipH="1" rot="10800000">
            <a:off x="6296363" y="2007175"/>
            <a:ext cx="426000" cy="2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11"/>
          <p:cNvCxnSpPr/>
          <p:nvPr/>
        </p:nvCxnSpPr>
        <p:spPr>
          <a:xfrm flipH="1" rot="10800000">
            <a:off x="7608250" y="2670775"/>
            <a:ext cx="433500" cy="2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/>
          <p:nvPr/>
        </p:nvSpPr>
        <p:spPr>
          <a:xfrm>
            <a:off x="784800" y="514440"/>
            <a:ext cx="239688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PROPOSED SYSTEM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653400" y="1018440"/>
            <a:ext cx="7837200" cy="3651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Phase1 :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design and develop Alzheimer’s disease diagnosis system </a:t>
            </a:r>
            <a:r>
              <a:rPr b="1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using Dual Attention Multi-Instance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            Learning </a:t>
            </a:r>
            <a:r>
              <a:rPr b="0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with three components,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1)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Patch-Nets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spatial attention blocks for extracting discriminative features from local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patches and genetic algorithm.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2) An Attention MIL pooling operation for balancing the relative contribution of each patch and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yield a global feature representation for the whole brain..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3) An Attention-aware global classifier for making the AD-related diagnosis decisions based on the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combined feature representation for the whole brain structure.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Discriminant patch selection using Genetic Algorithm.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Phase2 :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diagnose the different stages of Alzheimer’s disease using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Segmentation with Classification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,,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- 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resolve the issues with the privacy of models and to distribute the heavy computing process, usage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of Federated Learning of Generative Image Priors for MRI Reconstruction.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To handle the 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segmentation with classification</a:t>
            </a:r>
            <a:r>
              <a:rPr b="0" i="0" lang="en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identify the stages</a:t>
            </a:r>
            <a:r>
              <a:rPr b="0" i="0" lang="en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Mild Dementia.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2) Moderate Dementia.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3) Severe Dementia.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/>
          <p:nvPr/>
        </p:nvSpPr>
        <p:spPr>
          <a:xfrm>
            <a:off x="791280" y="540000"/>
            <a:ext cx="110556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3"/>
          <p:cNvSpPr/>
          <p:nvPr/>
        </p:nvSpPr>
        <p:spPr>
          <a:xfrm>
            <a:off x="674280" y="1108080"/>
            <a:ext cx="823356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Modality: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3D sMRI Images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Dataset: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Alzheimer’s Disease Neuroimaging Initiative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(ADNI)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</a:t>
            </a:r>
            <a:r>
              <a:rPr b="0" i="0" lang="en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http://adni.loni.usc.edu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1) These subjects can be divided into three categories: AD (Alzheimer’s disease), MCI (mild cognitive impairment)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and NC (normal control) in accordance with the standard clinic criteria, such as Mini-Mental State Examination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(MMSE) scores and Clinical Dementia Rating (CDR).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2) For MCI conversion prediction,MCI subjects can be further categorized into two classes: pMCI (progressive MCI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subjects who had converted to AD within 36 months after baseline visit) and sMCI (stable MCI subjects who were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continuously diagnosed as MCI for 36 months after baseline visit).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3) The studied ADNI dataset contains 389 AD, 172 pMCI, 232 sMCI and 400 NC subjects.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Dataset: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Australian Imaging, Biomarker and Lifestyle Flagship Study of Ageing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(AIBL)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</a:t>
            </a:r>
            <a:r>
              <a:rPr b="0" i="0" lang="en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https://aibl.csiro.au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1) The AIBL dataset consists of baseline sMRI scans from 496 different subjects, including 79 AD, 17 pMCI,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93 sMCI and 307 NC subjects.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/>
          <p:nvPr/>
        </p:nvSpPr>
        <p:spPr>
          <a:xfrm>
            <a:off x="811800" y="401040"/>
            <a:ext cx="276696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PERFORMANCE MEASURE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704160" y="1261440"/>
            <a:ext cx="8106120" cy="3286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Usage of four metrics to evaluate the classification performance, including-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1)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(ACC)   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2)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Sensitivity (SEN)  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3)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Specificity (SPE)  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4) T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area under receiver operating characteristic curve (AUC)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ACC, SEN and SPE are calculated using the default threshold of 0.5.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AUC is calculated on all possible pairs of true positive rate (TPR = SEN) and false positive rate (FPR = 1− SPE) by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changing the thresholds performed on the prediction results from our trained DA-MIDL network.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2684160" y="1515240"/>
            <a:ext cx="1348920" cy="54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(TP+TN)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(TP+TN+FP+FN)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2684160" y="1792440"/>
            <a:ext cx="1348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4"/>
          <p:cNvSpPr/>
          <p:nvPr/>
        </p:nvSpPr>
        <p:spPr>
          <a:xfrm>
            <a:off x="2708640" y="2084400"/>
            <a:ext cx="1300320" cy="54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TP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(TP+FN)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2987280" y="2361240"/>
            <a:ext cx="6548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4"/>
          <p:cNvSpPr/>
          <p:nvPr/>
        </p:nvSpPr>
        <p:spPr>
          <a:xfrm>
            <a:off x="2845440" y="2653200"/>
            <a:ext cx="938520" cy="54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(TN+FP)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2987280" y="2923560"/>
            <a:ext cx="6548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4"/>
          <p:cNvSpPr/>
          <p:nvPr/>
        </p:nvSpPr>
        <p:spPr>
          <a:xfrm>
            <a:off x="-254160" y="254160"/>
            <a:ext cx="5632200" cy="39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4"/>
          <p:cNvSpPr/>
          <p:nvPr/>
        </p:nvSpPr>
        <p:spPr>
          <a:xfrm>
            <a:off x="5847480" y="1821960"/>
            <a:ext cx="2082600" cy="8863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TP, TN, FP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FN are denoted as true positive, true negative, false positive and false negative value respectively.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"/>
          <p:cNvSpPr/>
          <p:nvPr/>
        </p:nvSpPr>
        <p:spPr>
          <a:xfrm>
            <a:off x="793440" y="591840"/>
            <a:ext cx="767700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DELIVERABLES TO BE DEMONSTRATED AT THE END OF PHASE 1 AND PHASE 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5"/>
          <p:cNvSpPr/>
          <p:nvPr/>
        </p:nvSpPr>
        <p:spPr>
          <a:xfrm>
            <a:off x="734760" y="1632960"/>
            <a:ext cx="7929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5"/>
          <p:cNvSpPr/>
          <p:nvPr/>
        </p:nvSpPr>
        <p:spPr>
          <a:xfrm>
            <a:off x="673920" y="1275120"/>
            <a:ext cx="7860600" cy="31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Phase1 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   - 3D sMRI images.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- Decision Support System to classify Alzheimer’s Disease (AD) and Normal Control (NC).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Phase2 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   -3D sMRI images.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-The different stages of Alzheimer’s Disease,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1) Mild Dementia.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2) Moderate Dementia.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3) Severe Dementia.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"/>
          <p:cNvSpPr/>
          <p:nvPr/>
        </p:nvSpPr>
        <p:spPr>
          <a:xfrm>
            <a:off x="797400" y="397440"/>
            <a:ext cx="20714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928800" y="1510560"/>
            <a:ext cx="7796520" cy="39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6"/>
          <p:cNvSpPr/>
          <p:nvPr/>
        </p:nvSpPr>
        <p:spPr>
          <a:xfrm>
            <a:off x="706320" y="1077480"/>
            <a:ext cx="7853400" cy="413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Dan Pan, Genqiang Luo, An Zeng, Chao Zou, Haolin Liang, Jianbin Wang, Tong Zhang, Baoyao Yang, and for the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Alzheimer’s Disease Neuroimaging Initiative, “Adaptive 3DCNN-Based Interpretable Ensemble Model for Early Diagnosis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of Alzheimer’s Disease,”  in IEEE Transactions on Computational Social Systems, 2022, pp. 1-20.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Jinwang Feng, Shao-Wu Zhang, Luonan Chen, and Alzheimer’s Disease Neuroimaging Initiative, “Extracting ROI-Based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Contourlet Subband Energy Feature From the sMRI Image for Alzheimer’s Disease Classification,” in IEEE/ACM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Transactions on Computational Biology and Bioinformatics, 2022, vol. 19, no. 3, pp. 1627-1639.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Wenyong Zhu, Liang Sun, Jiashuang Huang, Liangxiu Han, and Daoqiang Zhang, “Dual Attention Multi-Instance Deep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Learning for Alzheimer’s Disease Diagnosis With Structural MRI,” in IEEE Transactions on Medical Imaging, 2021,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vol.40, pp. 2354-2366.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Mahmoud Seifallahi, Afsoon Mehraban, James E. Galvin, and Behnaz Ghoraani, “Alzheimer’s  Disease Detection Using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Comprehensive Analysis of Timed Up and Go Test via Kinect V.2 Camera and Machine Learning,” in IEEE Transactions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on Neural Systems and Rehabilitation Engineering, 2022, vol. 30, pp. 1589-1600.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Zhenyuan Ning, Qing Xiao, Qianjin Feng, Wufan Chen, and Yu Zhang, “Relation-Induced Multi-Modal Shared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Representation Learning for Alzheimer’s Disease Diagnosis,” in IEEE Transactions on Medical Imaging, 2021, vol. 40,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no. 6, pp. 1632-1645.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[6] Gokberk Elmas, Salman UH Dar, Yilmaz Korkmaz, Emir Ceyani, Burak Susam, Muzaffer Ozbey, Salman Avestimehr,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Fellow and Tolga Çukur, “Federated Learning of Generative Image Priors for MRI Reconstruction,” in IEEE Transactions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on Medical Imaging, 2022, pp. 1-13.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/>
          <p:nvPr/>
        </p:nvSpPr>
        <p:spPr>
          <a:xfrm>
            <a:off x="793440" y="417960"/>
            <a:ext cx="30301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641160" y="1281960"/>
            <a:ext cx="8236440" cy="39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689400" y="1018800"/>
            <a:ext cx="7764840" cy="273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Alzheimer's disease is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progressive neurologic disorder that causes the brain to shrink (atrophy) and brain cells to die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Alzheimer's disease is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common cause of dementia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 continuous decline in thinking, behavioral and social skills that affects a person's ability to function independently.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disease is irreversible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often becomes more severe over time due to neurofibrillary tangles, neurotoxicity, neurodegeneration.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treatment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cures Alzheimer's disease or alters the disease process in the brain. In advanced stages of the disease, complications from severe loss of brain function - such as dehydration, malnutrition or infection - result in death.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Medications may temporarily improve or slow progression of symptoms.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802080" y="411120"/>
            <a:ext cx="344304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INTRODUCTION (Contd.)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688680" y="1009440"/>
            <a:ext cx="7886520" cy="316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 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exact causes of Alzheimer's disease aren't fully understood.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7.   But at a basic level, brain proteins fail to function normally, which disrupts the work of brain cells (neurons)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 triggers a series of toxic events. Neurons are damaged, lose connections to each other and eventually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die.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8.   Scientists believe that for most people, Alzheimer's disease is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caused by a combination of genetic,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lifestyle and environmental factors that affect the brain over time.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9.  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Timely and accurate diagnosis of AD patients has unquestionable importance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 that  proper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treatments can be applied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possibly slow down or reverse the degeneration process.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10.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detection of Alzheimer’s disease include -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Physical and neurological exam, Lab tests, Brain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Imaging (Magnetic resonance imaging, Computerized tomography).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665280" y="444960"/>
            <a:ext cx="81669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20"/>
              <a:buFont typeface="Arial"/>
              <a:buNone/>
            </a:pPr>
            <a:r>
              <a:rPr b="0" lang="en" sz="1420" u="sng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OVERALL OBJECTIVE</a:t>
            </a:r>
            <a:endParaRPr b="0" sz="14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426240" y="973080"/>
            <a:ext cx="8393760" cy="334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Phase 1: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design and develop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Alzheimer’ disease diagnosis system</a:t>
            </a:r>
            <a:r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2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AD using Dual Attention Multi-Instance Deep Learning network (DA-MIDL).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Discriminant patch selection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Genetic Algorithm.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Phase 2: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Diagnosis of Alzheimer’s disease with various stages: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Segmentation with Classification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classify and find the stages of Alzheimer’s disease,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federated learning.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ts val="1090"/>
              <a:buFont typeface="Arial"/>
              <a:buNone/>
            </a:pPr>
            <a:r>
              <a:rPr b="0" i="0" lang="en" sz="109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09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580"/>
              <a:buFont typeface="Arial"/>
              <a:buNone/>
            </a:pPr>
            <a:r>
              <a:t/>
            </a:r>
            <a:endParaRPr b="0" i="0" sz="58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665280" y="444960"/>
            <a:ext cx="81669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lang="en" sz="1400" u="sng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555120" y="1017720"/>
            <a:ext cx="8033760" cy="405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“Adaptive 3DCNN-Based Interpretable Ensemble Model for Early Diagnosis of Alzheimer’s  Disease”, in IEEE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Transactions on Computational Social Systems, 2022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APPROACHES AND TECHNIQUES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3-D convolutional neural network, Ensemble learning, Genetic algorithm.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More accurate disease classification.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2) Biomarkers for early detection regions of disease identified.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ISSUES: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 small brain regions are excluded by the proposed model.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“Extracting ROI-Based Contourlet Subband Energy Feature From the sMRI Image for Alzheimer’s Disease Classification”, 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IEEE/ACM Transactions on Computational Biology and BIoinformatics, 2022.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APPROACHES AND TECHNIQUES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Regions Of Interest, Contourlet transform, Subband energy feature,SVM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Classifier.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extracting features from the brain ROIs in the spatial domain, the contourlet transform is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performed on these ROIs to obtain their subbands.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ISSUES: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all brain ROIs are important for classifying subjects with AD, MCI, and HC.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09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09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580"/>
              <a:buFont typeface="Arial"/>
              <a:buNone/>
            </a:pPr>
            <a:r>
              <a:t/>
            </a:r>
            <a:endParaRPr b="0" i="0" sz="58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665280" y="444960"/>
            <a:ext cx="81669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lang="en" sz="1400" u="sng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LITERATURE SURVEY (Contd.)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665280" y="1017720"/>
            <a:ext cx="8033760" cy="405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en" sz="16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“Dual Attention Multi-Instance Deep Learning for Alzheimer’s Disease Diagnosis With Structural MRI”, in IEEE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Transactions on medical imaging, 2021.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APPROACHES AND TECHNIQUES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1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Convolutional neural networks, Multi-instance learning, Attention mechanism.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Good performance in identifying discriminative pathological locations.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ISSUES: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1. Lack of multi-scale patches as inputs.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b="0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2. Lack of ROI pooling for settling the inputs with non-uniform sizes.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              3. There is a scope for improvement in parameter tuning.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“Alzheimer’s Disease Detection Using Comprehensive Analysis of Timed Up and Go Test via Kinect V.2 Camera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and Machine Learning”,</a:t>
            </a: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IEEE Transactions on Neural  Systems and Rehabilitation Engineering, 2022.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APPROACHES AND TECHNIQUES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Timed Up and Go Test,Machine Learning(SVM).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classified the two groups(AD vs HC-Healthy Control) with an average accuracy of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97.75%.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ISSUES: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on only small cohort.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09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09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580"/>
              <a:buFont typeface="Arial"/>
              <a:buNone/>
            </a:pPr>
            <a:r>
              <a:t/>
            </a:r>
            <a:endParaRPr b="0" i="0" sz="58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665280" y="444960"/>
            <a:ext cx="81669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lang="en" sz="1400" u="sng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LITERATURE SURVEY (Contd.)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665280" y="1017720"/>
            <a:ext cx="8033760" cy="405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“Relation-Induced Multi-Modal Shared Representation Learning for Alzheimer’s Disease Diagnosis”, in IEEE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Transactions on Medical Imaging, 2021.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APPROACHES AND TECHNIQUES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MRI and PET, Shared representations, Relational regularization.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Integrates representation learning,dimension reduction, and classifier modeling into a unified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framework.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ISSUES: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feasibility of using the proposed method in the diagnosis of other brain diseases is not known.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“Federated Learning of Generative Image Priors for MRI Reconstruction”,in IEEE Transactions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on Medical Imaging, 2022.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APPROACHES AND TECHNIQUES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Federated learning of Generative Image Priors, MRI reconstruction.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over state-of-the-art federated and traditional methods were demonstrated in multi-site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MRI datasets.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09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09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580"/>
              <a:buFont typeface="Arial"/>
              <a:buNone/>
            </a:pPr>
            <a:r>
              <a:t/>
            </a:r>
            <a:endParaRPr b="0" i="0" sz="58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665280" y="444960"/>
            <a:ext cx="81669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lang="en" sz="1400" u="sng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SUMMARY OF ISSUES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665280" y="1017720"/>
            <a:ext cx="8033760" cy="405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09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09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580"/>
              <a:buFont typeface="Arial"/>
              <a:buNone/>
            </a:pPr>
            <a:r>
              <a:t/>
            </a:r>
            <a:endParaRPr b="0" i="0" sz="58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713880" y="1114920"/>
            <a:ext cx="7832520" cy="3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Too small brain regions are excluded for diagnosis of disease.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Insignificant brain ROIs are taken for classifying subjects with AD, MCI, and HC.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3) Lack of multi-scale patches as inputs.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4) Lack of ROI pooling for settling the inputs with non-uniform sizes.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5)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Need for the improvement in the tuning of hyper parameters of the classifiers.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6) Applied on only small cohort.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7) Prediction uncertainties.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8)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Need more discriminant feature selection methods.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9) Lack of unified model for generator</a:t>
            </a:r>
            <a:r>
              <a:rPr b="0" i="0" lang="en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patch location proposals and the network.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793440" y="479520"/>
            <a:ext cx="44107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HIGH LEVEL BLOCK DIAGRAM FOR PHASE 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40" y="2513520"/>
            <a:ext cx="221760" cy="22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600" y="2513520"/>
            <a:ext cx="221760" cy="22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3320" y="2513520"/>
            <a:ext cx="221760" cy="22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/>
          <p:nvPr/>
        </p:nvSpPr>
        <p:spPr>
          <a:xfrm>
            <a:off x="1364760" y="2462400"/>
            <a:ext cx="41184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966240" y="2820960"/>
            <a:ext cx="862200" cy="3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3D sMRI images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2095920" y="268200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2426400" y="1080000"/>
            <a:ext cx="993600" cy="21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Preprocessing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3460320" y="268200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/>
          <p:nvPr/>
        </p:nvSpPr>
        <p:spPr>
          <a:xfrm>
            <a:off x="3841200" y="1547640"/>
            <a:ext cx="2432520" cy="16423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DUAL ATTENTION    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MULTI-INSTANCE DEEP LEARNING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3954600" y="2566800"/>
            <a:ext cx="862200" cy="3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Patch-net(Local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Extraction)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5298120" y="2470680"/>
            <a:ext cx="8622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Attention MIL 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pooling(Global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Extraction)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6657480" y="3326400"/>
            <a:ext cx="862200" cy="3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Attention-aware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classifier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943160" y="268200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7597800" y="344124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8033400" y="3326400"/>
            <a:ext cx="862200" cy="36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Classification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result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8033400" y="2751840"/>
            <a:ext cx="862200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Alzheimer’s Disease or Normal Control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95840" y="4190400"/>
            <a:ext cx="704880" cy="30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6600" y="4075560"/>
            <a:ext cx="221760" cy="220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>
            <a:off x="1006200" y="4368600"/>
            <a:ext cx="862200" cy="3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3D sMRI image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2095920" y="422928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2539440" y="4098960"/>
            <a:ext cx="762120" cy="3999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3481920" y="422928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3972960" y="4114440"/>
            <a:ext cx="862200" cy="3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Patch-net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4991400" y="4190400"/>
            <a:ext cx="263520" cy="13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5411520" y="4114440"/>
            <a:ext cx="862200" cy="3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Attention MIL 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pooling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 rot="10800000">
            <a:off x="7084080" y="3695760"/>
            <a:ext cx="15120" cy="587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5" name="Google Shape;215;p9"/>
          <p:cNvSpPr/>
          <p:nvPr/>
        </p:nvSpPr>
        <p:spPr>
          <a:xfrm flipH="1" rot="10800000">
            <a:off x="6274440" y="4285080"/>
            <a:ext cx="83448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9"/>
          <p:cNvSpPr/>
          <p:nvPr/>
        </p:nvSpPr>
        <p:spPr>
          <a:xfrm>
            <a:off x="6356160" y="430200"/>
            <a:ext cx="165960" cy="175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6585120" y="371880"/>
            <a:ext cx="181872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WITHOUT MODIFICATION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6356160" y="664560"/>
            <a:ext cx="165960" cy="17568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6585120" y="606240"/>
            <a:ext cx="181872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WITH MODIFICATION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6356160" y="898920"/>
            <a:ext cx="165960" cy="17568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6585120" y="840600"/>
            <a:ext cx="181872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 flipH="1" rot="10800000">
            <a:off x="6274440" y="2706120"/>
            <a:ext cx="83448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9"/>
          <p:cNvSpPr/>
          <p:nvPr/>
        </p:nvSpPr>
        <p:spPr>
          <a:xfrm>
            <a:off x="7108920" y="2698200"/>
            <a:ext cx="360" cy="61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4" name="Google Shape;224;p9"/>
          <p:cNvSpPr/>
          <p:nvPr/>
        </p:nvSpPr>
        <p:spPr>
          <a:xfrm>
            <a:off x="205200" y="2706120"/>
            <a:ext cx="704880" cy="30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2520000" y="1440000"/>
            <a:ext cx="721440" cy="22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Geometry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Correction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2520000" y="1800000"/>
            <a:ext cx="720000" cy="22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Intensity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Correction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2544125" y="2862725"/>
            <a:ext cx="720000" cy="22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Normalisation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2543425" y="2160000"/>
            <a:ext cx="720000" cy="5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Linear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Difference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Removal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