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92e72c642_2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92e72c642_20_1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2e72c642_2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92e72c642_20_1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2e72c642_2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92e72c642_20_1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92e72c642_2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92e72c642_20_1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92e72c642_2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992e72c642_20_1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2e72c642_2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92e72c642_20_1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a061c52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a061c52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2e72c642_2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2e72c642_2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a061c52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a061c52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a061c52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a061c52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2e72c642_2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992e72c642_20_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92e72c642_2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992e72c642_20_20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4a4c46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b4a4c46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2e72c642_2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92e72c642_20_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2e72c642_2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92e72c642_20_8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2e72c642_2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92e72c642_20_9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2e72c642_2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92e72c642_20_10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2e72c642_2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92e72c642_20_1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2e72c642_2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92e72c642_20_1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92e72c642_2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992e72c642_20_1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5901" y="73950"/>
            <a:ext cx="1038099" cy="9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5901" y="73950"/>
            <a:ext cx="1038099" cy="9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004B53"/>
                </a:solidFill>
              </a:rPr>
              <a:t>Exchange</a:t>
            </a:r>
            <a:endParaRPr>
              <a:solidFill>
                <a:srgbClr val="004B5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004B53"/>
                </a:solidFill>
              </a:rPr>
              <a:t> </a:t>
            </a:r>
            <a:endParaRPr sz="3200">
              <a:solidFill>
                <a:srgbClr val="004B5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–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Mulesoft Certified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Certified connectors are developed by MuleSoft’s partners and developer community </a:t>
            </a:r>
            <a:endParaRPr/>
          </a:p>
          <a:p>
            <a:pPr indent="-100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These connectors are reviewed and certified by MuleSoft</a:t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Google Analytics Connector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Atlassian JIRA REST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Microsoft Office 365 Excel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435883" y="1185199"/>
            <a:ext cx="7332973" cy="3365535"/>
            <a:chOff x="435883" y="1185200"/>
            <a:chExt cx="7155977" cy="2629928"/>
          </a:xfrm>
        </p:grpSpPr>
        <p:sp>
          <p:nvSpPr>
            <p:cNvPr id="223" name="Google Shape;223;p36"/>
            <p:cNvSpPr/>
            <p:nvPr/>
          </p:nvSpPr>
          <p:spPr>
            <a:xfrm>
              <a:off x="435883" y="1185200"/>
              <a:ext cx="1422689" cy="72733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Analytics Connector </a:t>
              </a:r>
              <a:endParaRPr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1942440" y="1191650"/>
              <a:ext cx="5649419" cy="727333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Google Analytics Connector is an out-of-the-box solution to integrate our Google Analytics data with other business applications</a:t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435883" y="2012071"/>
              <a:ext cx="1422689" cy="92046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Atlassian JIRA REST Connector</a:t>
              </a: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1942441" y="2012071"/>
              <a:ext cx="5649419" cy="92046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Atlassian Jira Cloud Connector allows businesses to synchronize data and automate processes between Jira and third party applications.</a:t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435884" y="3032070"/>
              <a:ext cx="1422688" cy="78305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Microsoft Office 365 Excel Connector</a:t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1942440" y="3032070"/>
              <a:ext cx="5649419" cy="783058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Enables us to seamlessly integrate with Microsoft Office 365</a:t>
              </a:r>
              <a:endParaRPr/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n-GB" sz="16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Allows us to read and modify Excel workbooks stored in OneDrive,SharePoint</a:t>
              </a:r>
              <a:endParaRPr b="0" i="0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6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Mulesoft Certified 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–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Community Connector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or members of the MuleSoft community write and maintain the Community connectors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Connectors built by the community or MuleSoft are open-source</a:t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Slack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Hubspot Connector </a:t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Google Calendar Connector 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9"/>
          <p:cNvGrpSpPr/>
          <p:nvPr/>
        </p:nvGrpSpPr>
        <p:grpSpPr>
          <a:xfrm>
            <a:off x="471326" y="994278"/>
            <a:ext cx="7155975" cy="3350894"/>
            <a:chOff x="471326" y="994278"/>
            <a:chExt cx="7155975" cy="2697589"/>
          </a:xfrm>
        </p:grpSpPr>
        <p:sp>
          <p:nvSpPr>
            <p:cNvPr id="260" name="Google Shape;260;p39"/>
            <p:cNvSpPr/>
            <p:nvPr/>
          </p:nvSpPr>
          <p:spPr>
            <a:xfrm>
              <a:off x="471326" y="994278"/>
              <a:ext cx="1422689" cy="83727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Slack Connector</a:t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977882" y="994278"/>
              <a:ext cx="5649419" cy="837275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Slack Connector enables organizations to connect directly with the Slack API</a:t>
              </a:r>
              <a:endParaRPr/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Permitting users access to the Slack functionality with seamless integration</a:t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471326" y="1924435"/>
              <a:ext cx="1422689" cy="83727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HubSpot Connector 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977882" y="1924435"/>
              <a:ext cx="5649419" cy="837275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The HubSpot Connector enables instant API connectivity to numerous HubSpot APIs.</a:t>
              </a:r>
              <a:endParaRPr/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GB" sz="1400" u="none" cap="none" strike="noStrike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Allowing users to interface with HubSpot APIs to perform key functions without having to directly connect to the HubSpot platform</a:t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71326" y="2854592"/>
              <a:ext cx="1422689" cy="83727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Calendar Connector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1977882" y="2854592"/>
              <a:ext cx="5649419" cy="837275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i="0" lang="en-GB" sz="1400" u="none" cap="none" strike="noStrike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The Google Calendar connector provides instant API connectivity to the Google Calendar API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3" lvl="0" marL="214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i="0" lang="en-GB" sz="1400" u="none" cap="none" strike="noStrike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Allowing users to import, export, sync, create, edit, and delete calendar events in real-time</a:t>
              </a:r>
              <a:endParaRPr i="0" sz="14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9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Community 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30">
                <a:latin typeface="Calibri"/>
                <a:ea typeface="Calibri"/>
                <a:cs typeface="Calibri"/>
                <a:sym typeface="Calibri"/>
              </a:rPr>
              <a:t>Custom Connector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508001" y="1178512"/>
            <a:ext cx="7310473" cy="3352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Custom connectors are the connectors created by mulesoft developers community.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GB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can develop our own connector using the new Mule SDK platform for Mule Runtime 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GB">
                <a:latin typeface="Calibri"/>
                <a:ea typeface="Calibri"/>
                <a:cs typeface="Calibri"/>
                <a:sym typeface="Calibri"/>
              </a:rPr>
              <a:t>Mule SDK replaces Devkit for developing Custom Connectors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</a:t>
            </a:r>
            <a:r>
              <a:rPr lang="en-GB"/>
              <a:t>Connectors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493232" y="1125238"/>
            <a:ext cx="35724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493232" y="1602195"/>
            <a:ext cx="3572400" cy="2991600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Created by MuleSoft Organization</a:t>
            </a:r>
            <a:endParaRPr/>
          </a:p>
          <a:p>
            <a:pPr indent="-2143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Mostly of ‘Select’ Level category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Available as modules in Mule Palette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4309929" y="1125238"/>
            <a:ext cx="35724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82" name="Google Shape;282;p41"/>
          <p:cNvSpPr/>
          <p:nvPr/>
        </p:nvSpPr>
        <p:spPr>
          <a:xfrm>
            <a:off x="4309929" y="1602195"/>
            <a:ext cx="3572400" cy="2991600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 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Email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File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FTPS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A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Web Service Consume Connector</a:t>
            </a:r>
            <a:endParaRPr sz="180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96283" y="420653"/>
            <a:ext cx="644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grpSp>
        <p:nvGrpSpPr>
          <p:cNvPr id="289" name="Google Shape;289;p42"/>
          <p:cNvGrpSpPr/>
          <p:nvPr/>
        </p:nvGrpSpPr>
        <p:grpSpPr>
          <a:xfrm>
            <a:off x="471326" y="994297"/>
            <a:ext cx="7155856" cy="3350976"/>
            <a:chOff x="471326" y="994278"/>
            <a:chExt cx="7155856" cy="2697614"/>
          </a:xfrm>
        </p:grpSpPr>
        <p:sp>
          <p:nvSpPr>
            <p:cNvPr id="290" name="Google Shape;290;p42"/>
            <p:cNvSpPr/>
            <p:nvPr/>
          </p:nvSpPr>
          <p:spPr>
            <a:xfrm>
              <a:off x="471326" y="994278"/>
              <a:ext cx="1422600" cy="837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HTTP </a:t>
              </a: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Connector</a:t>
              </a:r>
              <a:endParaRPr/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1977882" y="994278"/>
              <a:ext cx="5649300" cy="83730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Uses HTTP or HTTPS protocol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400"/>
                <a:buFont typeface="Calibri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Operations - Listening, Request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Listening: Triggers the mule flow after receiving HTTP request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431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400"/>
                <a:buFont typeface="Calibri"/>
                <a:buChar char="•"/>
              </a:pPr>
              <a:r>
                <a:rPr lang="en-GB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Request: Consumes HTTP service at given path or URL</a:t>
              </a:r>
              <a:endParaRPr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471326" y="1924435"/>
              <a:ext cx="1422600" cy="837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Connector </a:t>
              </a: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1977882" y="1924435"/>
              <a:ext cx="5649300" cy="83730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Establishes communication b/w app and relational database</a:t>
              </a:r>
              <a:endParaRPr sz="1300"/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Databases: Derby, MySQL, Oracle, Microsoft SQL Server, JDBC</a:t>
              </a:r>
              <a:endParaRPr sz="13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Operations: Select,Insert,Update, Delete, Bulk insert/delete/update, On Table Row, Execute Script, Stored Procedure</a:t>
              </a:r>
              <a:endParaRPr sz="13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8595A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58595A"/>
                  </a:solidFill>
                  <a:latin typeface="Calibri"/>
                  <a:ea typeface="Calibri"/>
                  <a:cs typeface="Calibri"/>
                  <a:sym typeface="Calibri"/>
                </a:rPr>
                <a:t>Throws: DB:CONNECTIVITY, DB:BAD_SQL_SYNTAX,DB:QUERY_EXECUTION</a:t>
              </a:r>
              <a:endParaRPr sz="1300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471326" y="2854592"/>
              <a:ext cx="1422600" cy="8373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Connector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1977882" y="2854592"/>
              <a:ext cx="5649300" cy="837300"/>
            </a:xfrm>
            <a:prstGeom prst="rect">
              <a:avLst/>
            </a:prstGeom>
            <a:noFill/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Manages files in local file system</a:t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Operations: Read, Write, List, Move, Rename,Delete, Create Directory, Copy</a:t>
              </a:r>
              <a:endParaRPr sz="1300">
                <a:solidFill>
                  <a:srgbClr val="3A3B3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7962" lvl="0" marL="2143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B3C"/>
                </a:buClr>
                <a:buSzPts val="1300"/>
                <a:buFont typeface="Calibri"/>
                <a:buChar char="•"/>
              </a:pPr>
              <a:r>
                <a:rPr lang="en-GB" sz="1300">
                  <a:solidFill>
                    <a:srgbClr val="3A3B3C"/>
                  </a:solidFill>
                  <a:latin typeface="Calibri"/>
                  <a:ea typeface="Calibri"/>
                  <a:cs typeface="Calibri"/>
                  <a:sym typeface="Calibri"/>
                </a:rPr>
                <a:t>Throws: FILE:ILLEGAL_PATH, FILE:FILE_ALREADY_EXISTS, FILE:FILE_CONNECTIVITY, FILE:FILE_ACCESS_DENIED</a:t>
              </a:r>
              <a:endParaRPr sz="1300">
                <a:solidFill>
                  <a:srgbClr val="3A3B3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Connector</a:t>
            </a:r>
            <a:endParaRPr/>
          </a:p>
        </p:txBody>
      </p:sp>
      <p:sp>
        <p:nvSpPr>
          <p:cNvPr id="302" name="Google Shape;302;p43"/>
          <p:cNvSpPr txBox="1"/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Follows REST architectural style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Usually follows HTTP/HTTPS protocol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Request consists - request endpoint, headers, body, method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Response - body(optional), headers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Uses multiple standards like RAML,JSON,XML,YAML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API available in Exchange can be used as REST connectors</a:t>
            </a:r>
            <a:endParaRPr sz="1800"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Custom Connector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Consuming REST Connector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Import connector from Exchange (Dependency added to pom)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Add operation component to flow (Element added to configuration xml)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Create a connector configuration (config and connection element added to configuration xml)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/>
              <a:t>Provide required parameters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0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-100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>
            <a:off x="3186790" y="2085697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0013" lvl="0" marL="214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  <a:p>
            <a:pPr indent="-100013" lvl="0" marL="214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Parking-lot Items</a:t>
            </a:r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366875" y="1144625"/>
            <a:ext cx="8225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to import connector jars into anypoint studio to study the code (Error: corrupt jar file)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PoolingConnectionProvider vs CachedConnectionProvider vs ConnectionProvider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- Select Connectors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maintains select connectors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Connectors included in the open source Mule distribution can be used by everyone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Support is only included in an Anypoint Platform subscription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Must have an active Anypoint Platform subscription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MongoDB Connector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Web Service Consumer Connector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3.SharePoint Connector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0" i="0" lang="en-GB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Salesforce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0" i="0" lang="en-GB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Object store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0" i="0" lang="en-GB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File Connector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169976" y="416098"/>
            <a:ext cx="64476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169975" y="3476550"/>
            <a:ext cx="1592400" cy="93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SharePoint Connector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1856325" y="3476550"/>
            <a:ext cx="6323700" cy="9336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connector enables content and document management, access to intranet and extranet portals and websites, collaboration, and enterprise search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connector also enables integration with SharePoint through its REST API.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169975" y="2320600"/>
            <a:ext cx="1592400" cy="93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Service Consumer Connector</a:t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1856325" y="2341313"/>
            <a:ext cx="6323700" cy="9129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onsumes a SOAP web service from a Mule app to acquire data from an external source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 to configure a few details in order to establish the connection  we need to consume a service from within your Mule application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1856325" y="1141150"/>
            <a:ext cx="6323700" cy="10689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8112" lvl="0" marL="214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MuleSoft's MongoDB Connector enables us to leverage MongoDB's open source document database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connector, businesses can access databases linked to their existing account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en-GB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functions available in MongoDB driver, such as document and collections management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169975" y="1141150"/>
            <a:ext cx="1592400" cy="985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MongoDB Connector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117548" y="371034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Select Connectors 1/2</a:t>
            </a: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169967" y="1127430"/>
            <a:ext cx="1422689" cy="9852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Salesforce</a:t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1676523" y="1127430"/>
            <a:ext cx="6085243" cy="985283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Salesforce MuleSoft Connector provides the easiest way to connect with Salesforce data from MuleSoft workflow.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The Connectors leverage a straightforward design, similar to the MuleSoft Database Connector, that makes it easy to import, export, backup, analyze, transform, &amp; connect-to our Salesforce data</a:t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169967" y="2183219"/>
            <a:ext cx="1422689" cy="127590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Store</a:t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1676524" y="2183219"/>
            <a:ext cx="6085243" cy="1275909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Object Store Connector is a Mule component that allows for simple key-value storage.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It is mainly design for: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Storing synchronization information, such as watermarks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Storing temporal information such as access tokens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Storing user information</a:t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182836" y="3523428"/>
            <a:ext cx="1422689" cy="1138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connector</a:t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1676523" y="3523428"/>
            <a:ext cx="6085243" cy="1138062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Connector for File (File Connector) handles files and folders on a locally mounted file system.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Its main features include: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The ability to read files or fully list directory contents on demand.</a:t>
            </a:r>
            <a:endParaRPr/>
          </a:p>
          <a:p>
            <a: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Support for common FTP operations such as creating directories and copying, moving, renaming, and deleting files.</a:t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Select Connectors 2/2</a:t>
            </a: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93232" y="32420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 - </a:t>
            </a:r>
            <a:r>
              <a:rPr lang="en-GB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Premium Connectors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493232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93232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MuleSoft maintains Premium Connectors 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We must have an active Cloud Hub Premium plan or an Enterprise subscription with an entitlement for the specific connector we wish to use</a:t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223232" y="447772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4309929" y="1125238"/>
            <a:ext cx="3572253" cy="3935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309929" y="1602195"/>
            <a:ext cx="3572253" cy="2991576"/>
          </a:xfrm>
          <a:prstGeom prst="rect">
            <a:avLst/>
          </a:prstGeom>
          <a:noFill/>
          <a:ln cap="flat" cmpd="sng" w="127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AS2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FTPS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Custom Metrics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351509" y="973181"/>
            <a:ext cx="1466152" cy="10530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AS2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1897229" y="973181"/>
            <a:ext cx="5822008" cy="1053057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MuleSoft’s AS2 connector allows Anypoint customers to send and receive business transactions electronically with added security over HTTP or HTTPS protocols, from the Mule Application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344647" y="2116313"/>
            <a:ext cx="1466152" cy="10530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FTPS</a:t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1897229" y="2116313"/>
            <a:ext cx="5822008" cy="1053057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Connector for FTPS (FTPS Connector) connects to FTP servers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Adds support for Transport Layer Security</a:t>
            </a:r>
            <a:r>
              <a:rPr b="0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(TLS)</a:t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344647" y="3259445"/>
            <a:ext cx="1466152" cy="13125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Anypoint Custom Metrics</a:t>
            </a:r>
            <a:endParaRPr/>
          </a:p>
        </p:txBody>
      </p:sp>
      <p:sp>
        <p:nvSpPr>
          <p:cNvPr id="191" name="Google Shape;191;p33"/>
          <p:cNvSpPr/>
          <p:nvPr/>
        </p:nvSpPr>
        <p:spPr>
          <a:xfrm>
            <a:off x="1897229" y="3259445"/>
            <a:ext cx="5822008" cy="1312554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Anypoint Custom Metrics Connector enables us to send operational and business metric values from an application to an Anypoint Monitoring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Metrics can be visualized in real time using custom dashboards</a:t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96283" y="420653"/>
            <a:ext cx="6447501" cy="393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 of Premium connectors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8595A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1862642" y="805661"/>
            <a:ext cx="5516575" cy="572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Connector Types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1149636" y="1340436"/>
            <a:ext cx="6942586" cy="4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5565A"/>
                </a:solidFill>
                <a:latin typeface="Calibri"/>
                <a:ea typeface="Calibri"/>
                <a:cs typeface="Calibri"/>
                <a:sym typeface="Calibri"/>
              </a:rPr>
              <a:t>Anypoint Connectors follow semantic versioning and have 4 categories</a:t>
            </a:r>
            <a:endParaRPr/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1800">
              <a:solidFill>
                <a:srgbClr val="55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1960507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4935639" y="1939943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Premium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4935639" y="2968642"/>
            <a:ext cx="2443579" cy="972105"/>
          </a:xfrm>
          <a:prstGeom prst="rect">
            <a:avLst/>
          </a:prstGeom>
          <a:solidFill>
            <a:srgbClr val="FEEDD8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Community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960506" y="2968642"/>
            <a:ext cx="2443579" cy="9721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MuleSoft Certified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1764782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1764782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4763501" y="3319695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4763501" y="2310067"/>
            <a:ext cx="270000" cy="27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9F5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475" y="40200"/>
            <a:ext cx="898850" cy="1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