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8229600" cx="14630400"/>
  <p:notesSz cx="8229600" cy="1463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D93136-AA0A-4B95-90DE-3C6219C02F01}">
  <a:tblStyle styleId="{FFD93136-AA0A-4B95-90DE-3C6219C02F0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 name="Google Shape;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10a2fdf6d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10a2fdf6d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3310a2fdf6d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10cf0577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10cf0577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3310cf0577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10cf05772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10cf05772_2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3310cf05772_2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10cf05772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10cf05772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310cf05772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50a71614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3350a71614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350a716143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50a71614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3350a716143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3350a716143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50a716143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3350a716143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3350a716143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50a716143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3350a716143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350a716143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50a716143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3350a716143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3350a716143_0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10cf05772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3310cf05772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310cf05772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10cf05772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3310cf05772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310cf05772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10cf05772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3310cf05772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310cf05772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10cf05772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3310cf05772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310cf05772_1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3350a71614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g3350a716143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g3350a716143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3310a2fdf6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 name="Google Shape;53;g3310a2fdf6d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3310a2fdf6d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10a2fdf6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10a2fdf6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3310a2fdf6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10a2fdf6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10a2fdf6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3310a2fdf6d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10a2fdf6d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10a2fdf6d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3310a2fdf6d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10a2fdf6d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10a2fdf6d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3310a2fdf6d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 name="Shape 17"/>
        <p:cNvGrpSpPr/>
        <p:nvPr/>
      </p:nvGrpSpPr>
      <p:grpSpPr>
        <a:xfrm>
          <a:off x="0" y="0"/>
          <a:ext cx="0" cy="0"/>
          <a:chOff x="0" y="0"/>
          <a:chExt cx="0" cy="0"/>
        </a:xfrm>
      </p:grpSpPr>
      <p:sp>
        <p:nvSpPr>
          <p:cNvPr id="18" name="Google Shape;18;p5"/>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5"/>
          <p:cNvSpPr/>
          <p:nvPr/>
        </p:nvSpPr>
        <p:spPr>
          <a:xfrm>
            <a:off x="0" y="10274"/>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5"/>
          <p:cNvSpPr/>
          <p:nvPr/>
        </p:nvSpPr>
        <p:spPr>
          <a:xfrm>
            <a:off x="1459239" y="2151055"/>
            <a:ext cx="11711922" cy="2113637"/>
          </a:xfrm>
          <a:prstGeom prst="rect">
            <a:avLst/>
          </a:prstGeom>
          <a:noFill/>
          <a:ln>
            <a:noFill/>
          </a:ln>
        </p:spPr>
        <p:txBody>
          <a:bodyPr anchorCtr="0" anchor="t" bIns="45700" lIns="91425" spcFirstLastPara="1" rIns="91425" wrap="square" tIns="45700">
            <a:noAutofit/>
          </a:bodyPr>
          <a:lstStyle/>
          <a:p>
            <a:pPr indent="0" lvl="0" marL="0" marR="0" rtl="0" algn="ctr">
              <a:lnSpc>
                <a:spcPct val="124952"/>
              </a:lnSpc>
              <a:spcBef>
                <a:spcPts val="0"/>
              </a:spcBef>
              <a:spcAft>
                <a:spcPts val="0"/>
              </a:spcAft>
              <a:buClr>
                <a:schemeClr val="dk1"/>
              </a:buClr>
              <a:buSzPts val="5250"/>
              <a:buFont typeface="Times New Roman"/>
              <a:buNone/>
            </a:pPr>
            <a:r>
              <a:rPr lang="en-US" sz="5250">
                <a:solidFill>
                  <a:schemeClr val="dk1"/>
                </a:solidFill>
                <a:latin typeface="Times New Roman"/>
                <a:ea typeface="Times New Roman"/>
                <a:cs typeface="Times New Roman"/>
                <a:sym typeface="Times New Roman"/>
              </a:rPr>
              <a:t>Text Summarization of Cricket Matches using Neural Networks</a:t>
            </a:r>
            <a:endParaRPr sz="5250">
              <a:solidFill>
                <a:schemeClr val="dk1"/>
              </a:solidFill>
              <a:latin typeface="Times New Roman"/>
              <a:ea typeface="Times New Roman"/>
              <a:cs typeface="Times New Roman"/>
              <a:sym typeface="Times New Roman"/>
            </a:endParaRPr>
          </a:p>
        </p:txBody>
      </p:sp>
      <p:sp>
        <p:nvSpPr>
          <p:cNvPr id="21" name="Google Shape;21;p5"/>
          <p:cNvSpPr/>
          <p:nvPr/>
        </p:nvSpPr>
        <p:spPr>
          <a:xfrm>
            <a:off x="2580639" y="3931333"/>
            <a:ext cx="9774911" cy="919480"/>
          </a:xfrm>
          <a:prstGeom prst="rect">
            <a:avLst/>
          </a:prstGeom>
          <a:noFill/>
          <a:ln>
            <a:noFill/>
          </a:ln>
        </p:spPr>
        <p:txBody>
          <a:bodyPr anchorCtr="0" anchor="t" bIns="45700" lIns="91425" spcFirstLastPara="1" rIns="91425" wrap="square" tIns="45700">
            <a:noAutofit/>
          </a:bodyPr>
          <a:lstStyle/>
          <a:p>
            <a:pPr indent="0" lvl="0" marL="0" marR="0" rtl="0" algn="ctr">
              <a:lnSpc>
                <a:spcPct val="140000"/>
              </a:lnSpc>
              <a:spcBef>
                <a:spcPts val="0"/>
              </a:spcBef>
              <a:spcAft>
                <a:spcPts val="0"/>
              </a:spcAft>
              <a:buClr>
                <a:schemeClr val="dk1"/>
              </a:buClr>
              <a:buSzPts val="2000"/>
              <a:buFont typeface="Calibri"/>
              <a:buNone/>
            </a:pPr>
            <a:r>
              <a:t/>
            </a:r>
            <a:endParaRPr sz="2000">
              <a:solidFill>
                <a:srgbClr val="49495A"/>
              </a:solidFill>
              <a:latin typeface="Times New Roman"/>
              <a:ea typeface="Times New Roman"/>
              <a:cs typeface="Times New Roman"/>
              <a:sym typeface="Times New Roman"/>
            </a:endParaRPr>
          </a:p>
        </p:txBody>
      </p:sp>
      <p:sp>
        <p:nvSpPr>
          <p:cNvPr id="22" name="Google Shape;22;p5"/>
          <p:cNvSpPr txBox="1"/>
          <p:nvPr/>
        </p:nvSpPr>
        <p:spPr>
          <a:xfrm>
            <a:off x="5140712" y="5492417"/>
            <a:ext cx="4348976"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SUSHRITH REDDY  - 21BDS0214</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MADHUR PATEL    - 21BDS0283</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ADWAIT AMBEKAR - 21BDS0261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nvSpPr>
        <p:spPr>
          <a:xfrm>
            <a:off x="2596325" y="1017025"/>
            <a:ext cx="88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8" name="Google Shape;88;p14"/>
          <p:cNvSpPr txBox="1"/>
          <p:nvPr/>
        </p:nvSpPr>
        <p:spPr>
          <a:xfrm>
            <a:off x="1198300" y="616825"/>
            <a:ext cx="11245800" cy="66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5. Automatic Lecture Video Content Summarization with Attention-based Recurrent Neural Network</a:t>
            </a:r>
            <a:br>
              <a:rPr b="1" lang="en-US" sz="2000">
                <a:solidFill>
                  <a:schemeClr val="dk1"/>
                </a:solidFill>
              </a:rPr>
            </a:br>
            <a:r>
              <a:rPr i="1" lang="en-US" sz="2000">
                <a:solidFill>
                  <a:schemeClr val="dk1"/>
                </a:solidFill>
              </a:rPr>
              <a:t>Authors: Muhammad Andra, Bagus Tsuyoshi Usagawa</a:t>
            </a:r>
            <a:endParaRPr i="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Does not address dynamic content like sports videos where visual cues are crucial.</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ROUGE metrics do not capture visual or temporal coherence.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No adaptation to user preferences in segment selection.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Lacks handling of incomplete or noisy video content.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No real-time processing capability for live events or streaming.</a:t>
            </a:r>
            <a:endParaRPr sz="2000">
              <a:solidFill>
                <a:schemeClr val="dk1"/>
              </a:solidFill>
            </a:endParaRPr>
          </a:p>
          <a:p>
            <a:pPr indent="0" lvl="0" marL="0" rtl="0" algn="l">
              <a:lnSpc>
                <a:spcPct val="115000"/>
              </a:lnSpc>
              <a:spcBef>
                <a:spcPts val="1200"/>
              </a:spcBef>
              <a:spcAft>
                <a:spcPts val="0"/>
              </a:spcAft>
              <a:buNone/>
            </a:pPr>
            <a:r>
              <a:rPr b="1" lang="en-US" sz="2000">
                <a:solidFill>
                  <a:schemeClr val="dk1"/>
                </a:solidFill>
              </a:rPr>
              <a:t>6. Automatic Video Summarization from Cricket Videos Using Deep Learning</a:t>
            </a:r>
            <a:br>
              <a:rPr b="1" lang="en-US" sz="2000">
                <a:solidFill>
                  <a:schemeClr val="dk1"/>
                </a:solidFill>
              </a:rPr>
            </a:br>
            <a:r>
              <a:rPr i="1" lang="en-US" sz="2000">
                <a:solidFill>
                  <a:schemeClr val="dk1"/>
                </a:solidFill>
              </a:rPr>
              <a:t>Authors: Solayman Hossain Emon, A.H.M Annur, Abir Hossain Xian, Kazi Mahia Sultana, Shoeb Mohammad Shahriar</a:t>
            </a:r>
            <a:endParaRPr i="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Pre-defined rewards may not align with subjective viewer preferences.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Lacks multimodal data integration (audio/textual cues).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No evaluation for low-quality or noisy footage.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Does not address scalability or real-time processing for large video archives.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No customization options for defining highlights based on individual user preferences.</a:t>
            </a:r>
            <a:endParaRPr sz="20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1711625" y="614850"/>
            <a:ext cx="92043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900">
                <a:solidFill>
                  <a:srgbClr val="5955EB"/>
                </a:solidFill>
                <a:latin typeface="Times New Roman"/>
                <a:ea typeface="Times New Roman"/>
                <a:cs typeface="Times New Roman"/>
                <a:sym typeface="Times New Roman"/>
              </a:rPr>
              <a:t>HARDWARE REQUIREMENTS</a:t>
            </a:r>
            <a:endParaRPr sz="4900">
              <a:solidFill>
                <a:srgbClr val="5955EB"/>
              </a:solidFill>
              <a:latin typeface="Times New Roman"/>
              <a:ea typeface="Times New Roman"/>
              <a:cs typeface="Times New Roman"/>
              <a:sym typeface="Times New Roman"/>
            </a:endParaRPr>
          </a:p>
        </p:txBody>
      </p:sp>
      <p:sp>
        <p:nvSpPr>
          <p:cNvPr id="95" name="Google Shape;95;p15"/>
          <p:cNvSpPr txBox="1"/>
          <p:nvPr/>
        </p:nvSpPr>
        <p:spPr>
          <a:xfrm>
            <a:off x="1711625" y="2592275"/>
            <a:ext cx="11073900" cy="41856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The hardware  requirements for application development include:</a:t>
            </a:r>
            <a:endParaRPr sz="22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CPU: A modern multi-core processor (Intel Core i5 or equivalent) for efficient computational tasks.</a:t>
            </a:r>
            <a:endParaRPr sz="22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GPU: A dedicated GPU (NVIDIA GeForce GTX 1060 or equivalent) with CUDA support for accelerated deep learning computations.</a:t>
            </a:r>
            <a:endParaRPr sz="22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RAM: Minimum 8GB RAM (16GB recommended) for smooth processing of large datasets and model training.</a:t>
            </a:r>
            <a:endParaRPr sz="22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Storage: At least 500GB HDD or SSD for storing video datasets, image frames, trained models, and intermediate data files</a:t>
            </a:r>
            <a:endParaRPr sz="2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1424000" y="451050"/>
            <a:ext cx="920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rgbClr val="5955EB"/>
                </a:solidFill>
                <a:latin typeface="Times New Roman"/>
                <a:ea typeface="Times New Roman"/>
                <a:cs typeface="Times New Roman"/>
                <a:sym typeface="Times New Roman"/>
              </a:rPr>
              <a:t>SOFTWARE REQUIREMENTS</a:t>
            </a:r>
            <a:endParaRPr sz="4800">
              <a:solidFill>
                <a:srgbClr val="5955EB"/>
              </a:solidFill>
              <a:latin typeface="Times New Roman"/>
              <a:ea typeface="Times New Roman"/>
              <a:cs typeface="Times New Roman"/>
              <a:sym typeface="Times New Roman"/>
            </a:endParaRPr>
          </a:p>
        </p:txBody>
      </p:sp>
      <p:sp>
        <p:nvSpPr>
          <p:cNvPr id="102" name="Google Shape;102;p16"/>
          <p:cNvSpPr txBox="1"/>
          <p:nvPr/>
        </p:nvSpPr>
        <p:spPr>
          <a:xfrm>
            <a:off x="1424000" y="1793275"/>
            <a:ext cx="12000900" cy="53043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The software requirements for application development include:</a:t>
            </a:r>
            <a:endParaRPr sz="2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Operating System: Compatible with Windows 10, macOS Mojave (10.14) or later, or Linux distributions such as Ubuntu 18.04 LTS or newer.</a:t>
            </a:r>
            <a:endParaRPr sz="2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Python Environment: Python 3.x with essential libraries like TensorFlow, Keras, scikit-learn, NumPy, NLTK, and OpenCV for machine learning, NLP, and image processing.</a:t>
            </a:r>
            <a:endParaRPr sz="2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Development Tools: IDEs such as PyCharm, Jupyter Notebook, or VSCode for coding, debugging, and experimentation.</a:t>
            </a:r>
            <a:endParaRPr sz="2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Version Control: Git for version control to facilitate collaboration and track code changes.</a:t>
            </a:r>
            <a:endParaRPr sz="2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External Libraries and Models: Additional libraries and pre-trained models such as Paddle OCR, BART (Bidirectional and Auto-Regressive Transformers), and VGG16 for image processing and text summarization.</a:t>
            </a:r>
            <a:endParaRPr sz="2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Internet Connectivity: High-speed internet connection for accessing online resources, downloading datasets, and retrieving cricket match footage.</a:t>
            </a:r>
            <a:endParaRPr sz="21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nvSpPr>
        <p:spPr>
          <a:xfrm>
            <a:off x="808050" y="558875"/>
            <a:ext cx="920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rgbClr val="5955EB"/>
                </a:solidFill>
                <a:latin typeface="Times New Roman"/>
                <a:ea typeface="Times New Roman"/>
                <a:cs typeface="Times New Roman"/>
                <a:sym typeface="Times New Roman"/>
              </a:rPr>
              <a:t>GANTT CHART (WBS) </a:t>
            </a:r>
            <a:endParaRPr sz="4800">
              <a:solidFill>
                <a:srgbClr val="5955EB"/>
              </a:solidFill>
              <a:latin typeface="Times New Roman"/>
              <a:ea typeface="Times New Roman"/>
              <a:cs typeface="Times New Roman"/>
              <a:sym typeface="Times New Roman"/>
            </a:endParaRPr>
          </a:p>
        </p:txBody>
      </p:sp>
      <p:sp>
        <p:nvSpPr>
          <p:cNvPr id="109" name="Google Shape;109;p17"/>
          <p:cNvSpPr txBox="1"/>
          <p:nvPr/>
        </p:nvSpPr>
        <p:spPr>
          <a:xfrm>
            <a:off x="1424000" y="1793275"/>
            <a:ext cx="12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0" name="Google Shape;110;p17"/>
          <p:cNvPicPr preferRelativeResize="0"/>
          <p:nvPr/>
        </p:nvPicPr>
        <p:blipFill>
          <a:blip r:embed="rId3">
            <a:alphaModFix/>
          </a:blip>
          <a:stretch>
            <a:fillRect/>
          </a:stretch>
        </p:blipFill>
        <p:spPr>
          <a:xfrm>
            <a:off x="4303875" y="2076300"/>
            <a:ext cx="5466686" cy="573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8"/>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8"/>
          <p:cNvSpPr/>
          <p:nvPr/>
        </p:nvSpPr>
        <p:spPr>
          <a:xfrm>
            <a:off x="1176922" y="170483"/>
            <a:ext cx="7621800" cy="6948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Proposed System Architecture</a:t>
            </a:r>
            <a:endParaRPr/>
          </a:p>
        </p:txBody>
      </p:sp>
      <p:sp>
        <p:nvSpPr>
          <p:cNvPr id="119" name="Google Shape;119;p18"/>
          <p:cNvSpPr/>
          <p:nvPr/>
        </p:nvSpPr>
        <p:spPr>
          <a:xfrm>
            <a:off x="2037715" y="4407535"/>
            <a:ext cx="5006340" cy="2724785"/>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chemeClr val="dk1"/>
              </a:buClr>
              <a:buSzPts val="2000"/>
              <a:buFont typeface="Calibri"/>
              <a:buNone/>
            </a:pPr>
            <a:r>
              <a:t/>
            </a:r>
            <a:endParaRPr sz="2000">
              <a:solidFill>
                <a:srgbClr val="49495A"/>
              </a:solidFill>
              <a:latin typeface="Times New Roman"/>
              <a:ea typeface="Times New Roman"/>
              <a:cs typeface="Times New Roman"/>
              <a:sym typeface="Times New Roman"/>
            </a:endParaRPr>
          </a:p>
        </p:txBody>
      </p:sp>
      <p:pic>
        <p:nvPicPr>
          <p:cNvPr id="120" name="Google Shape;120;p18"/>
          <p:cNvPicPr preferRelativeResize="0"/>
          <p:nvPr/>
        </p:nvPicPr>
        <p:blipFill>
          <a:blip r:embed="rId3">
            <a:alphaModFix/>
          </a:blip>
          <a:stretch>
            <a:fillRect/>
          </a:stretch>
        </p:blipFill>
        <p:spPr>
          <a:xfrm>
            <a:off x="3313775" y="1343475"/>
            <a:ext cx="8761625" cy="6750574"/>
          </a:xfrm>
          <a:prstGeom prst="rect">
            <a:avLst/>
          </a:prstGeom>
          <a:solidFill>
            <a:srgbClr val="FBFAFF"/>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9"/>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9"/>
          <p:cNvSpPr/>
          <p:nvPr/>
        </p:nvSpPr>
        <p:spPr>
          <a:xfrm>
            <a:off x="1188601" y="1110711"/>
            <a:ext cx="7477760" cy="923925"/>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chemeClr val="dk1"/>
              </a:buClr>
              <a:buSzPts val="4800"/>
              <a:buFont typeface="Times New Roman"/>
              <a:buNone/>
            </a:pPr>
            <a:r>
              <a:rPr lang="en-US" sz="4800">
                <a:solidFill>
                  <a:srgbClr val="5955EB"/>
                </a:solidFill>
                <a:latin typeface="Times New Roman"/>
                <a:ea typeface="Times New Roman"/>
                <a:cs typeface="Times New Roman"/>
                <a:sym typeface="Times New Roman"/>
              </a:rPr>
              <a:t>List Of Application Modules </a:t>
            </a:r>
            <a:endParaRPr>
              <a:solidFill>
                <a:srgbClr val="5955EB"/>
              </a:solidFill>
            </a:endParaRPr>
          </a:p>
        </p:txBody>
      </p:sp>
      <p:sp>
        <p:nvSpPr>
          <p:cNvPr id="129" name="Google Shape;129;p19"/>
          <p:cNvSpPr/>
          <p:nvPr/>
        </p:nvSpPr>
        <p:spPr>
          <a:xfrm>
            <a:off x="1188601" y="2201120"/>
            <a:ext cx="12081300" cy="710700"/>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rgbClr val="49495A"/>
              </a:buClr>
              <a:buSzPts val="2000"/>
              <a:buFont typeface="Times New Roman"/>
              <a:buNone/>
            </a:pPr>
            <a:r>
              <a:rPr b="1" lang="en-US" sz="2000">
                <a:solidFill>
                  <a:srgbClr val="49495A"/>
                </a:solidFill>
                <a:latin typeface="Times New Roman"/>
                <a:ea typeface="Times New Roman"/>
                <a:cs typeface="Times New Roman"/>
                <a:sym typeface="Times New Roman"/>
              </a:rPr>
              <a:t>Video Frame Conversion Module:</a:t>
            </a:r>
            <a:r>
              <a:rPr lang="en-US" sz="2000">
                <a:solidFill>
                  <a:srgbClr val="49495A"/>
                </a:solidFill>
                <a:latin typeface="Times New Roman"/>
                <a:ea typeface="Times New Roman"/>
                <a:cs typeface="Times New Roman"/>
                <a:sym typeface="Times New Roman"/>
              </a:rPr>
              <a:t> Efficiently transforms video into frames, filters redundant frames for analysis.</a:t>
            </a:r>
            <a:endParaRPr/>
          </a:p>
        </p:txBody>
      </p:sp>
      <p:sp>
        <p:nvSpPr>
          <p:cNvPr id="130" name="Google Shape;130;p19"/>
          <p:cNvSpPr/>
          <p:nvPr/>
        </p:nvSpPr>
        <p:spPr>
          <a:xfrm>
            <a:off x="1188601" y="3078401"/>
            <a:ext cx="12081350" cy="710803"/>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rgbClr val="49495A"/>
              </a:buClr>
              <a:buSzPts val="2000"/>
              <a:buFont typeface="Times New Roman"/>
              <a:buNone/>
            </a:pPr>
            <a:r>
              <a:rPr b="1" lang="en-US" sz="2000">
                <a:solidFill>
                  <a:srgbClr val="49495A"/>
                </a:solidFill>
                <a:latin typeface="Times New Roman"/>
                <a:ea typeface="Times New Roman"/>
                <a:cs typeface="Times New Roman"/>
                <a:sym typeface="Times New Roman"/>
              </a:rPr>
              <a:t>Scoreboard Detection and Data Extraction Module:</a:t>
            </a:r>
            <a:r>
              <a:rPr lang="en-US" sz="2000">
                <a:solidFill>
                  <a:srgbClr val="49495A"/>
                </a:solidFill>
                <a:latin typeface="Times New Roman"/>
                <a:ea typeface="Times New Roman"/>
                <a:cs typeface="Times New Roman"/>
                <a:sym typeface="Times New Roman"/>
              </a:rPr>
              <a:t> Automates cricket scoreboard detection and data extraction for streamlined analysis.</a:t>
            </a:r>
            <a:endParaRPr/>
          </a:p>
        </p:txBody>
      </p:sp>
      <p:sp>
        <p:nvSpPr>
          <p:cNvPr id="131" name="Google Shape;131;p19"/>
          <p:cNvSpPr/>
          <p:nvPr/>
        </p:nvSpPr>
        <p:spPr>
          <a:xfrm>
            <a:off x="1188601" y="4335224"/>
            <a:ext cx="12081350" cy="710803"/>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rgbClr val="49495A"/>
              </a:buClr>
              <a:buSzPts val="2000"/>
              <a:buFont typeface="Times New Roman"/>
              <a:buNone/>
            </a:pPr>
            <a:r>
              <a:rPr b="1" lang="en-US" sz="2000">
                <a:solidFill>
                  <a:srgbClr val="49495A"/>
                </a:solidFill>
                <a:latin typeface="Times New Roman"/>
                <a:ea typeface="Times New Roman"/>
                <a:cs typeface="Times New Roman"/>
                <a:sym typeface="Times New Roman"/>
              </a:rPr>
              <a:t>Data Structuring Module:</a:t>
            </a:r>
            <a:r>
              <a:rPr lang="en-US" sz="2000">
                <a:solidFill>
                  <a:srgbClr val="49495A"/>
                </a:solidFill>
                <a:latin typeface="Times New Roman"/>
                <a:ea typeface="Times New Roman"/>
                <a:cs typeface="Times New Roman"/>
                <a:sym typeface="Times New Roman"/>
              </a:rPr>
              <a:t> Structures unstructured cricket match data for comprehensive analysis and interpretation.</a:t>
            </a:r>
            <a:endParaRPr/>
          </a:p>
        </p:txBody>
      </p:sp>
      <p:sp>
        <p:nvSpPr>
          <p:cNvPr id="132" name="Google Shape;132;p19"/>
          <p:cNvSpPr/>
          <p:nvPr/>
        </p:nvSpPr>
        <p:spPr>
          <a:xfrm>
            <a:off x="1188601" y="5497433"/>
            <a:ext cx="12282072" cy="710803"/>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rgbClr val="49495A"/>
              </a:buClr>
              <a:buSzPts val="2000"/>
              <a:buFont typeface="Times New Roman"/>
              <a:buNone/>
            </a:pPr>
            <a:r>
              <a:rPr b="1" lang="en-US" sz="2000">
                <a:solidFill>
                  <a:srgbClr val="49495A"/>
                </a:solidFill>
                <a:latin typeface="Times New Roman"/>
                <a:ea typeface="Times New Roman"/>
                <a:cs typeface="Times New Roman"/>
                <a:sym typeface="Times New Roman"/>
              </a:rPr>
              <a:t>Transcript Generation Module:</a:t>
            </a:r>
            <a:r>
              <a:rPr lang="en-US" sz="2000">
                <a:solidFill>
                  <a:srgbClr val="49495A"/>
                </a:solidFill>
                <a:latin typeface="Times New Roman"/>
                <a:ea typeface="Times New Roman"/>
                <a:cs typeface="Times New Roman"/>
                <a:sym typeface="Times New Roman"/>
              </a:rPr>
              <a:t> Generates descriptive cricket video transcripts using CNN and LSTM integration.</a:t>
            </a:r>
            <a:endParaRPr/>
          </a:p>
        </p:txBody>
      </p:sp>
      <p:sp>
        <p:nvSpPr>
          <p:cNvPr id="133" name="Google Shape;133;p19"/>
          <p:cNvSpPr/>
          <p:nvPr/>
        </p:nvSpPr>
        <p:spPr>
          <a:xfrm>
            <a:off x="1188601" y="6398854"/>
            <a:ext cx="12282072" cy="710803"/>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rgbClr val="49495A"/>
              </a:buClr>
              <a:buSzPts val="2000"/>
              <a:buFont typeface="Times New Roman"/>
              <a:buNone/>
            </a:pPr>
            <a:r>
              <a:rPr b="1" lang="en-US" sz="2000">
                <a:solidFill>
                  <a:srgbClr val="49495A"/>
                </a:solidFill>
                <a:latin typeface="Times New Roman"/>
                <a:ea typeface="Times New Roman"/>
                <a:cs typeface="Times New Roman"/>
                <a:sym typeface="Times New Roman"/>
              </a:rPr>
              <a:t>Line Templating and Summarization Module:</a:t>
            </a:r>
            <a:r>
              <a:rPr lang="en-US" sz="2000">
                <a:solidFill>
                  <a:srgbClr val="49495A"/>
                </a:solidFill>
                <a:latin typeface="Times New Roman"/>
                <a:ea typeface="Times New Roman"/>
                <a:cs typeface="Times New Roman"/>
                <a:sym typeface="Times New Roman"/>
              </a:rPr>
              <a:t> Utilizes advanced NLP to summarize textual content extracted from the videos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0"/>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20"/>
          <p:cNvSpPr/>
          <p:nvPr/>
        </p:nvSpPr>
        <p:spPr>
          <a:xfrm>
            <a:off x="2037993" y="3767614"/>
            <a:ext cx="555498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142" name="Google Shape;142;p20"/>
          <p:cNvSpPr/>
          <p:nvPr/>
        </p:nvSpPr>
        <p:spPr>
          <a:xfrm>
            <a:off x="946977" y="464713"/>
            <a:ext cx="8494500" cy="6948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Video Frame Conversion Module</a:t>
            </a:r>
            <a:endParaRPr/>
          </a:p>
        </p:txBody>
      </p:sp>
      <p:pic>
        <p:nvPicPr>
          <p:cNvPr id="143" name="Google Shape;143;p20"/>
          <p:cNvPicPr preferRelativeResize="0"/>
          <p:nvPr/>
        </p:nvPicPr>
        <p:blipFill>
          <a:blip r:embed="rId3">
            <a:alphaModFix/>
          </a:blip>
          <a:stretch>
            <a:fillRect/>
          </a:stretch>
        </p:blipFill>
        <p:spPr>
          <a:xfrm>
            <a:off x="1068104" y="2441279"/>
            <a:ext cx="12204675" cy="334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1"/>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1"/>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152" name="Google Shape;152;p21"/>
          <p:cNvSpPr/>
          <p:nvPr/>
        </p:nvSpPr>
        <p:spPr>
          <a:xfrm>
            <a:off x="946974" y="464729"/>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Scoreboard Detection and Data Extraction Module</a:t>
            </a:r>
            <a:endParaRPr/>
          </a:p>
        </p:txBody>
      </p:sp>
      <p:pic>
        <p:nvPicPr>
          <p:cNvPr id="153" name="Google Shape;153;p21"/>
          <p:cNvPicPr preferRelativeResize="0"/>
          <p:nvPr/>
        </p:nvPicPr>
        <p:blipFill>
          <a:blip r:embed="rId3">
            <a:alphaModFix/>
          </a:blip>
          <a:stretch>
            <a:fillRect/>
          </a:stretch>
        </p:blipFill>
        <p:spPr>
          <a:xfrm>
            <a:off x="766949" y="2716163"/>
            <a:ext cx="13428076" cy="26240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2"/>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22"/>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162" name="Google Shape;162;p22"/>
          <p:cNvSpPr/>
          <p:nvPr/>
        </p:nvSpPr>
        <p:spPr>
          <a:xfrm>
            <a:off x="946974" y="464729"/>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Data Structuring Module</a:t>
            </a:r>
            <a:endParaRPr/>
          </a:p>
        </p:txBody>
      </p:sp>
      <p:pic>
        <p:nvPicPr>
          <p:cNvPr id="163" name="Google Shape;163;p22"/>
          <p:cNvPicPr preferRelativeResize="0"/>
          <p:nvPr/>
        </p:nvPicPr>
        <p:blipFill>
          <a:blip r:embed="rId3">
            <a:alphaModFix/>
          </a:blip>
          <a:stretch>
            <a:fillRect/>
          </a:stretch>
        </p:blipFill>
        <p:spPr>
          <a:xfrm>
            <a:off x="946975" y="2453125"/>
            <a:ext cx="12666749" cy="2677769"/>
          </a:xfrm>
          <a:prstGeom prst="rect">
            <a:avLst/>
          </a:prstGeom>
          <a:solidFill>
            <a:srgbClr val="FBFAFF"/>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3"/>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3"/>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172" name="Google Shape;172;p23"/>
          <p:cNvSpPr/>
          <p:nvPr/>
        </p:nvSpPr>
        <p:spPr>
          <a:xfrm>
            <a:off x="946974" y="464729"/>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Transcript Generation Module</a:t>
            </a:r>
            <a:endParaRPr/>
          </a:p>
        </p:txBody>
      </p:sp>
      <p:pic>
        <p:nvPicPr>
          <p:cNvPr id="173" name="Google Shape;173;p23"/>
          <p:cNvPicPr preferRelativeResize="0"/>
          <p:nvPr/>
        </p:nvPicPr>
        <p:blipFill>
          <a:blip r:embed="rId3">
            <a:alphaModFix/>
          </a:blip>
          <a:stretch>
            <a:fillRect/>
          </a:stretch>
        </p:blipFill>
        <p:spPr>
          <a:xfrm>
            <a:off x="738550" y="2425625"/>
            <a:ext cx="1348485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6"/>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6"/>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6"/>
          <p:cNvSpPr/>
          <p:nvPr/>
        </p:nvSpPr>
        <p:spPr>
          <a:xfrm>
            <a:off x="780432" y="558514"/>
            <a:ext cx="7698740" cy="10287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Problem Statement</a:t>
            </a:r>
            <a:endParaRPr sz="4800">
              <a:solidFill>
                <a:srgbClr val="5955EB"/>
              </a:solidFill>
              <a:latin typeface="Times New Roman"/>
              <a:ea typeface="Times New Roman"/>
              <a:cs typeface="Times New Roman"/>
              <a:sym typeface="Times New Roman"/>
            </a:endParaRPr>
          </a:p>
        </p:txBody>
      </p:sp>
      <p:sp>
        <p:nvSpPr>
          <p:cNvPr id="31" name="Google Shape;31;p6"/>
          <p:cNvSpPr/>
          <p:nvPr/>
        </p:nvSpPr>
        <p:spPr>
          <a:xfrm>
            <a:off x="780431" y="1767671"/>
            <a:ext cx="10264287" cy="3379682"/>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rgbClr val="49495A"/>
              </a:buClr>
              <a:buSzPts val="2000"/>
              <a:buFont typeface="Times New Roman"/>
              <a:buNone/>
            </a:pPr>
            <a:r>
              <a:rPr lang="en-US" sz="2000">
                <a:solidFill>
                  <a:srgbClr val="49495A"/>
                </a:solidFill>
                <a:latin typeface="Times New Roman"/>
                <a:ea typeface="Times New Roman"/>
                <a:cs typeface="Times New Roman"/>
                <a:sym typeface="Times New Roman"/>
              </a:rPr>
              <a:t>The increasing volume of cricket match videos poses challenges in effective analysis and comprehension due to manual, time-consuming summarization methods. Existing approaches often overlook critical match moments, leading to biased analyses. Moreover, the abundance of commentary and extraneous footage complicates the process further. Our project aims to develop an automated summarization system to efficiently extract key insights from cricket match videos, enabling quick and unbiased analysis for stakeholders.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4"/>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4"/>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182" name="Google Shape;182;p24"/>
          <p:cNvSpPr/>
          <p:nvPr/>
        </p:nvSpPr>
        <p:spPr>
          <a:xfrm>
            <a:off x="781199" y="4820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Line Templating And Summarization Module</a:t>
            </a:r>
            <a:endParaRPr/>
          </a:p>
        </p:txBody>
      </p:sp>
      <p:pic>
        <p:nvPicPr>
          <p:cNvPr id="183" name="Google Shape;183;p24"/>
          <p:cNvPicPr preferRelativeResize="0"/>
          <p:nvPr/>
        </p:nvPicPr>
        <p:blipFill>
          <a:blip r:embed="rId3">
            <a:alphaModFix/>
          </a:blip>
          <a:stretch>
            <a:fillRect/>
          </a:stretch>
        </p:blipFill>
        <p:spPr>
          <a:xfrm>
            <a:off x="946975" y="2044875"/>
            <a:ext cx="11806551" cy="3818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5"/>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5"/>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192" name="Google Shape;192;p25"/>
          <p:cNvSpPr/>
          <p:nvPr/>
        </p:nvSpPr>
        <p:spPr>
          <a:xfrm>
            <a:off x="781199" y="4820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Module Implementation (30%)</a:t>
            </a:r>
            <a:endParaRPr/>
          </a:p>
        </p:txBody>
      </p:sp>
      <p:sp>
        <p:nvSpPr>
          <p:cNvPr id="193" name="Google Shape;193;p25"/>
          <p:cNvSpPr/>
          <p:nvPr/>
        </p:nvSpPr>
        <p:spPr>
          <a:xfrm>
            <a:off x="781199" y="16399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000">
                <a:solidFill>
                  <a:srgbClr val="5955EB"/>
                </a:solidFill>
                <a:latin typeface="Times New Roman"/>
                <a:ea typeface="Times New Roman"/>
                <a:cs typeface="Times New Roman"/>
                <a:sym typeface="Times New Roman"/>
              </a:rPr>
              <a:t>Web Design (UI/UX)</a:t>
            </a:r>
            <a:endParaRPr sz="600"/>
          </a:p>
        </p:txBody>
      </p:sp>
      <p:pic>
        <p:nvPicPr>
          <p:cNvPr id="194" name="Google Shape;194;p25"/>
          <p:cNvPicPr preferRelativeResize="0"/>
          <p:nvPr/>
        </p:nvPicPr>
        <p:blipFill rotWithShape="1">
          <a:blip r:embed="rId3">
            <a:alphaModFix/>
          </a:blip>
          <a:srcRect b="5260" l="0" r="0" t="-5260"/>
          <a:stretch/>
        </p:blipFill>
        <p:spPr>
          <a:xfrm>
            <a:off x="781200" y="2907750"/>
            <a:ext cx="5842674" cy="3105551"/>
          </a:xfrm>
          <a:prstGeom prst="rect">
            <a:avLst/>
          </a:prstGeom>
          <a:noFill/>
          <a:ln>
            <a:noFill/>
          </a:ln>
        </p:spPr>
      </p:pic>
      <p:pic>
        <p:nvPicPr>
          <p:cNvPr id="195" name="Google Shape;195;p25"/>
          <p:cNvPicPr preferRelativeResize="0"/>
          <p:nvPr/>
        </p:nvPicPr>
        <p:blipFill>
          <a:blip r:embed="rId4">
            <a:alphaModFix/>
          </a:blip>
          <a:stretch>
            <a:fillRect/>
          </a:stretch>
        </p:blipFill>
        <p:spPr>
          <a:xfrm>
            <a:off x="6869072" y="5364200"/>
            <a:ext cx="6672980" cy="286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6"/>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6"/>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204" name="Google Shape;204;p26"/>
          <p:cNvSpPr/>
          <p:nvPr/>
        </p:nvSpPr>
        <p:spPr>
          <a:xfrm>
            <a:off x="781199" y="4820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Module Implementation </a:t>
            </a:r>
            <a:endParaRPr/>
          </a:p>
        </p:txBody>
      </p:sp>
      <p:sp>
        <p:nvSpPr>
          <p:cNvPr id="205" name="Google Shape;205;p26"/>
          <p:cNvSpPr/>
          <p:nvPr/>
        </p:nvSpPr>
        <p:spPr>
          <a:xfrm>
            <a:off x="781199" y="16399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000">
                <a:solidFill>
                  <a:srgbClr val="5955EB"/>
                </a:solidFill>
                <a:latin typeface="Times New Roman"/>
                <a:ea typeface="Times New Roman"/>
                <a:cs typeface="Times New Roman"/>
                <a:sym typeface="Times New Roman"/>
              </a:rPr>
              <a:t>Video Frame Conversion Module</a:t>
            </a:r>
            <a:endParaRPr sz="600"/>
          </a:p>
        </p:txBody>
      </p:sp>
      <p:pic>
        <p:nvPicPr>
          <p:cNvPr id="206" name="Google Shape;206;p26"/>
          <p:cNvPicPr preferRelativeResize="0"/>
          <p:nvPr/>
        </p:nvPicPr>
        <p:blipFill>
          <a:blip r:embed="rId3">
            <a:alphaModFix/>
          </a:blip>
          <a:stretch>
            <a:fillRect/>
          </a:stretch>
        </p:blipFill>
        <p:spPr>
          <a:xfrm>
            <a:off x="6471600" y="4582888"/>
            <a:ext cx="5676900" cy="1400175"/>
          </a:xfrm>
          <a:prstGeom prst="rect">
            <a:avLst/>
          </a:prstGeom>
          <a:noFill/>
          <a:ln>
            <a:noFill/>
          </a:ln>
        </p:spPr>
      </p:pic>
      <p:pic>
        <p:nvPicPr>
          <p:cNvPr id="207" name="Google Shape;207;p26"/>
          <p:cNvPicPr preferRelativeResize="0"/>
          <p:nvPr/>
        </p:nvPicPr>
        <p:blipFill>
          <a:blip r:embed="rId4">
            <a:alphaModFix/>
          </a:blip>
          <a:stretch>
            <a:fillRect/>
          </a:stretch>
        </p:blipFill>
        <p:spPr>
          <a:xfrm>
            <a:off x="1301198" y="2959750"/>
            <a:ext cx="3483975" cy="5459249"/>
          </a:xfrm>
          <a:prstGeom prst="rect">
            <a:avLst/>
          </a:prstGeom>
          <a:solidFill>
            <a:srgbClr val="FBFAFF"/>
          </a:solid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27"/>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7"/>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216" name="Google Shape;216;p27"/>
          <p:cNvSpPr/>
          <p:nvPr/>
        </p:nvSpPr>
        <p:spPr>
          <a:xfrm>
            <a:off x="781199" y="4820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Module Implementation </a:t>
            </a:r>
            <a:endParaRPr/>
          </a:p>
        </p:txBody>
      </p:sp>
      <p:sp>
        <p:nvSpPr>
          <p:cNvPr id="217" name="Google Shape;217;p27"/>
          <p:cNvSpPr/>
          <p:nvPr/>
        </p:nvSpPr>
        <p:spPr>
          <a:xfrm>
            <a:off x="781199" y="16399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000">
                <a:solidFill>
                  <a:srgbClr val="5955EB"/>
                </a:solidFill>
                <a:latin typeface="Times New Roman"/>
                <a:ea typeface="Times New Roman"/>
                <a:cs typeface="Times New Roman"/>
                <a:sym typeface="Times New Roman"/>
              </a:rPr>
              <a:t>Scoreboard Detection and Data Extraction Module</a:t>
            </a:r>
            <a:endParaRPr sz="600"/>
          </a:p>
        </p:txBody>
      </p:sp>
      <p:pic>
        <p:nvPicPr>
          <p:cNvPr id="218" name="Google Shape;218;p27"/>
          <p:cNvPicPr preferRelativeResize="0"/>
          <p:nvPr/>
        </p:nvPicPr>
        <p:blipFill>
          <a:blip r:embed="rId3">
            <a:alphaModFix/>
          </a:blip>
          <a:stretch>
            <a:fillRect/>
          </a:stretch>
        </p:blipFill>
        <p:spPr>
          <a:xfrm>
            <a:off x="0" y="2587350"/>
            <a:ext cx="9116530" cy="2989651"/>
          </a:xfrm>
          <a:prstGeom prst="rect">
            <a:avLst/>
          </a:prstGeom>
          <a:solidFill>
            <a:srgbClr val="FBFAFF"/>
          </a:solidFill>
          <a:ln>
            <a:noFill/>
          </a:ln>
        </p:spPr>
      </p:pic>
      <p:pic>
        <p:nvPicPr>
          <p:cNvPr id="219" name="Google Shape;219;p27"/>
          <p:cNvPicPr preferRelativeResize="0"/>
          <p:nvPr/>
        </p:nvPicPr>
        <p:blipFill>
          <a:blip r:embed="rId4">
            <a:alphaModFix/>
          </a:blip>
          <a:stretch>
            <a:fillRect/>
          </a:stretch>
        </p:blipFill>
        <p:spPr>
          <a:xfrm>
            <a:off x="0" y="5860113"/>
            <a:ext cx="11868150" cy="1343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8"/>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8"/>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228" name="Google Shape;228;p28"/>
          <p:cNvSpPr/>
          <p:nvPr/>
        </p:nvSpPr>
        <p:spPr>
          <a:xfrm>
            <a:off x="781199" y="4820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Module Implementation </a:t>
            </a:r>
            <a:endParaRPr/>
          </a:p>
        </p:txBody>
      </p:sp>
      <p:sp>
        <p:nvSpPr>
          <p:cNvPr id="229" name="Google Shape;229;p28"/>
          <p:cNvSpPr/>
          <p:nvPr/>
        </p:nvSpPr>
        <p:spPr>
          <a:xfrm>
            <a:off x="781199" y="16399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000">
                <a:solidFill>
                  <a:srgbClr val="5955EB"/>
                </a:solidFill>
                <a:latin typeface="Times New Roman"/>
                <a:ea typeface="Times New Roman"/>
                <a:cs typeface="Times New Roman"/>
                <a:sym typeface="Times New Roman"/>
              </a:rPr>
              <a:t>Data Structuring Module</a:t>
            </a:r>
            <a:endParaRPr sz="600"/>
          </a:p>
        </p:txBody>
      </p:sp>
      <p:pic>
        <p:nvPicPr>
          <p:cNvPr id="230" name="Google Shape;230;p28"/>
          <p:cNvPicPr preferRelativeResize="0"/>
          <p:nvPr/>
        </p:nvPicPr>
        <p:blipFill>
          <a:blip r:embed="rId3">
            <a:alphaModFix/>
          </a:blip>
          <a:stretch>
            <a:fillRect/>
          </a:stretch>
        </p:blipFill>
        <p:spPr>
          <a:xfrm>
            <a:off x="2047875" y="2510500"/>
            <a:ext cx="7571676" cy="5271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9"/>
          <p:cNvSpPr/>
          <p:nvPr/>
        </p:nvSpPr>
        <p:spPr>
          <a:xfrm>
            <a:off x="0" y="0"/>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9"/>
          <p:cNvSpPr/>
          <p:nvPr/>
        </p:nvSpPr>
        <p:spPr>
          <a:xfrm>
            <a:off x="2037993" y="3767614"/>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28"/>
              </a:lnSpc>
              <a:spcBef>
                <a:spcPts val="0"/>
              </a:spcBef>
              <a:spcAft>
                <a:spcPts val="0"/>
              </a:spcAft>
              <a:buClr>
                <a:schemeClr val="dk1"/>
              </a:buClr>
              <a:buSzPts val="4375"/>
              <a:buFont typeface="Calibri"/>
              <a:buNone/>
            </a:pPr>
            <a:r>
              <a:t/>
            </a:r>
            <a:endParaRPr sz="4375">
              <a:solidFill>
                <a:schemeClr val="dk1"/>
              </a:solidFill>
              <a:latin typeface="Calibri"/>
              <a:ea typeface="Calibri"/>
              <a:cs typeface="Calibri"/>
              <a:sym typeface="Calibri"/>
            </a:endParaRPr>
          </a:p>
        </p:txBody>
      </p:sp>
      <p:sp>
        <p:nvSpPr>
          <p:cNvPr id="239" name="Google Shape;239;p29"/>
          <p:cNvSpPr/>
          <p:nvPr/>
        </p:nvSpPr>
        <p:spPr>
          <a:xfrm>
            <a:off x="781199" y="4820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Module Implementation </a:t>
            </a:r>
            <a:endParaRPr/>
          </a:p>
        </p:txBody>
      </p:sp>
      <p:sp>
        <p:nvSpPr>
          <p:cNvPr id="240" name="Google Shape;240;p29"/>
          <p:cNvSpPr/>
          <p:nvPr/>
        </p:nvSpPr>
        <p:spPr>
          <a:xfrm>
            <a:off x="781199" y="1639954"/>
            <a:ext cx="13068000" cy="9474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000">
                <a:solidFill>
                  <a:srgbClr val="5955EB"/>
                </a:solidFill>
                <a:latin typeface="Times New Roman"/>
                <a:ea typeface="Times New Roman"/>
                <a:cs typeface="Times New Roman"/>
                <a:sym typeface="Times New Roman"/>
              </a:rPr>
              <a:t>Transcript generation and Summarization</a:t>
            </a:r>
            <a:r>
              <a:rPr lang="en-US" sz="4000">
                <a:solidFill>
                  <a:srgbClr val="5955EB"/>
                </a:solidFill>
                <a:latin typeface="Times New Roman"/>
                <a:ea typeface="Times New Roman"/>
                <a:cs typeface="Times New Roman"/>
                <a:sym typeface="Times New Roman"/>
              </a:rPr>
              <a:t> Modules</a:t>
            </a:r>
            <a:endParaRPr sz="600"/>
          </a:p>
        </p:txBody>
      </p:sp>
      <p:pic>
        <p:nvPicPr>
          <p:cNvPr id="241" name="Google Shape;241;p29"/>
          <p:cNvPicPr preferRelativeResize="0"/>
          <p:nvPr/>
        </p:nvPicPr>
        <p:blipFill>
          <a:blip r:embed="rId3">
            <a:alphaModFix/>
          </a:blip>
          <a:stretch>
            <a:fillRect/>
          </a:stretch>
        </p:blipFill>
        <p:spPr>
          <a:xfrm>
            <a:off x="248263" y="2917088"/>
            <a:ext cx="13954125" cy="4695825"/>
          </a:xfrm>
          <a:prstGeom prst="rect">
            <a:avLst/>
          </a:prstGeom>
          <a:solidFill>
            <a:srgbClr val="FBFAFF"/>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7"/>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7"/>
          <p:cNvSpPr/>
          <p:nvPr/>
        </p:nvSpPr>
        <p:spPr>
          <a:xfrm>
            <a:off x="0" y="-15412"/>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7"/>
          <p:cNvSpPr/>
          <p:nvPr/>
        </p:nvSpPr>
        <p:spPr>
          <a:xfrm>
            <a:off x="890922" y="317473"/>
            <a:ext cx="7698740" cy="10287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Abstract</a:t>
            </a:r>
            <a:endParaRPr sz="4800">
              <a:solidFill>
                <a:srgbClr val="5955EB"/>
              </a:solidFill>
              <a:latin typeface="Times New Roman"/>
              <a:ea typeface="Times New Roman"/>
              <a:cs typeface="Times New Roman"/>
              <a:sym typeface="Times New Roman"/>
            </a:endParaRPr>
          </a:p>
        </p:txBody>
      </p:sp>
      <p:sp>
        <p:nvSpPr>
          <p:cNvPr id="40" name="Google Shape;40;p7"/>
          <p:cNvSpPr/>
          <p:nvPr/>
        </p:nvSpPr>
        <p:spPr>
          <a:xfrm>
            <a:off x="890922" y="1253448"/>
            <a:ext cx="11314777" cy="5465851"/>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increasing volume of cricket match videos poses challenges in effective analysis and comprehension due to manual, time-consuming summarization methods. Existing approaches often overlook critical match moments, leading to biased analyses. Moreover, the abundance of commentary and extraneous footage complicates the process further. Cricket is one of the most followed sports by audience throughout the world. It is a highly sought out form of entertainment with 2.5 billion spectators though it’s a niche in terms of geography but still leaves a lot of untapped audience and applications due to its long matches and underperforming summarizers. Our project aims to develop an automated summarization system to efficiently extract key insights from cricket match videos, enabling quick and unbiased analysis for stakeholders. In this Study, we dive into a new totality of the framework for cricket match video summarization. We propose the use of advanced Deep Learning techniques like VGG16 Convolutional Neural Networks (CNNs), Optical Character Recognition (OCR), Long Short-Term Memory Recurrent Neural Networks (RNNs) and You Only Look Once (YOLO) for text and object detection from the match. This ensures the quality summary and also makes sure that there- exist no bias and get a better version than existing summarizing systems. From this study we get an ultimate summarization tool which performs better while capturing crucial events and display text for the user to consume.</a:t>
            </a:r>
            <a:endParaRPr sz="2000">
              <a:solidFill>
                <a:srgbClr val="49495A"/>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8"/>
          <p:cNvSpPr/>
          <p:nvPr/>
        </p:nvSpPr>
        <p:spPr>
          <a:xfrm>
            <a:off x="0" y="0"/>
            <a:ext cx="14630400" cy="8229600"/>
          </a:xfrm>
          <a:prstGeom prst="rect">
            <a:avLst/>
          </a:prstGeom>
          <a:solidFill>
            <a:srgbClr val="F4F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8"/>
          <p:cNvSpPr/>
          <p:nvPr/>
        </p:nvSpPr>
        <p:spPr>
          <a:xfrm>
            <a:off x="0" y="-15412"/>
            <a:ext cx="14630400" cy="8229600"/>
          </a:xfrm>
          <a:prstGeom prst="rect">
            <a:avLst/>
          </a:prstGeom>
          <a:solidFill>
            <a:srgbClr val="FBF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8"/>
          <p:cNvSpPr/>
          <p:nvPr/>
        </p:nvSpPr>
        <p:spPr>
          <a:xfrm>
            <a:off x="890922" y="317473"/>
            <a:ext cx="7698600" cy="1028700"/>
          </a:xfrm>
          <a:prstGeom prst="rect">
            <a:avLst/>
          </a:prstGeom>
          <a:noFill/>
          <a:ln>
            <a:noFill/>
          </a:ln>
        </p:spPr>
        <p:txBody>
          <a:bodyPr anchorCtr="0" anchor="t" bIns="45700" lIns="91425" spcFirstLastPara="1" rIns="91425" wrap="square" tIns="45700">
            <a:noAutofit/>
          </a:bodyPr>
          <a:lstStyle/>
          <a:p>
            <a:pPr indent="0" lvl="0" marL="0" marR="0" rtl="0" algn="l">
              <a:lnSpc>
                <a:spcPct val="113958"/>
              </a:lnSpc>
              <a:spcBef>
                <a:spcPts val="0"/>
              </a:spcBef>
              <a:spcAft>
                <a:spcPts val="0"/>
              </a:spcAft>
              <a:buClr>
                <a:srgbClr val="5955EB"/>
              </a:buClr>
              <a:buSzPts val="4800"/>
              <a:buFont typeface="Times New Roman"/>
              <a:buNone/>
            </a:pPr>
            <a:r>
              <a:rPr lang="en-US" sz="4800">
                <a:solidFill>
                  <a:srgbClr val="5955EB"/>
                </a:solidFill>
                <a:latin typeface="Times New Roman"/>
                <a:ea typeface="Times New Roman"/>
                <a:cs typeface="Times New Roman"/>
                <a:sym typeface="Times New Roman"/>
              </a:rPr>
              <a:t>Literature Survey</a:t>
            </a:r>
            <a:endParaRPr sz="4800">
              <a:solidFill>
                <a:srgbClr val="5955EB"/>
              </a:solidFill>
              <a:latin typeface="Times New Roman"/>
              <a:ea typeface="Times New Roman"/>
              <a:cs typeface="Times New Roman"/>
              <a:sym typeface="Times New Roman"/>
            </a:endParaRPr>
          </a:p>
        </p:txBody>
      </p:sp>
      <p:sp>
        <p:nvSpPr>
          <p:cNvPr id="49" name="Google Shape;49;p8"/>
          <p:cNvSpPr/>
          <p:nvPr/>
        </p:nvSpPr>
        <p:spPr>
          <a:xfrm>
            <a:off x="890922" y="1253448"/>
            <a:ext cx="11314800" cy="5466000"/>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chemeClr val="dk1"/>
              </a:buClr>
              <a:buSzPts val="2000"/>
              <a:buFont typeface="Times New Roman"/>
              <a:buNone/>
            </a:pPr>
            <a:r>
              <a:t/>
            </a:r>
            <a:endParaRPr sz="2000">
              <a:solidFill>
                <a:srgbClr val="49495A"/>
              </a:solidFill>
              <a:latin typeface="Times New Roman"/>
              <a:ea typeface="Times New Roman"/>
              <a:cs typeface="Times New Roman"/>
              <a:sym typeface="Times New Roman"/>
            </a:endParaRPr>
          </a:p>
        </p:txBody>
      </p:sp>
      <p:graphicFrame>
        <p:nvGraphicFramePr>
          <p:cNvPr id="50" name="Google Shape;50;p8"/>
          <p:cNvGraphicFramePr/>
          <p:nvPr/>
        </p:nvGraphicFramePr>
        <p:xfrm>
          <a:off x="890925" y="1253450"/>
          <a:ext cx="3000000" cy="3000000"/>
        </p:xfrm>
        <a:graphic>
          <a:graphicData uri="http://schemas.openxmlformats.org/drawingml/2006/table">
            <a:tbl>
              <a:tblPr>
                <a:noFill/>
                <a:tableStyleId>{FFD93136-AA0A-4B95-90DE-3C6219C02F01}</a:tableStyleId>
              </a:tblPr>
              <a:tblGrid>
                <a:gridCol w="2503350"/>
                <a:gridCol w="2503375"/>
                <a:gridCol w="2503375"/>
                <a:gridCol w="2503375"/>
                <a:gridCol w="2503375"/>
              </a:tblGrid>
              <a:tr h="481875">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Title</a:t>
                      </a:r>
                      <a:endParaRPr b="1" sz="16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Authors</a:t>
                      </a:r>
                      <a:endParaRPr b="1" sz="16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Algorithms Used</a:t>
                      </a:r>
                      <a:endParaRPr b="1" sz="16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Algorithms </a:t>
                      </a:r>
                      <a:endParaRPr b="1" sz="1600">
                        <a:latin typeface="Times New Roman"/>
                        <a:ea typeface="Times New Roman"/>
                        <a:cs typeface="Times New Roman"/>
                        <a:sym typeface="Times New Roman"/>
                      </a:endParaRPr>
                    </a:p>
                    <a:p>
                      <a:pPr indent="0" lvl="0" marL="0" rtl="0" algn="ctr">
                        <a:spcBef>
                          <a:spcPts val="0"/>
                        </a:spcBef>
                        <a:spcAft>
                          <a:spcPts val="0"/>
                        </a:spcAft>
                        <a:buNone/>
                      </a:pPr>
                      <a:r>
                        <a:rPr b="1" lang="en-US" sz="1600">
                          <a:latin typeface="Times New Roman"/>
                          <a:ea typeface="Times New Roman"/>
                          <a:cs typeface="Times New Roman"/>
                          <a:sym typeface="Times New Roman"/>
                        </a:rPr>
                        <a:t>Details</a:t>
                      </a:r>
                      <a:endParaRPr b="1" sz="16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Results</a:t>
                      </a:r>
                      <a:endParaRPr b="1" sz="16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592200">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Soccer Video Summarization Using Deep Learning</a:t>
                      </a:r>
                      <a:endParaRPr sz="1600">
                        <a:latin typeface="Times New Roman"/>
                        <a:ea typeface="Times New Roman"/>
                        <a:cs typeface="Times New Roman"/>
                        <a:sym typeface="Times New Roman"/>
                      </a:endParaRPr>
                    </a:p>
                  </a:txBody>
                  <a:tcPr marT="63500" marB="63500" marR="63500" marL="63500">
                    <a:lnT cap="flat" cmpd="sng">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Rockson Agyeman Rafiq Muhammad Gyu Sang Choi</a:t>
                      </a:r>
                      <a:endParaRPr sz="1600">
                        <a:latin typeface="Times New Roman"/>
                        <a:ea typeface="Times New Roman"/>
                        <a:cs typeface="Times New Roman"/>
                        <a:sym typeface="Times New Roman"/>
                      </a:endParaRPr>
                    </a:p>
                  </a:txBody>
                  <a:tcPr marT="63500" marB="63500" marR="63500" marL="63500">
                    <a:lnT cap="flat" cmpd="sng">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Convolutional Neural Network (CNN), Long Short Term Memory (LSTM), Residual Network (ResNet), Feature extraction, Mean Opinion Score (MOS), normalization, Batch Rectified Linear Units (ReLU).</a:t>
                      </a:r>
                      <a:endParaRPr sz="1600">
                        <a:latin typeface="Times New Roman"/>
                        <a:ea typeface="Times New Roman"/>
                        <a:cs typeface="Times New Roman"/>
                        <a:sym typeface="Times New Roman"/>
                      </a:endParaRPr>
                    </a:p>
                  </a:txBody>
                  <a:tcPr marT="63500" marB="63500" marR="63500" marL="63500">
                    <a:lnT cap="flat" cmpd="sng">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b="1" lang="en-US" sz="1600">
                          <a:latin typeface="Times New Roman"/>
                          <a:ea typeface="Times New Roman"/>
                          <a:cs typeface="Times New Roman"/>
                          <a:sym typeface="Times New Roman"/>
                        </a:rPr>
                        <a:t>3D-CNN</a:t>
                      </a:r>
                      <a:r>
                        <a:rPr lang="en-US" sz="1600">
                          <a:latin typeface="Times New Roman"/>
                          <a:ea typeface="Times New Roman"/>
                          <a:cs typeface="Times New Roman"/>
                          <a:sym typeface="Times New Roman"/>
                        </a:rPr>
                        <a:t>: Modified ResNet for spatiotemporal feature extraction.</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LSTM</a:t>
                      </a:r>
                      <a:r>
                        <a:rPr lang="en-US" sz="1600">
                          <a:latin typeface="Times New Roman"/>
                          <a:ea typeface="Times New Roman"/>
                          <a:cs typeface="Times New Roman"/>
                          <a:sym typeface="Times New Roman"/>
                        </a:rPr>
                        <a:t>: Models temporal evolution of soccer actions.</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Integrated Framework</a:t>
                      </a:r>
                      <a:r>
                        <a:rPr lang="en-US" sz="1600">
                          <a:latin typeface="Times New Roman"/>
                          <a:ea typeface="Times New Roman"/>
                          <a:cs typeface="Times New Roman"/>
                          <a:sym typeface="Times New Roman"/>
                        </a:rPr>
                        <a:t>: Combines both for concise video summarization.</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lnT cap="flat" cmpd="sng">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Summarized soccer videos receive a collective 4 out of 5 Mean Opinion Score (MOS) in evaluations, indicating good overall performance.</a:t>
                      </a:r>
                      <a:endParaRPr sz="1600">
                        <a:latin typeface="Times New Roman"/>
                        <a:ea typeface="Times New Roman"/>
                        <a:cs typeface="Times New Roman"/>
                        <a:sym typeface="Times New Roman"/>
                      </a:endParaRPr>
                    </a:p>
                  </a:txBody>
                  <a:tcPr marT="63500" marB="63500" marR="63500" marL="63500">
                    <a:lnT cap="flat" cmpd="sng">
                      <a:solidFill>
                        <a:srgbClr val="000000"/>
                      </a:solidFill>
                      <a:prstDash val="solid"/>
                      <a:round/>
                      <a:headEnd len="sm" w="sm" type="none"/>
                      <a:tailEnd len="sm" w="sm" type="none"/>
                    </a:lnT>
                  </a:tcPr>
                </a:tc>
              </a:tr>
              <a:tr h="3615000">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Sports Video Summarization with Limited Labeling Datasets Based on 3D Neural Networks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 ChingShunLin YuChingChen</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3D Convolutional Neural Networks (3D-CNN)</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2D Convolutional LSTM</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US" sz="1600">
                          <a:latin typeface="Times New Roman"/>
                          <a:ea typeface="Times New Roman"/>
                          <a:cs typeface="Times New Roman"/>
                          <a:sym typeface="Times New Roman"/>
                        </a:rPr>
                        <a:t>3D-CNN</a:t>
                      </a:r>
                      <a:r>
                        <a:rPr lang="en-US" sz="1600">
                          <a:latin typeface="Times New Roman"/>
                          <a:ea typeface="Times New Roman"/>
                          <a:cs typeface="Times New Roman"/>
                          <a:sym typeface="Times New Roman"/>
                        </a:rPr>
                        <a:t>: Used for enhanced spatiotemporal feature extraction.</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2D Convolutional LSTM</a:t>
                      </a:r>
                      <a:r>
                        <a:rPr lang="en-US" sz="1600">
                          <a:latin typeface="Times New Roman"/>
                          <a:ea typeface="Times New Roman"/>
                          <a:cs typeface="Times New Roman"/>
                          <a:sym typeface="Times New Roman"/>
                        </a:rPr>
                        <a:t>: Combines spatial and temporal features for event detection.</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Audio &amp; Visual-Based Detection</a:t>
                      </a:r>
                      <a:r>
                        <a:rPr lang="en-US" sz="1600">
                          <a:latin typeface="Times New Roman"/>
                          <a:ea typeface="Times New Roman"/>
                          <a:cs typeface="Times New Roman"/>
                          <a:sym typeface="Times New Roman"/>
                        </a:rPr>
                        <a:t>: Combines audio (e.g., cheering, hitting sounds) and visual cues (e.g., score display) for event identification.</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Achieve a high recall rate, precision rate, and F1 score in summarizing baseball events, proving effectiveness. </a:t>
                      </a:r>
                      <a:endParaRPr sz="16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graphicFrame>
        <p:nvGraphicFramePr>
          <p:cNvPr id="56" name="Google Shape;56;p9"/>
          <p:cNvGraphicFramePr/>
          <p:nvPr/>
        </p:nvGraphicFramePr>
        <p:xfrm>
          <a:off x="152400" y="152400"/>
          <a:ext cx="3000000" cy="3000000"/>
        </p:xfrm>
        <a:graphic>
          <a:graphicData uri="http://schemas.openxmlformats.org/drawingml/2006/table">
            <a:tbl>
              <a:tblPr>
                <a:noFill/>
                <a:tableStyleId>{FFD93136-AA0A-4B95-90DE-3C6219C02F01}</a:tableStyleId>
              </a:tblPr>
              <a:tblGrid>
                <a:gridCol w="2895600"/>
                <a:gridCol w="2895600"/>
                <a:gridCol w="2895600"/>
                <a:gridCol w="2895600"/>
                <a:gridCol w="2895600"/>
              </a:tblGrid>
              <a:tr h="1214875">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Algorithms Used</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Algorithms </a:t>
                      </a:r>
                      <a:endParaRPr b="1" sz="1600">
                        <a:latin typeface="Times New Roman"/>
                        <a:ea typeface="Times New Roman"/>
                        <a:cs typeface="Times New Roman"/>
                        <a:sym typeface="Times New Roman"/>
                      </a:endParaRPr>
                    </a:p>
                    <a:p>
                      <a:pPr indent="0" lvl="0" marL="0" rtl="0" algn="ctr">
                        <a:spcBef>
                          <a:spcPts val="0"/>
                        </a:spcBef>
                        <a:spcAft>
                          <a:spcPts val="0"/>
                        </a:spcAft>
                        <a:buNone/>
                      </a:pPr>
                      <a:r>
                        <a:rPr b="1" lang="en-US" sz="1600">
                          <a:latin typeface="Times New Roman"/>
                          <a:ea typeface="Times New Roman"/>
                          <a:cs typeface="Times New Roman"/>
                          <a:sym typeface="Times New Roman"/>
                        </a:rPr>
                        <a:t>Details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Results</a:t>
                      </a:r>
                      <a:endParaRPr sz="1600">
                        <a:latin typeface="Times New Roman"/>
                        <a:ea typeface="Times New Roman"/>
                        <a:cs typeface="Times New Roman"/>
                        <a:sym typeface="Times New Roman"/>
                      </a:endParaRPr>
                    </a:p>
                  </a:txBody>
                  <a:tcPr marT="63500" marB="63500" marR="63500" marL="63500"/>
                </a:tc>
              </a:tr>
              <a:tr h="3431175">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Video Summarization for Large Sports Video Archives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Yoshimasa Takahashi,</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Naoko Nitta,</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Noboru Babaguchi</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Play-Cut Method</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Greedy Method</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US" sz="1600">
                          <a:latin typeface="Times New Roman"/>
                          <a:ea typeface="Times New Roman"/>
                          <a:cs typeface="Times New Roman"/>
                          <a:sym typeface="Times New Roman"/>
                        </a:rPr>
                        <a:t>Play-Cut &amp; Greedy Methods</a:t>
                      </a:r>
                      <a:r>
                        <a:rPr lang="en-US" sz="1600">
                          <a:latin typeface="Times New Roman"/>
                          <a:ea typeface="Times New Roman"/>
                          <a:cs typeface="Times New Roman"/>
                          <a:sym typeface="Times New Roman"/>
                        </a:rPr>
                        <a:t>: Used to assess the significance of play scenes, rank them, and generate concise video summaries.</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Metadata Usage</a:t>
                      </a:r>
                      <a:r>
                        <a:rPr lang="en-US" sz="1600">
                          <a:latin typeface="Times New Roman"/>
                          <a:ea typeface="Times New Roman"/>
                          <a:cs typeface="Times New Roman"/>
                          <a:sym typeface="Times New Roman"/>
                        </a:rPr>
                        <a:t>: Leverages metadata to prioritize significant play scenes, improving the summarization process.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 Successful generation of video summaries with high recall and precision rates.</a:t>
                      </a:r>
                      <a:endParaRPr sz="1600">
                        <a:latin typeface="Times New Roman"/>
                        <a:ea typeface="Times New Roman"/>
                        <a:cs typeface="Times New Roman"/>
                        <a:sym typeface="Times New Roman"/>
                      </a:endParaRPr>
                    </a:p>
                  </a:txBody>
                  <a:tcPr marT="63500" marB="63500" marR="63500" marL="63500"/>
                </a:tc>
              </a:tr>
              <a:tr h="3431175">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Video Summarization using CNN and Bidirectional LSTM by Utilizing Scene Boundary Detection</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Muhammad Zeeshan Khan, Saira Jabeen, Saleet ulHassan,M.A Hassan, Muhammad UsmanGhaniKhan</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CNN (Convolutional Neural Networks)</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Bidirectional LSTM (Long Short-Term Memory)</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US" sz="1600">
                          <a:latin typeface="Times New Roman"/>
                          <a:ea typeface="Times New Roman"/>
                          <a:cs typeface="Times New Roman"/>
                          <a:sym typeface="Times New Roman"/>
                        </a:rPr>
                        <a:t>Scene Boundary Detection</a:t>
                      </a:r>
                      <a:r>
                        <a:rPr lang="en-US" sz="1600">
                          <a:latin typeface="Times New Roman"/>
                          <a:ea typeface="Times New Roman"/>
                          <a:cs typeface="Times New Roman"/>
                          <a:sym typeface="Times New Roman"/>
                        </a:rPr>
                        <a:t>: Identifies scene changes based on motion features.</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CNN</a:t>
                      </a:r>
                      <a:r>
                        <a:rPr lang="en-US" sz="1600">
                          <a:latin typeface="Times New Roman"/>
                          <a:ea typeface="Times New Roman"/>
                          <a:cs typeface="Times New Roman"/>
                          <a:sym typeface="Times New Roman"/>
                        </a:rPr>
                        <a:t>: Analyzes frame importance within scenes to select relevant content.</a:t>
                      </a:r>
                      <a:endParaRPr sz="1600">
                        <a:latin typeface="Times New Roman"/>
                        <a:ea typeface="Times New Roman"/>
                        <a:cs typeface="Times New Roman"/>
                        <a:sym typeface="Times New Roman"/>
                      </a:endParaRPr>
                    </a:p>
                    <a:p>
                      <a:pPr indent="0" lvl="0" marL="0" rtl="0" algn="just">
                        <a:spcBef>
                          <a:spcPts val="0"/>
                        </a:spcBef>
                        <a:spcAft>
                          <a:spcPts val="0"/>
                        </a:spcAft>
                        <a:buNone/>
                      </a:pPr>
                      <a:r>
                        <a:rPr b="1" lang="en-US" sz="1600">
                          <a:latin typeface="Times New Roman"/>
                          <a:ea typeface="Times New Roman"/>
                          <a:cs typeface="Times New Roman"/>
                          <a:sym typeface="Times New Roman"/>
                        </a:rPr>
                        <a:t>Bidirectional LSTM</a:t>
                      </a:r>
                      <a:r>
                        <a:rPr lang="en-US" sz="1600">
                          <a:latin typeface="Times New Roman"/>
                          <a:ea typeface="Times New Roman"/>
                          <a:cs typeface="Times New Roman"/>
                          <a:sym typeface="Times New Roman"/>
                        </a:rPr>
                        <a:t>: Removes redundant frames by addressing temporal dependencies.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 Achieves a superior F measure score of 0.84% compared to other state-of the-art methods on the TVSU M50 Dataset </a:t>
                      </a:r>
                      <a:endParaRPr sz="16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graphicFrame>
        <p:nvGraphicFramePr>
          <p:cNvPr id="62" name="Google Shape;62;p10"/>
          <p:cNvGraphicFramePr/>
          <p:nvPr/>
        </p:nvGraphicFramePr>
        <p:xfrm>
          <a:off x="152400" y="152400"/>
          <a:ext cx="3000000" cy="3000000"/>
        </p:xfrm>
        <a:graphic>
          <a:graphicData uri="http://schemas.openxmlformats.org/drawingml/2006/table">
            <a:tbl>
              <a:tblPr>
                <a:noFill/>
                <a:tableStyleId>{FFD93136-AA0A-4B95-90DE-3C6219C02F01}</a:tableStyleId>
              </a:tblPr>
              <a:tblGrid>
                <a:gridCol w="2895600"/>
                <a:gridCol w="2895600"/>
                <a:gridCol w="2895600"/>
                <a:gridCol w="2895600"/>
                <a:gridCol w="2895600"/>
              </a:tblGrid>
              <a:tr h="14998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Algorithms Used</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20000"/>
                        </a:lnSpc>
                        <a:spcBef>
                          <a:spcPts val="0"/>
                        </a:spcBef>
                        <a:spcAft>
                          <a:spcPts val="0"/>
                        </a:spcAft>
                        <a:buNone/>
                      </a:pPr>
                      <a:r>
                        <a:rPr b="1" lang="en-US" sz="1600">
                          <a:latin typeface="Times New Roman"/>
                          <a:ea typeface="Times New Roman"/>
                          <a:cs typeface="Times New Roman"/>
                          <a:sym typeface="Times New Roman"/>
                        </a:rPr>
                        <a:t>Algorithms </a:t>
                      </a:r>
                      <a:endParaRPr b="1" sz="1600">
                        <a:latin typeface="Times New Roman"/>
                        <a:ea typeface="Times New Roman"/>
                        <a:cs typeface="Times New Roman"/>
                        <a:sym typeface="Times New Roman"/>
                      </a:endParaRPr>
                    </a:p>
                    <a:p>
                      <a:pPr indent="0" lvl="0" marL="0" rtl="0" algn="ctr">
                        <a:lnSpc>
                          <a:spcPct val="120000"/>
                        </a:lnSpc>
                        <a:spcBef>
                          <a:spcPts val="0"/>
                        </a:spcBef>
                        <a:spcAft>
                          <a:spcPts val="0"/>
                        </a:spcAft>
                        <a:buNone/>
                      </a:pPr>
                      <a:r>
                        <a:rPr b="1" lang="en-US" sz="1600">
                          <a:latin typeface="Times New Roman"/>
                          <a:ea typeface="Times New Roman"/>
                          <a:cs typeface="Times New Roman"/>
                          <a:sym typeface="Times New Roman"/>
                        </a:rPr>
                        <a:t>Details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Results</a:t>
                      </a:r>
                      <a:endParaRPr sz="1600">
                        <a:latin typeface="Times New Roman"/>
                        <a:ea typeface="Times New Roman"/>
                        <a:cs typeface="Times New Roman"/>
                        <a:sym typeface="Times New Roman"/>
                      </a:endParaRPr>
                    </a:p>
                  </a:txBody>
                  <a:tcPr marT="63500" marB="63500" marR="63500" marL="63500"/>
                </a:tc>
              </a:tr>
              <a:tr h="2312925">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Automatic Lecture Video Content Summarization with Attention-based Recurrent Neural Network</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Muhammad Andra</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Bagus Tsuyoshi Usagawa</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Attention-based Recurrent Neural Network (RNN)</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ROUGE Evaluation Metrics</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US" sz="1600">
                          <a:latin typeface="Times New Roman"/>
                          <a:ea typeface="Times New Roman"/>
                          <a:cs typeface="Times New Roman"/>
                          <a:sym typeface="Times New Roman"/>
                        </a:rPr>
                        <a:t>Seq2seq Model</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The system uses an attention-based RNN to process and segment lecture transcripts. It generates concise summaries using linguistic features, evaluated with ROUGE.</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Significant improvements in ROUGE scores, demonstrating the proposed model's effectiveness in capturing key content compared to baseline methods</a:t>
                      </a:r>
                      <a:endParaRPr sz="1600">
                        <a:latin typeface="Times New Roman"/>
                        <a:ea typeface="Times New Roman"/>
                        <a:cs typeface="Times New Roman"/>
                        <a:sym typeface="Times New Roman"/>
                      </a:endParaRPr>
                    </a:p>
                  </a:txBody>
                  <a:tcPr marT="63500" marB="63500" marR="63500" marL="63500"/>
                </a:tc>
              </a:tr>
              <a:tr h="4264475">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Automatic Video Summarization from Cricket Videos Using Deep Learning</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Solayman Hossain Emon, A.H.M Annur, Abir Hossain Xian, Kazi Mahia Sultana, Shoeb Mohammad Shahriar</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Deep Cricket Summarization Network (DCSN), CNN, LSTM, Deep Reinforcement Learning, Diversity Reward, Representativeness Reward, Maximum Likelihood Estimation</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DCSN uses an encoder-decoder architecture to predict frame-level probabilities for summarization. It combines CNN for feature extraction, LSTM for sequence modeling, and reinforcement learning for optimizing summary selection with diversity and representativeness rewards.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 The models perform the task with 60.6% accuracy</a:t>
                      </a:r>
                      <a:endParaRPr sz="16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aphicFrame>
        <p:nvGraphicFramePr>
          <p:cNvPr id="68" name="Google Shape;68;p11"/>
          <p:cNvGraphicFramePr/>
          <p:nvPr/>
        </p:nvGraphicFramePr>
        <p:xfrm>
          <a:off x="0" y="152400"/>
          <a:ext cx="3000000" cy="3000000"/>
        </p:xfrm>
        <a:graphic>
          <a:graphicData uri="http://schemas.openxmlformats.org/drawingml/2006/table">
            <a:tbl>
              <a:tblPr>
                <a:noFill/>
                <a:tableStyleId>{FFD93136-AA0A-4B95-90DE-3C6219C02F01}</a:tableStyleId>
              </a:tblPr>
              <a:tblGrid>
                <a:gridCol w="3048000"/>
                <a:gridCol w="2895600"/>
                <a:gridCol w="2895600"/>
                <a:gridCol w="2895600"/>
                <a:gridCol w="2895600"/>
              </a:tblGrid>
              <a:tr h="1418125">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Authors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Algorithms Used</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44000"/>
                        </a:lnSpc>
                        <a:spcBef>
                          <a:spcPts val="0"/>
                        </a:spcBef>
                        <a:spcAft>
                          <a:spcPts val="0"/>
                        </a:spcAft>
                        <a:buNone/>
                      </a:pPr>
                      <a:r>
                        <a:rPr b="1" lang="en-US" sz="1600">
                          <a:latin typeface="Times New Roman"/>
                          <a:ea typeface="Times New Roman"/>
                          <a:cs typeface="Times New Roman"/>
                          <a:sym typeface="Times New Roman"/>
                        </a:rPr>
                        <a:t>Algorithms </a:t>
                      </a:r>
                      <a:endParaRPr b="1" sz="1600">
                        <a:latin typeface="Times New Roman"/>
                        <a:ea typeface="Times New Roman"/>
                        <a:cs typeface="Times New Roman"/>
                        <a:sym typeface="Times New Roman"/>
                      </a:endParaRPr>
                    </a:p>
                    <a:p>
                      <a:pPr indent="0" lvl="0" marL="0" rtl="0" algn="ctr">
                        <a:lnSpc>
                          <a:spcPct val="144000"/>
                        </a:lnSpc>
                        <a:spcBef>
                          <a:spcPts val="0"/>
                        </a:spcBef>
                        <a:spcAft>
                          <a:spcPts val="0"/>
                        </a:spcAft>
                        <a:buNone/>
                      </a:pPr>
                      <a:r>
                        <a:rPr b="1" lang="en-US" sz="1600">
                          <a:latin typeface="Times New Roman"/>
                          <a:ea typeface="Times New Roman"/>
                          <a:cs typeface="Times New Roman"/>
                          <a:sym typeface="Times New Roman"/>
                        </a:rPr>
                        <a:t>Details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Results</a:t>
                      </a:r>
                      <a:endParaRPr sz="1600">
                        <a:latin typeface="Times New Roman"/>
                        <a:ea typeface="Times New Roman"/>
                        <a:cs typeface="Times New Roman"/>
                        <a:sym typeface="Times New Roman"/>
                      </a:endParaRPr>
                    </a:p>
                  </a:txBody>
                  <a:tcPr marT="63500" marB="63500" marR="63500" marL="63500"/>
                </a:tc>
              </a:tr>
              <a:tr h="3030325">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SGRNN-AM and HRF-DBN:ahybridmachinelearningmodel for cricket video summarization.</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Hansa Singrakhia, HetalPatel.</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Employsspeech-to-text frameworks to detect excitement.</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1200"/>
                        </a:spcBef>
                        <a:spcAft>
                          <a:spcPts val="1200"/>
                        </a:spcAft>
                        <a:buNone/>
                      </a:pPr>
                      <a:r>
                        <a:rPr lang="en-US" sz="1600">
                          <a:latin typeface="Times New Roman"/>
                          <a:ea typeface="Times New Roman"/>
                          <a:cs typeface="Times New Roman"/>
                          <a:sym typeface="Times New Roman"/>
                        </a:rPr>
                        <a:t>Detects key moments through audio excitement analysis, classifies shots using hue histogram differences, performs OCR for scoreboard analysis, and recognizes umpire gestures using joint-based features.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1200"/>
                        </a:spcBef>
                        <a:spcAft>
                          <a:spcPts val="0"/>
                        </a:spcAft>
                        <a:buNone/>
                      </a:pPr>
                      <a:r>
                        <a:rPr lang="en-US" sz="1600">
                          <a:latin typeface="Times New Roman"/>
                          <a:ea typeface="Times New Roman"/>
                          <a:cs typeface="Times New Roman"/>
                          <a:sym typeface="Times New Roman"/>
                        </a:rPr>
                        <a:t>The model performs the task with 96.32% accuracy.</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txBody>
                  <a:tcPr marT="63500" marB="63500" marR="63500" marL="63500"/>
                </a:tc>
              </a:tr>
              <a:tr h="3628725">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Combination of a 3D ResNet34andaLSTMNeural NetworkModel</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Besta Srikanth, Sagarla Aravind, Mopuri Veera Narayana,NarayanaSatyaNarayana</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Manual Annotation, Feature Extraction,LSTM Network</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CNN to extract visual features and LSTMto generate text summarization using the visual features. And Ranking mechanism to rank highlights.</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600">
                          <a:latin typeface="Times New Roman"/>
                          <a:ea typeface="Times New Roman"/>
                          <a:cs typeface="Times New Roman"/>
                          <a:sym typeface="Times New Roman"/>
                        </a:rPr>
                        <a:t>By human assessment, the accuracy for MOS received an 80% (4/5) rating.</a:t>
                      </a:r>
                      <a:endParaRPr sz="16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nvSpPr>
        <p:spPr>
          <a:xfrm>
            <a:off x="1296575" y="426575"/>
            <a:ext cx="9674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rgbClr val="5955EB"/>
                </a:solidFill>
                <a:latin typeface="Times New Roman"/>
                <a:ea typeface="Times New Roman"/>
                <a:cs typeface="Times New Roman"/>
                <a:sym typeface="Times New Roman"/>
              </a:rPr>
              <a:t>Research Gaps</a:t>
            </a:r>
            <a:endParaRPr sz="4800">
              <a:solidFill>
                <a:srgbClr val="5955EB"/>
              </a:solidFill>
              <a:latin typeface="Times New Roman"/>
              <a:ea typeface="Times New Roman"/>
              <a:cs typeface="Times New Roman"/>
              <a:sym typeface="Times New Roman"/>
            </a:endParaRPr>
          </a:p>
        </p:txBody>
      </p:sp>
      <p:sp>
        <p:nvSpPr>
          <p:cNvPr id="75" name="Google Shape;75;p12"/>
          <p:cNvSpPr txBox="1"/>
          <p:nvPr/>
        </p:nvSpPr>
        <p:spPr>
          <a:xfrm>
            <a:off x="1296575" y="1349975"/>
            <a:ext cx="11662800" cy="699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1. Soccer Video Summarization Using Deep Learning</a:t>
            </a:r>
            <a:br>
              <a:rPr b="1" lang="en-US" sz="2000">
                <a:solidFill>
                  <a:schemeClr val="dk1"/>
                </a:solidFill>
              </a:rPr>
            </a:br>
            <a:r>
              <a:rPr i="1" lang="en-US" sz="2000">
                <a:solidFill>
                  <a:schemeClr val="dk1"/>
                </a:solidFill>
              </a:rPr>
              <a:t>Authors: Rockson Agyeman, Rafiq Muhammad, Gyu Sang Choi</a:t>
            </a:r>
            <a:endParaRPr i="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Does not consider variations in video quality.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Lacks integration of audio cues (e.g., commentary, crowd noise).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Limited adaptability to different sports and datasets.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No scalability for large video archives.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No real-time performance consideration.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Absence of user feedback for refinement.</a:t>
            </a:r>
            <a:endParaRPr sz="2000">
              <a:solidFill>
                <a:schemeClr val="dk1"/>
              </a:solidFill>
            </a:endParaRPr>
          </a:p>
          <a:p>
            <a:pPr indent="0" lvl="0" marL="0" rtl="0" algn="l">
              <a:lnSpc>
                <a:spcPct val="115000"/>
              </a:lnSpc>
              <a:spcBef>
                <a:spcPts val="1200"/>
              </a:spcBef>
              <a:spcAft>
                <a:spcPts val="0"/>
              </a:spcAft>
              <a:buNone/>
            </a:pPr>
            <a:r>
              <a:rPr b="1" lang="en-US" sz="2000">
                <a:solidFill>
                  <a:schemeClr val="dk1"/>
                </a:solidFill>
              </a:rPr>
              <a:t>2. Sports Video Summarization with Limited Labeling Datasets Based on 3D Neural Networks</a:t>
            </a:r>
            <a:br>
              <a:rPr b="1" lang="en-US" sz="2000">
                <a:solidFill>
                  <a:schemeClr val="dk1"/>
                </a:solidFill>
              </a:rPr>
            </a:br>
            <a:r>
              <a:rPr i="1" lang="en-US" sz="2000">
                <a:solidFill>
                  <a:schemeClr val="dk1"/>
                </a:solidFill>
              </a:rPr>
              <a:t>Authors: ChingShun Lin, YuChing Chen</a:t>
            </a:r>
            <a:endParaRPr i="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Doesn’t address real-time events or rapid scene changes.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Misses integration of audio-visual cues (e.g., crowd reactions, commentary).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Lacks scalability and computational efficiency for high-resolution videos.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No performance evaluation across various sports genres.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Does not consider user engagement or subjective satisfaction.</a:t>
            </a:r>
            <a:endParaRPr sz="20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marR="0" rtl="0" algn="just">
              <a:lnSpc>
                <a:spcPct val="107916"/>
              </a:lnSpc>
              <a:spcBef>
                <a:spcPts val="1200"/>
              </a:spcBef>
              <a:spcAft>
                <a:spcPts val="1200"/>
              </a:spcAft>
              <a:buNone/>
            </a:pPr>
            <a:br>
              <a:rPr lang="en-US" sz="1200">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nvSpPr>
        <p:spPr>
          <a:xfrm>
            <a:off x="1274475" y="874700"/>
            <a:ext cx="11161800" cy="698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3. Video Summarization for Large Sports Video Archives</a:t>
            </a:r>
            <a:br>
              <a:rPr b="1" lang="en-US" sz="2000">
                <a:solidFill>
                  <a:schemeClr val="dk1"/>
                </a:solidFill>
              </a:rPr>
            </a:br>
            <a:r>
              <a:rPr i="1" lang="en-US" sz="2000">
                <a:solidFill>
                  <a:schemeClr val="dk1"/>
                </a:solidFill>
              </a:rPr>
              <a:t>Authors: Yoshimasa Takahashi, Naoko Nitta, Noboru Babaguchi</a:t>
            </a:r>
            <a:endParaRPr i="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Lacks flexibility in ranking significant plays.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Cannot handle live broadcasts or real-time events with multiple angles.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Relies on metadata, risking bias and missing important events.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Doesn’t address performance with low-quality videos or noisy metadata.</a:t>
            </a:r>
            <a:endParaRPr sz="2000">
              <a:solidFill>
                <a:schemeClr val="dk1"/>
              </a:solidFill>
            </a:endParaRPr>
          </a:p>
          <a:p>
            <a:pPr indent="0" lvl="0" marL="0" rtl="0" algn="l">
              <a:lnSpc>
                <a:spcPct val="115000"/>
              </a:lnSpc>
              <a:spcBef>
                <a:spcPts val="1200"/>
              </a:spcBef>
              <a:spcAft>
                <a:spcPts val="0"/>
              </a:spcAft>
              <a:buNone/>
            </a:pPr>
            <a:r>
              <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4. Video Summarization Using CNN and Bidirectional LSTM by Utilizing Scene Boundary Detection</a:t>
            </a:r>
            <a:br>
              <a:rPr b="1" lang="en-US" sz="2000">
                <a:solidFill>
                  <a:schemeClr val="dk1"/>
                </a:solidFill>
              </a:rPr>
            </a:br>
            <a:r>
              <a:rPr i="1" lang="en-US" sz="2000">
                <a:solidFill>
                  <a:schemeClr val="dk1"/>
                </a:solidFill>
              </a:rPr>
              <a:t>Authors: Muhammad Zeeshan Khan, Saira Jabeen, Saleet ul Hassan, M.A Hassan, Muhammad Usman Ghani Khan</a:t>
            </a:r>
            <a:endParaRPr i="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Struggles with rapid transitions and low-contrast scenes.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Misses audio features like commentary and crowd noise.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Doesn’t evaluate across different sports or video types.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Lacks real-time summarization capability.</a:t>
            </a:r>
            <a:endParaRPr sz="2000">
              <a:solidFill>
                <a:schemeClr val="dk1"/>
              </a:solidFill>
            </a:endParaRPr>
          </a:p>
          <a:p>
            <a:pPr indent="0" lvl="0" marL="0" rtl="0" algn="l">
              <a:lnSpc>
                <a:spcPct val="115000"/>
              </a:lnSpc>
              <a:spcBef>
                <a:spcPts val="1200"/>
              </a:spcBef>
              <a:spcAft>
                <a:spcPts val="0"/>
              </a:spcAft>
              <a:buNone/>
            </a:pPr>
            <a:r>
              <a:t/>
            </a:r>
            <a:endParaRPr sz="20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