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1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6307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252494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08724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1436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91607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D2AA88-C981-48F7-9E71-994287823CCF}"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24208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D2AA88-C981-48F7-9E71-994287823CCF}"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132107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2679462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74393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426355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2AA88-C981-48F7-9E71-994287823CCF}"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99394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D2AA88-C981-48F7-9E71-994287823CCF}"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51500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D2AA88-C981-48F7-9E71-994287823CCF}"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82205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D2AA88-C981-48F7-9E71-994287823CCF}"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401815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2AA88-C981-48F7-9E71-994287823CCF}"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06526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290169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3717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D2AA88-C981-48F7-9E71-994287823CCF}" type="datetimeFigureOut">
              <a:rPr lang="en-IN" smtClean="0"/>
              <a:t>13-05-2023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1A36E3-FDDD-4208-BB8D-0C9600165093}" type="slidenum">
              <a:rPr lang="en-IN" smtClean="0"/>
              <a:t>‹#›</a:t>
            </a:fld>
            <a:endParaRPr lang="en-IN"/>
          </a:p>
        </p:txBody>
      </p:sp>
    </p:spTree>
    <p:extLst>
      <p:ext uri="{BB962C8B-B14F-4D97-AF65-F5344CB8AC3E}">
        <p14:creationId xmlns:p14="http://schemas.microsoft.com/office/powerpoint/2010/main" val="10464305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37E72-3D9D-833B-D134-E68F2C267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6386"/>
          </a:xfrm>
          <a:prstGeom prst="rect">
            <a:avLst/>
          </a:prstGeom>
        </p:spPr>
      </p:pic>
      <p:sp>
        <p:nvSpPr>
          <p:cNvPr id="2" name="Title 1">
            <a:extLst>
              <a:ext uri="{FF2B5EF4-FFF2-40B4-BE49-F238E27FC236}">
                <a16:creationId xmlns:a16="http://schemas.microsoft.com/office/drawing/2014/main" id="{60340E07-8233-2984-76FE-307AFB14DCAB}"/>
              </a:ext>
            </a:extLst>
          </p:cNvPr>
          <p:cNvSpPr>
            <a:spLocks noGrp="1"/>
          </p:cNvSpPr>
          <p:nvPr>
            <p:ph type="ctrTitle"/>
          </p:nvPr>
        </p:nvSpPr>
        <p:spPr>
          <a:xfrm>
            <a:off x="5567680" y="2620791"/>
            <a:ext cx="6532880" cy="807402"/>
          </a:xfrm>
        </p:spPr>
        <p:txBody>
          <a:bodyPr>
            <a:normAutofit/>
          </a:bodyPr>
          <a:lstStyle/>
          <a:p>
            <a:pPr algn="r"/>
            <a:r>
              <a:rPr lang="en-IN" sz="4000" dirty="0">
                <a:solidFill>
                  <a:schemeClr val="bg1"/>
                </a:solidFill>
              </a:rPr>
              <a:t>TELANGANA TOURISM</a:t>
            </a:r>
          </a:p>
        </p:txBody>
      </p:sp>
      <p:sp>
        <p:nvSpPr>
          <p:cNvPr id="3" name="Subtitle 2">
            <a:extLst>
              <a:ext uri="{FF2B5EF4-FFF2-40B4-BE49-F238E27FC236}">
                <a16:creationId xmlns:a16="http://schemas.microsoft.com/office/drawing/2014/main" id="{F3283313-801D-7704-FFAD-9A950E3A3EF5}"/>
              </a:ext>
            </a:extLst>
          </p:cNvPr>
          <p:cNvSpPr>
            <a:spLocks noGrp="1"/>
          </p:cNvSpPr>
          <p:nvPr>
            <p:ph type="subTitle" idx="1"/>
          </p:nvPr>
        </p:nvSpPr>
        <p:spPr>
          <a:xfrm>
            <a:off x="6238389" y="3266758"/>
            <a:ext cx="5770731" cy="980122"/>
          </a:xfrm>
        </p:spPr>
        <p:txBody>
          <a:bodyPr>
            <a:normAutofit/>
          </a:bodyPr>
          <a:lstStyle/>
          <a:p>
            <a:pPr algn="r"/>
            <a:r>
              <a:rPr lang="en-IN" sz="2000" i="1" dirty="0">
                <a:solidFill>
                  <a:schemeClr val="bg1"/>
                </a:solidFill>
              </a:rPr>
              <a:t>-Providing Insights for Telangana Government Tourism Department</a:t>
            </a:r>
          </a:p>
        </p:txBody>
      </p:sp>
    </p:spTree>
    <p:extLst>
      <p:ext uri="{BB962C8B-B14F-4D97-AF65-F5344CB8AC3E}">
        <p14:creationId xmlns:p14="http://schemas.microsoft.com/office/powerpoint/2010/main" val="116820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02A4-F372-4EE0-998D-E666DA83CD89}"/>
              </a:ext>
            </a:extLst>
          </p:cNvPr>
          <p:cNvSpPr>
            <a:spLocks noGrp="1"/>
          </p:cNvSpPr>
          <p:nvPr>
            <p:ph type="title"/>
          </p:nvPr>
        </p:nvSpPr>
        <p:spPr/>
        <p:txBody>
          <a:bodyPr/>
          <a:lstStyle/>
          <a:p>
            <a:r>
              <a:rPr lang="en-IN" cap="none" dirty="0">
                <a:latin typeface="Times New Roman" panose="02020603050405020304" pitchFamily="18" charset="0"/>
                <a:cs typeface="Times New Roman" panose="02020603050405020304" pitchFamily="18" charset="0"/>
              </a:rPr>
              <a:t>Year on Year Growth Analysis</a:t>
            </a:r>
            <a:endParaRPr lang="en-IN" dirty="0"/>
          </a:p>
        </p:txBody>
      </p:sp>
      <p:sp>
        <p:nvSpPr>
          <p:cNvPr id="3" name="Content Placeholder 2">
            <a:extLst>
              <a:ext uri="{FF2B5EF4-FFF2-40B4-BE49-F238E27FC236}">
                <a16:creationId xmlns:a16="http://schemas.microsoft.com/office/drawing/2014/main" id="{1CC37767-8759-D7E3-7E9B-3D55D2DB2CE7}"/>
              </a:ext>
            </a:extLst>
          </p:cNvPr>
          <p:cNvSpPr>
            <a:spLocks noGrp="1"/>
          </p:cNvSpPr>
          <p:nvPr>
            <p:ph idx="1"/>
          </p:nvPr>
        </p:nvSpPr>
        <p:spPr>
          <a:xfrm>
            <a:off x="913795" y="1651441"/>
            <a:ext cx="10485725" cy="493224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There has been a </a:t>
            </a:r>
            <a:r>
              <a:rPr lang="en-US" b="1" dirty="0">
                <a:solidFill>
                  <a:srgbClr val="FFC000"/>
                </a:solidFill>
                <a:latin typeface="Times New Roman" panose="02020603050405020304" pitchFamily="18" charset="0"/>
                <a:cs typeface="Times New Roman" panose="02020603050405020304" pitchFamily="18" charset="0"/>
              </a:rPr>
              <a:t>positive growth </a:t>
            </a:r>
            <a:r>
              <a:rPr lang="en-US" dirty="0">
                <a:latin typeface="Times New Roman" panose="02020603050405020304" pitchFamily="18" charset="0"/>
                <a:cs typeface="Times New Roman" panose="02020603050405020304" pitchFamily="18" charset="0"/>
              </a:rPr>
              <a:t>in the number of foreign visitors across the timeline, but for domestic visitors, it is a </a:t>
            </a:r>
            <a:r>
              <a:rPr lang="en-US" b="1" dirty="0">
                <a:solidFill>
                  <a:srgbClr val="FFC000"/>
                </a:solidFill>
                <a:latin typeface="Times New Roman" panose="02020603050405020304" pitchFamily="18" charset="0"/>
                <a:cs typeface="Times New Roman" panose="02020603050405020304" pitchFamily="18" charset="0"/>
              </a:rPr>
              <a:t>negative trend</a:t>
            </a:r>
            <a:r>
              <a:rPr lang="en-US" dirty="0">
                <a:latin typeface="Times New Roman" panose="02020603050405020304" pitchFamily="18" charset="0"/>
                <a:cs typeface="Times New Roman" panose="02020603050405020304" pitchFamily="18" charset="0"/>
              </a:rPr>
              <a:t> except for 2018 where there was </a:t>
            </a:r>
            <a:r>
              <a:rPr lang="en-US" b="1" dirty="0">
                <a:solidFill>
                  <a:srgbClr val="FFC000"/>
                </a:solidFill>
                <a:latin typeface="Times New Roman" panose="02020603050405020304" pitchFamily="18" charset="0"/>
                <a:cs typeface="Times New Roman" panose="02020603050405020304" pitchFamily="18" charset="0"/>
              </a:rPr>
              <a:t>8.93% </a:t>
            </a:r>
            <a:r>
              <a:rPr lang="en-US" dirty="0">
                <a:latin typeface="Times New Roman" panose="02020603050405020304" pitchFamily="18" charset="0"/>
                <a:cs typeface="Times New Roman" panose="02020603050405020304" pitchFamily="18" charset="0"/>
              </a:rPr>
              <a:t>growth as compared to previous year. For the foreign visitors, minimum growth was seen in 2019, which was just </a:t>
            </a:r>
            <a:r>
              <a:rPr lang="en-US" b="1" dirty="0">
                <a:solidFill>
                  <a:srgbClr val="FFC000"/>
                </a:solidFill>
                <a:latin typeface="Times New Roman" panose="02020603050405020304" pitchFamily="18" charset="0"/>
                <a:cs typeface="Times New Roman" panose="02020603050405020304" pitchFamily="18" charset="0"/>
              </a:rPr>
              <a:t>1.63%</a:t>
            </a:r>
            <a:r>
              <a:rPr lang="en-US" dirty="0">
                <a:latin typeface="Times New Roman" panose="02020603050405020304" pitchFamily="18" charset="0"/>
                <a:cs typeface="Times New Roman" panose="02020603050405020304" pitchFamily="18" charset="0"/>
              </a:rPr>
              <a:t> more as compared to 2018.</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C0948D2-3D09-25EF-0B62-40305D34681A}"/>
              </a:ext>
            </a:extLst>
          </p:cNvPr>
          <p:cNvPicPr>
            <a:picLocks noChangeAspect="1"/>
          </p:cNvPicPr>
          <p:nvPr/>
        </p:nvPicPr>
        <p:blipFill rotWithShape="1">
          <a:blip r:embed="rId2"/>
          <a:srcRect r="1995"/>
          <a:stretch/>
        </p:blipFill>
        <p:spPr>
          <a:xfrm>
            <a:off x="3111300" y="3750521"/>
            <a:ext cx="5958750" cy="1994518"/>
          </a:xfrm>
          <a:prstGeom prst="rect">
            <a:avLst/>
          </a:prstGeom>
        </p:spPr>
      </p:pic>
    </p:spTree>
    <p:extLst>
      <p:ext uri="{BB962C8B-B14F-4D97-AF65-F5344CB8AC3E}">
        <p14:creationId xmlns:p14="http://schemas.microsoft.com/office/powerpoint/2010/main" val="176427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37A-D188-7D19-CBA1-201E73354E13}"/>
              </a:ext>
            </a:extLst>
          </p:cNvPr>
          <p:cNvSpPr>
            <a:spLocks noGrp="1"/>
          </p:cNvSpPr>
          <p:nvPr>
            <p:ph type="title"/>
          </p:nvPr>
        </p:nvSpPr>
        <p:spPr/>
        <p:txBody>
          <a:bodyPr/>
          <a:lstStyle/>
          <a:p>
            <a:r>
              <a:rPr lang="en-IN" cap="none" dirty="0">
                <a:latin typeface="Times New Roman" panose="02020603050405020304" pitchFamily="18" charset="0"/>
                <a:cs typeface="Times New Roman" panose="02020603050405020304" pitchFamily="18" charset="0"/>
              </a:rPr>
              <a:t>Weekday/Weekend Analysis</a:t>
            </a:r>
          </a:p>
        </p:txBody>
      </p:sp>
      <p:sp>
        <p:nvSpPr>
          <p:cNvPr id="3" name="Content Placeholder 2">
            <a:extLst>
              <a:ext uri="{FF2B5EF4-FFF2-40B4-BE49-F238E27FC236}">
                <a16:creationId xmlns:a16="http://schemas.microsoft.com/office/drawing/2014/main" id="{000C7B84-53D3-C52C-4A05-42CA8B754DB5}"/>
              </a:ext>
            </a:extLst>
          </p:cNvPr>
          <p:cNvSpPr>
            <a:spLocks noGrp="1"/>
          </p:cNvSpPr>
          <p:nvPr>
            <p:ph idx="1"/>
          </p:nvPr>
        </p:nvSpPr>
        <p:spPr>
          <a:xfrm>
            <a:off x="913795" y="2096064"/>
            <a:ext cx="10353761" cy="3695136"/>
          </a:xfrm>
        </p:spPr>
        <p:txBody>
          <a:bodyPr/>
          <a:lstStyle/>
          <a:p>
            <a:pPr algn="just"/>
            <a:r>
              <a:rPr lang="en-IN" dirty="0">
                <a:latin typeface="Times New Roman" panose="02020603050405020304" pitchFamily="18" charset="0"/>
                <a:cs typeface="Times New Roman" panose="02020603050405020304" pitchFamily="18" charset="0"/>
              </a:rPr>
              <a:t>Total Visitors on Weekdays are </a:t>
            </a:r>
            <a:r>
              <a:rPr lang="en-IN" b="1" dirty="0">
                <a:solidFill>
                  <a:srgbClr val="FFC000"/>
                </a:solidFill>
                <a:latin typeface="Times New Roman" panose="02020603050405020304" pitchFamily="18" charset="0"/>
                <a:cs typeface="Times New Roman" panose="02020603050405020304" pitchFamily="18" charset="0"/>
              </a:rPr>
              <a:t>2.7 bn</a:t>
            </a:r>
            <a:r>
              <a:rPr lang="en-IN" dirty="0">
                <a:latin typeface="Times New Roman" panose="02020603050405020304" pitchFamily="18" charset="0"/>
                <a:cs typeface="Times New Roman" panose="02020603050405020304" pitchFamily="18" charset="0"/>
              </a:rPr>
              <a:t>, generating an overall revenue of </a:t>
            </a:r>
            <a:r>
              <a:rPr lang="en-IN" b="1" dirty="0">
                <a:solidFill>
                  <a:srgbClr val="FFC000"/>
                </a:solidFill>
                <a:latin typeface="Times New Roman" panose="02020603050405020304" pitchFamily="18" charset="0"/>
                <a:cs typeface="Times New Roman" panose="02020603050405020304" pitchFamily="18" charset="0"/>
              </a:rPr>
              <a:t>329 bn </a:t>
            </a:r>
            <a:r>
              <a:rPr lang="en-IN" dirty="0">
                <a:latin typeface="Times New Roman" panose="02020603050405020304" pitchFamily="18" charset="0"/>
                <a:cs typeface="Times New Roman" panose="02020603050405020304" pitchFamily="18" charset="0"/>
              </a:rPr>
              <a:t>across all the years whereas Total Visitors on Weekends are </a:t>
            </a:r>
            <a:r>
              <a:rPr lang="en-IN" b="1" dirty="0">
                <a:solidFill>
                  <a:srgbClr val="FFC000"/>
                </a:solidFill>
                <a:latin typeface="Times New Roman" panose="02020603050405020304" pitchFamily="18" charset="0"/>
                <a:cs typeface="Times New Roman" panose="02020603050405020304" pitchFamily="18" charset="0"/>
              </a:rPr>
              <a:t>8.5 </a:t>
            </a:r>
            <a:r>
              <a:rPr lang="en-IN" b="1" dirty="0" err="1">
                <a:solidFill>
                  <a:srgbClr val="FFC000"/>
                </a:solidFill>
                <a:latin typeface="Times New Roman" panose="02020603050405020304" pitchFamily="18" charset="0"/>
                <a:cs typeface="Times New Roman" panose="02020603050405020304" pitchFamily="18" charset="0"/>
              </a:rPr>
              <a:t>crs</a:t>
            </a:r>
            <a:r>
              <a:rPr lang="en-IN" dirty="0">
                <a:latin typeface="Times New Roman" panose="02020603050405020304" pitchFamily="18" charset="0"/>
                <a:cs typeface="Times New Roman" panose="02020603050405020304" pitchFamily="18" charset="0"/>
              </a:rPr>
              <a:t>, generating an overall revenue of </a:t>
            </a:r>
            <a:r>
              <a:rPr lang="en-IN" b="1" dirty="0">
                <a:solidFill>
                  <a:srgbClr val="FFC000"/>
                </a:solidFill>
                <a:latin typeface="Times New Roman" panose="02020603050405020304" pitchFamily="18" charset="0"/>
                <a:cs typeface="Times New Roman" panose="02020603050405020304" pitchFamily="18" charset="0"/>
              </a:rPr>
              <a:t>104 bn </a:t>
            </a:r>
            <a:r>
              <a:rPr lang="en-IN" dirty="0">
                <a:latin typeface="Times New Roman" panose="02020603050405020304" pitchFamily="18" charset="0"/>
                <a:cs typeface="Times New Roman" panose="02020603050405020304" pitchFamily="18" charset="0"/>
              </a:rPr>
              <a:t>across all the years. </a:t>
            </a:r>
            <a:r>
              <a:rPr lang="en-IN" b="1" dirty="0">
                <a:solidFill>
                  <a:srgbClr val="FFC000"/>
                </a:solidFill>
                <a:latin typeface="Times New Roman" panose="02020603050405020304" pitchFamily="18" charset="0"/>
                <a:cs typeface="Times New Roman" panose="02020603050405020304" pitchFamily="18" charset="0"/>
              </a:rPr>
              <a:t>75.9%</a:t>
            </a:r>
            <a:r>
              <a:rPr lang="en-IN" dirty="0">
                <a:latin typeface="Times New Roman" panose="02020603050405020304" pitchFamily="18" charset="0"/>
                <a:cs typeface="Times New Roman" panose="02020603050405020304" pitchFamily="18" charset="0"/>
              </a:rPr>
              <a:t> of total revenue from weekdays (5 days per week) and </a:t>
            </a:r>
            <a:r>
              <a:rPr lang="en-IN" b="1" dirty="0">
                <a:solidFill>
                  <a:srgbClr val="FFC000"/>
                </a:solidFill>
                <a:latin typeface="Times New Roman" panose="02020603050405020304" pitchFamily="18" charset="0"/>
                <a:cs typeface="Times New Roman" panose="02020603050405020304" pitchFamily="18" charset="0"/>
              </a:rPr>
              <a:t>24.01%</a:t>
            </a:r>
            <a:r>
              <a:rPr lang="en-IN" dirty="0">
                <a:latin typeface="Times New Roman" panose="02020603050405020304" pitchFamily="18" charset="0"/>
                <a:cs typeface="Times New Roman" panose="02020603050405020304" pitchFamily="18" charset="0"/>
              </a:rPr>
              <a:t> from weekends (2 days per week)</a:t>
            </a:r>
          </a:p>
        </p:txBody>
      </p:sp>
    </p:spTree>
    <p:extLst>
      <p:ext uri="{BB962C8B-B14F-4D97-AF65-F5344CB8AC3E}">
        <p14:creationId xmlns:p14="http://schemas.microsoft.com/office/powerpoint/2010/main" val="405776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02A4-F372-4EE0-998D-E666DA83CD89}"/>
              </a:ext>
            </a:extLst>
          </p:cNvPr>
          <p:cNvSpPr>
            <a:spLocks noGrp="1"/>
          </p:cNvSpPr>
          <p:nvPr>
            <p:ph type="title"/>
          </p:nvPr>
        </p:nvSpPr>
        <p:spPr/>
        <p:txBody>
          <a:bodyPr/>
          <a:lstStyle/>
          <a:p>
            <a:r>
              <a:rPr lang="en-IN" cap="none" dirty="0">
                <a:latin typeface="Times New Roman" panose="02020603050405020304" pitchFamily="18" charset="0"/>
                <a:cs typeface="Times New Roman" panose="02020603050405020304" pitchFamily="18" charset="0"/>
              </a:rPr>
              <a:t>Peak Seasons/Off Seasons Analysis</a:t>
            </a:r>
            <a:endParaRPr lang="en-IN" dirty="0"/>
          </a:p>
        </p:txBody>
      </p:sp>
      <p:sp>
        <p:nvSpPr>
          <p:cNvPr id="3" name="Content Placeholder 2">
            <a:extLst>
              <a:ext uri="{FF2B5EF4-FFF2-40B4-BE49-F238E27FC236}">
                <a16:creationId xmlns:a16="http://schemas.microsoft.com/office/drawing/2014/main" id="{1CC37767-8759-D7E3-7E9B-3D55D2DB2CE7}"/>
              </a:ext>
            </a:extLst>
          </p:cNvPr>
          <p:cNvSpPr>
            <a:spLocks noGrp="1"/>
          </p:cNvSpPr>
          <p:nvPr>
            <p:ph idx="1"/>
          </p:nvPr>
        </p:nvSpPr>
        <p:spPr>
          <a:xfrm>
            <a:off x="913795" y="1651441"/>
            <a:ext cx="5426045" cy="4932240"/>
          </a:xfrm>
        </p:spPr>
        <p:txBody>
          <a:bodyPr>
            <a:normAutofit lnSpcReduction="10000"/>
          </a:bodyPr>
          <a:lstStyle/>
          <a:p>
            <a:pPr algn="just"/>
            <a:r>
              <a:rPr lang="en-US" b="1" dirty="0">
                <a:solidFill>
                  <a:srgbClr val="FFC000"/>
                </a:solidFill>
                <a:latin typeface="Times New Roman" panose="02020603050405020304" pitchFamily="18" charset="0"/>
                <a:cs typeface="Times New Roman" panose="02020603050405020304" pitchFamily="18" charset="0"/>
              </a:rPr>
              <a:t>Jan-Mar</a:t>
            </a:r>
            <a:r>
              <a:rPr lang="en-US" dirty="0">
                <a:latin typeface="Times New Roman" panose="02020603050405020304" pitchFamily="18" charset="0"/>
                <a:cs typeface="Times New Roman" panose="02020603050405020304" pitchFamily="18" charset="0"/>
              </a:rPr>
              <a:t> and </a:t>
            </a:r>
            <a:r>
              <a:rPr lang="en-US" b="1" dirty="0">
                <a:solidFill>
                  <a:srgbClr val="FFC000"/>
                </a:solidFill>
                <a:latin typeface="Times New Roman" panose="02020603050405020304" pitchFamily="18" charset="0"/>
                <a:cs typeface="Times New Roman" panose="02020603050405020304" pitchFamily="18" charset="0"/>
              </a:rPr>
              <a:t>June-July</a:t>
            </a:r>
            <a:r>
              <a:rPr lang="en-US" dirty="0">
                <a:latin typeface="Times New Roman" panose="02020603050405020304" pitchFamily="18" charset="0"/>
                <a:cs typeface="Times New Roman" panose="02020603050405020304" pitchFamily="18" charset="0"/>
              </a:rPr>
              <a:t> has seen a peak in total number of visitors as compared to other months of the year. The trend remains the same for the domestic visitors but foreign visitors like visiting these places towards the end of the year(</a:t>
            </a:r>
            <a:r>
              <a:rPr lang="en-US" b="1" dirty="0">
                <a:solidFill>
                  <a:srgbClr val="FFC000"/>
                </a:solidFill>
                <a:latin typeface="Times New Roman" panose="02020603050405020304" pitchFamily="18" charset="0"/>
                <a:cs typeface="Times New Roman" panose="02020603050405020304" pitchFamily="18" charset="0"/>
              </a:rPr>
              <a:t>Oct-Jan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Suggestion: We can plan for more tourist attracting events like star performance shows, musical </a:t>
            </a:r>
            <a:r>
              <a:rPr lang="en-US" dirty="0" err="1">
                <a:latin typeface="Times New Roman" panose="02020603050405020304" pitchFamily="18" charset="0"/>
                <a:cs typeface="Times New Roman" panose="02020603050405020304" pitchFamily="18" charset="0"/>
              </a:rPr>
              <a:t>nights,beach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festivals,etc</a:t>
            </a:r>
            <a:r>
              <a:rPr lang="en-US" dirty="0">
                <a:latin typeface="Times New Roman" panose="02020603050405020304" pitchFamily="18" charset="0"/>
                <a:cs typeface="Times New Roman" panose="02020603050405020304" pitchFamily="18" charset="0"/>
              </a:rPr>
              <a:t> during off seasons. For the peak seasons, we can look for more stay </a:t>
            </a:r>
            <a:r>
              <a:rPr lang="en-US" dirty="0" err="1">
                <a:latin typeface="Times New Roman" panose="02020603050405020304" pitchFamily="18" charset="0"/>
                <a:cs typeface="Times New Roman" panose="02020603050405020304" pitchFamily="18" charset="0"/>
              </a:rPr>
              <a:t>packages,coupons</a:t>
            </a:r>
            <a:r>
              <a:rPr lang="en-US" dirty="0">
                <a:latin typeface="Times New Roman" panose="02020603050405020304" pitchFamily="18" charset="0"/>
                <a:cs typeface="Times New Roman" panose="02020603050405020304" pitchFamily="18" charset="0"/>
              </a:rPr>
              <a:t>, vouchers, </a:t>
            </a:r>
            <a:r>
              <a:rPr lang="en-US" dirty="0" err="1">
                <a:latin typeface="Times New Roman" panose="02020603050405020304" pitchFamily="18" charset="0"/>
                <a:cs typeface="Times New Roman" panose="02020603050405020304" pitchFamily="18" charset="0"/>
              </a:rPr>
              <a:t>campings,etc</a:t>
            </a:r>
            <a:r>
              <a:rPr lang="en-US" dirty="0">
                <a:latin typeface="Times New Roman" panose="02020603050405020304" pitchFamily="18" charset="0"/>
                <a:cs typeface="Times New Roman" panose="02020603050405020304" pitchFamily="18" charset="0"/>
              </a:rPr>
              <a:t>. This will help us generate more revenue.</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B7E86F-BDDA-3077-8DAE-C4758B7D3880}"/>
              </a:ext>
            </a:extLst>
          </p:cNvPr>
          <p:cNvPicPr>
            <a:picLocks noChangeAspect="1"/>
          </p:cNvPicPr>
          <p:nvPr/>
        </p:nvPicPr>
        <p:blipFill rotWithShape="1">
          <a:blip r:embed="rId2"/>
          <a:srcRect l="1664" r="2248"/>
          <a:stretch/>
        </p:blipFill>
        <p:spPr>
          <a:xfrm>
            <a:off x="6868158" y="1651441"/>
            <a:ext cx="4780315" cy="2443039"/>
          </a:xfrm>
          <a:prstGeom prst="rect">
            <a:avLst/>
          </a:prstGeom>
        </p:spPr>
      </p:pic>
      <p:pic>
        <p:nvPicPr>
          <p:cNvPr id="7" name="Picture 6">
            <a:extLst>
              <a:ext uri="{FF2B5EF4-FFF2-40B4-BE49-F238E27FC236}">
                <a16:creationId xmlns:a16="http://schemas.microsoft.com/office/drawing/2014/main" id="{7C179B53-D435-5409-2581-4FC15A9DAD21}"/>
              </a:ext>
            </a:extLst>
          </p:cNvPr>
          <p:cNvPicPr>
            <a:picLocks noChangeAspect="1"/>
          </p:cNvPicPr>
          <p:nvPr/>
        </p:nvPicPr>
        <p:blipFill rotWithShape="1">
          <a:blip r:embed="rId3"/>
          <a:srcRect b="3793"/>
          <a:stretch/>
        </p:blipFill>
        <p:spPr>
          <a:xfrm>
            <a:off x="6868159" y="4226561"/>
            <a:ext cx="4780315" cy="2357120"/>
          </a:xfrm>
          <a:prstGeom prst="rect">
            <a:avLst/>
          </a:prstGeom>
        </p:spPr>
      </p:pic>
    </p:spTree>
    <p:extLst>
      <p:ext uri="{BB962C8B-B14F-4D97-AF65-F5344CB8AC3E}">
        <p14:creationId xmlns:p14="http://schemas.microsoft.com/office/powerpoint/2010/main" val="85468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02A4-F372-4EE0-998D-E666DA83CD89}"/>
              </a:ext>
            </a:extLst>
          </p:cNvPr>
          <p:cNvSpPr>
            <a:spLocks noGrp="1"/>
          </p:cNvSpPr>
          <p:nvPr>
            <p:ph type="title"/>
          </p:nvPr>
        </p:nvSpPr>
        <p:spPr/>
        <p:txBody>
          <a:bodyPr/>
          <a:lstStyle/>
          <a:p>
            <a:r>
              <a:rPr lang="en-IN" cap="none" dirty="0">
                <a:latin typeface="Times New Roman" panose="02020603050405020304" pitchFamily="18" charset="0"/>
                <a:cs typeface="Times New Roman" panose="02020603050405020304" pitchFamily="18" charset="0"/>
              </a:rPr>
              <a:t>Trend Analysis</a:t>
            </a:r>
            <a:endParaRPr lang="en-IN" dirty="0"/>
          </a:p>
        </p:txBody>
      </p:sp>
      <p:sp>
        <p:nvSpPr>
          <p:cNvPr id="3" name="Content Placeholder 2">
            <a:extLst>
              <a:ext uri="{FF2B5EF4-FFF2-40B4-BE49-F238E27FC236}">
                <a16:creationId xmlns:a16="http://schemas.microsoft.com/office/drawing/2014/main" id="{1CC37767-8759-D7E3-7E9B-3D55D2DB2CE7}"/>
              </a:ext>
            </a:extLst>
          </p:cNvPr>
          <p:cNvSpPr>
            <a:spLocks noGrp="1"/>
          </p:cNvSpPr>
          <p:nvPr>
            <p:ph idx="1"/>
          </p:nvPr>
        </p:nvSpPr>
        <p:spPr>
          <a:xfrm>
            <a:off x="314355" y="1641281"/>
            <a:ext cx="6037110" cy="4932240"/>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District-Hyderabad</a:t>
            </a:r>
          </a:p>
          <a:p>
            <a:pPr marL="0" indent="0" algn="just">
              <a:buNone/>
            </a:pPr>
            <a:r>
              <a:rPr lang="en-US" dirty="0">
                <a:latin typeface="Times New Roman" panose="02020603050405020304" pitchFamily="18" charset="0"/>
                <a:cs typeface="Times New Roman" panose="02020603050405020304" pitchFamily="18" charset="0"/>
              </a:rPr>
              <a:t>Based on the previous datapoints, we can see that in 2025, there is a decreasing trend projected. This would help us to plan better for increasing the revenue and attract more tourists.</a:t>
            </a:r>
          </a:p>
          <a:p>
            <a:pPr marL="0" indent="0" algn="just">
              <a:buNone/>
            </a:pPr>
            <a:r>
              <a:rPr lang="en-US" dirty="0">
                <a:latin typeface="Times New Roman" panose="02020603050405020304" pitchFamily="18" charset="0"/>
                <a:cs typeface="Times New Roman" panose="02020603050405020304" pitchFamily="18" charset="0"/>
              </a:rPr>
              <a:t>Domestic- Peak: May-July, Off: Jan-March</a:t>
            </a:r>
          </a:p>
          <a:p>
            <a:pPr marL="0" indent="0" algn="just">
              <a:buNone/>
            </a:pPr>
            <a:r>
              <a:rPr lang="en-US" dirty="0">
                <a:latin typeface="Times New Roman" panose="02020603050405020304" pitchFamily="18" charset="0"/>
                <a:cs typeface="Times New Roman" panose="02020603050405020304" pitchFamily="18" charset="0"/>
              </a:rPr>
              <a:t>Foreign- Peak: Oct-Jan, Off: Apr-May</a:t>
            </a:r>
          </a:p>
          <a:p>
            <a:pPr marL="0" indent="0" algn="just">
              <a:buNone/>
            </a:pPr>
            <a:r>
              <a:rPr lang="en-US" dirty="0">
                <a:latin typeface="Times New Roman" panose="02020603050405020304" pitchFamily="18" charset="0"/>
                <a:cs typeface="Times New Roman" panose="02020603050405020304" pitchFamily="18" charset="0"/>
              </a:rPr>
              <a:t>We can provide tourist packages, offers on hotel stays, coupons and vouchers, etc. in peak seasons, whereas we can plan for star nights, cultural programs, food fests, beach festivals during off season to attract more tourist and increase the revenue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2DDFE3-BDFA-3EBB-3CF8-84417FC7B7FD}"/>
              </a:ext>
            </a:extLst>
          </p:cNvPr>
          <p:cNvPicPr>
            <a:picLocks noChangeAspect="1"/>
          </p:cNvPicPr>
          <p:nvPr/>
        </p:nvPicPr>
        <p:blipFill rotWithShape="1">
          <a:blip r:embed="rId2"/>
          <a:srcRect t="-1" r="762" b="1170"/>
          <a:stretch/>
        </p:blipFill>
        <p:spPr>
          <a:xfrm>
            <a:off x="6351465" y="2339120"/>
            <a:ext cx="5667815" cy="3281680"/>
          </a:xfrm>
          <a:prstGeom prst="rect">
            <a:avLst/>
          </a:prstGeom>
        </p:spPr>
      </p:pic>
      <p:sp>
        <p:nvSpPr>
          <p:cNvPr id="6" name="Content Placeholder 2">
            <a:extLst>
              <a:ext uri="{FF2B5EF4-FFF2-40B4-BE49-F238E27FC236}">
                <a16:creationId xmlns:a16="http://schemas.microsoft.com/office/drawing/2014/main" id="{EF4015DF-14E6-B035-9428-D96505CAD8E9}"/>
              </a:ext>
            </a:extLst>
          </p:cNvPr>
          <p:cNvSpPr txBox="1">
            <a:spLocks/>
          </p:cNvSpPr>
          <p:nvPr/>
        </p:nvSpPr>
        <p:spPr>
          <a:xfrm>
            <a:off x="7001705" y="6136640"/>
            <a:ext cx="5190295" cy="57404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Font typeface="Arial" panose="020B0604020202020204" pitchFamily="34" charset="0"/>
              <a:buNone/>
            </a:pPr>
            <a:r>
              <a:rPr lang="en-IN" sz="1600" i="1" dirty="0">
                <a:latin typeface="Times New Roman" panose="02020603050405020304" pitchFamily="18" charset="0"/>
                <a:cs typeface="Times New Roman" panose="02020603050405020304" pitchFamily="18" charset="0"/>
              </a:rPr>
              <a:t>Similar observations can be drawn district wise using drill through in </a:t>
            </a:r>
            <a:r>
              <a:rPr lang="en-IN" sz="1600" i="1" dirty="0" err="1">
                <a:latin typeface="Times New Roman" panose="02020603050405020304" pitchFamily="18" charset="0"/>
                <a:cs typeface="Times New Roman" panose="02020603050405020304" pitchFamily="18" charset="0"/>
              </a:rPr>
              <a:t>powerbi</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567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99</TotalTime>
  <Words>369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Rockwell</vt:lpstr>
      <vt:lpstr>Times New Roman</vt:lpstr>
      <vt:lpstr>Damask</vt:lpstr>
      <vt:lpstr>TELANGANA TOURISM</vt:lpstr>
      <vt:lpstr>Year on Year Growth Analysis</vt:lpstr>
      <vt:lpstr>Weekday/Weekend Analysis</vt:lpstr>
      <vt:lpstr>Peak Seasons/Off Seasons Analysis</vt:lpstr>
      <vt:lpstr>Trend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TOURISM</dc:title>
  <dc:creator>sushree jena</dc:creator>
  <cp:lastModifiedBy>sushree jena</cp:lastModifiedBy>
  <cp:revision>1</cp:revision>
  <dcterms:created xsi:type="dcterms:W3CDTF">2023-05-13T17:31:56Z</dcterms:created>
  <dcterms:modified xsi:type="dcterms:W3CDTF">2023-05-13T19:11:41Z</dcterms:modified>
</cp:coreProperties>
</file>