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Roboto Medium"/>
      <p:regular r:id="rId30"/>
      <p:bold r:id="rId31"/>
      <p:italic r:id="rId32"/>
      <p:boldItalic r:id="rId33"/>
    </p:embeddedFont>
    <p:embeddedFont>
      <p:font typeface="Quicksan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edium-bold.fntdata"/><Relationship Id="rId30" Type="http://schemas.openxmlformats.org/officeDocument/2006/relationships/font" Target="fonts/RobotoMedium-regular.fntdata"/><Relationship Id="rId11" Type="http://schemas.openxmlformats.org/officeDocument/2006/relationships/slide" Target="slides/slide7.xml"/><Relationship Id="rId33" Type="http://schemas.openxmlformats.org/officeDocument/2006/relationships/font" Target="fonts/RobotoMedium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Medium-italic.fntdata"/><Relationship Id="rId13" Type="http://schemas.openxmlformats.org/officeDocument/2006/relationships/slide" Target="slides/slide9.xml"/><Relationship Id="rId35" Type="http://schemas.openxmlformats.org/officeDocument/2006/relationships/font" Target="fonts/Quicksand-bold.fntdata"/><Relationship Id="rId12" Type="http://schemas.openxmlformats.org/officeDocument/2006/relationships/slide" Target="slides/slide8.xml"/><Relationship Id="rId34" Type="http://schemas.openxmlformats.org/officeDocument/2006/relationships/font" Target="fonts/Quicksand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222222"/>
                </a:solidFill>
              </a:rPr>
              <a:t>The primary tasks in object-oriented analysis (OOA) are:</a:t>
            </a:r>
            <a:endParaRPr sz="1050">
              <a:solidFill>
                <a:srgbClr val="222222"/>
              </a:solidFill>
            </a:endParaRPr>
          </a:p>
          <a:p>
            <a:pPr indent="-295275" lvl="0" marL="685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US" sz="1050">
                <a:solidFill>
                  <a:srgbClr val="222222"/>
                </a:solidFill>
              </a:rPr>
              <a:t>Find the objects</a:t>
            </a:r>
            <a:endParaRPr sz="1050">
              <a:solidFill>
                <a:srgbClr val="222222"/>
              </a:solidFill>
            </a:endParaRPr>
          </a:p>
          <a:p>
            <a:pPr indent="-295275" lvl="0" marL="685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US" sz="1050">
                <a:solidFill>
                  <a:srgbClr val="222222"/>
                </a:solidFill>
              </a:rPr>
              <a:t>Organize the objects</a:t>
            </a:r>
            <a:endParaRPr sz="1050">
              <a:solidFill>
                <a:srgbClr val="222222"/>
              </a:solidFill>
            </a:endParaRPr>
          </a:p>
          <a:p>
            <a:pPr indent="-295275" lvl="0" marL="685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US" sz="1050">
                <a:solidFill>
                  <a:srgbClr val="222222"/>
                </a:solidFill>
              </a:rPr>
              <a:t>Describe how the objects interact</a:t>
            </a:r>
            <a:endParaRPr sz="1050">
              <a:solidFill>
                <a:srgbClr val="222222"/>
              </a:solidFill>
            </a:endParaRPr>
          </a:p>
          <a:p>
            <a:pPr indent="-295275" lvl="0" marL="685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US" sz="1050">
                <a:solidFill>
                  <a:srgbClr val="222222"/>
                </a:solidFill>
              </a:rPr>
              <a:t>Define the behavior of the objects</a:t>
            </a:r>
            <a:endParaRPr sz="1050">
              <a:solidFill>
                <a:srgbClr val="222222"/>
              </a:solidFill>
            </a:endParaRPr>
          </a:p>
          <a:p>
            <a:pPr indent="-295275" lvl="0" marL="685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US" sz="1050">
                <a:solidFill>
                  <a:srgbClr val="222222"/>
                </a:solidFill>
              </a:rPr>
              <a:t>Define the internals of the objects</a:t>
            </a:r>
            <a:endParaRPr sz="1050">
              <a:solidFill>
                <a:srgbClr val="222222"/>
              </a:solidFill>
            </a:endParaRPr>
          </a:p>
          <a:p>
            <a:pPr indent="0" lvl="0" marL="0" rtl="0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Cohesion</a:t>
            </a:r>
            <a:r>
              <a:rPr lang="en-US">
                <a:solidFill>
                  <a:schemeClr val="dk1"/>
                </a:solidFill>
              </a:rPr>
              <a:t> (or </a:t>
            </a:r>
            <a:r>
              <a:rPr i="1" lang="en-US">
                <a:solidFill>
                  <a:schemeClr val="dk1"/>
                </a:solidFill>
              </a:rPr>
              <a:t>coherence</a:t>
            </a:r>
            <a:r>
              <a:rPr lang="en-US">
                <a:solidFill>
                  <a:schemeClr val="dk1"/>
                </a:solidFill>
              </a:rPr>
              <a:t>): all of its methods are related to a single abstraction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b="1" lang="en-US">
                <a:solidFill>
                  <a:schemeClr val="dk1"/>
                </a:solidFill>
              </a:rPr>
              <a:t>Clarity: </a:t>
            </a:r>
            <a:r>
              <a:rPr lang="en-US">
                <a:solidFill>
                  <a:schemeClr val="dk1"/>
                </a:solidFill>
              </a:rPr>
              <a:t>clear to programmers, without allowing confusion or ambiguous interpretations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Completeness: </a:t>
            </a:r>
            <a:r>
              <a:rPr lang="en-US">
                <a:solidFill>
                  <a:schemeClr val="dk1"/>
                </a:solidFill>
              </a:rPr>
              <a:t>support all important operations that are a part of the abstraction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Consistency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Operations in a class will be most clear if they are consistent with each other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This applies in naming conventions, behavior, how similar methods are set up with parameters and returns, etc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Convenience ( convenient to call)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Basically, this means ease of use for the intended user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Make sure you understand who your likely user is!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Could be a general application programmer (as with Java API packages)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Could be another subsystem of the system being designed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Perhaps all tasks are possible, but are they all easy? Or does the user have to jump through hoops to accomplish certain tasks?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rgbClr val="2D3B4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5. Discuss how you managed traceability between your source code and your analysis </a:t>
            </a:r>
            <a:endParaRPr b="0" i="0" sz="1200" u="none" cap="none" strike="noStrike">
              <a:solidFill>
                <a:srgbClr val="2D3B45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rgbClr val="2D3B4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6. Discuss how you tested your program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2D3B4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Lessons Learned as it relates to our class discussions for OOA, D and P</a:t>
            </a:r>
            <a:endParaRPr b="0" i="0" sz="1200" u="none" cap="none" strike="noStrike">
              <a:solidFill>
                <a:srgbClr val="2D3B45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D3B45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rgbClr val="2D3B4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Separation of concerns - ideal for building maintainable code that is readable to all members</a:t>
            </a:r>
            <a:endParaRPr b="0" i="0" sz="1200" u="none" cap="none" strike="noStrike">
              <a:solidFill>
                <a:srgbClr val="2D3B45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original idea of this game comes from a combination of tank fighter and pacman games.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JOptionPane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makes it easy to pop up a standard dialog box that prompts users for a value or informs them of something.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ockwell"/>
              <a:buNone/>
              <a:defRPr b="0" i="0" sz="60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0" type="dt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439042" y="798973"/>
            <a:ext cx="2425950" cy="2406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ckwell"/>
              <a:buNone/>
              <a:defRPr b="0" i="0" sz="24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186656" y="798974"/>
            <a:ext cx="3506719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1439042" y="3205492"/>
            <a:ext cx="2421501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hape 71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72" name="Shape 72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rotWithShape="1">
              <a:blip r:embed="rId2">
                <a:alphaModFix amt="30000"/>
              </a:blip>
              <a:tile algn="ctr" flip="none" tx="0" sx="100000" ty="0" sy="100000"/>
            </a:blip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38100">
              <a:solidFill>
                <a:srgbClr val="3D352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Shape 74"/>
          <p:cNvSpPr txBox="1"/>
          <p:nvPr>
            <p:ph type="title"/>
          </p:nvPr>
        </p:nvSpPr>
        <p:spPr>
          <a:xfrm>
            <a:off x="1444149" y="1129513"/>
            <a:ext cx="3080490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 b="0" i="0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Shape 75"/>
          <p:cNvSpPr/>
          <p:nvPr>
            <p:ph idx="2" type="pic"/>
          </p:nvPr>
        </p:nvSpPr>
        <p:spPr>
          <a:xfrm>
            <a:off x="5640128" y="1122543"/>
            <a:ext cx="2234998" cy="3866327"/>
          </a:xfrm>
          <a:prstGeom prst="rect">
            <a:avLst/>
          </a:prstGeom>
          <a:solidFill>
            <a:srgbClr val="7F7F7F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443492" y="3145992"/>
            <a:ext cx="3076077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1436664" y="5469857"/>
            <a:ext cx="3082905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1437530" y="318641"/>
            <a:ext cx="3082083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 b="0" i="0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2843836" y="615388"/>
            <a:ext cx="3450613" cy="6251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 rot="5400000">
            <a:off x="4813942" y="2577405"/>
            <a:ext cx="4659889" cy="1103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 b="0" i="0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1606428" y="636038"/>
            <a:ext cx="4659889" cy="498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b="0" i="0" sz="3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b="0" i="0" sz="24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b="0" i="0" sz="24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key color">
  <p:cSld name="Blank key color">
    <p:bg>
      <p:bgPr>
        <a:solidFill>
          <a:srgbClr val="39C0BA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ctrTitle"/>
          </p:nvPr>
        </p:nvSpPr>
        <p:spPr>
          <a:xfrm>
            <a:off x="1443491" y="796631"/>
            <a:ext cx="6251304" cy="27007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ckwell"/>
              <a:buNone/>
              <a:defRPr b="0" i="0" sz="54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1443491" y="3497337"/>
            <a:ext cx="6251304" cy="10114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1443490" y="329308"/>
            <a:ext cx="3719283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477760" y="798973"/>
            <a:ext cx="802005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 b="0" i="0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443492" y="1756130"/>
            <a:ext cx="6251302" cy="19522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 b="0" i="0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434318" y="3708400"/>
            <a:ext cx="6251302" cy="111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443491" y="804890"/>
            <a:ext cx="6251303" cy="1059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 b="0" i="0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443491" y="2013936"/>
            <a:ext cx="2965632" cy="343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729162" y="2013936"/>
            <a:ext cx="2965424" cy="3437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443491" y="804164"/>
            <a:ext cx="6251303" cy="1056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 b="0" i="0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443491" y="2019550"/>
            <a:ext cx="2965631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443491" y="2824270"/>
            <a:ext cx="2965631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4729270" y="2023004"/>
            <a:ext cx="2965523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4729270" y="2821491"/>
            <a:ext cx="2965523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 b="0" i="0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B4B4B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>
            <a:gsLst>
              <a:gs pos="0">
                <a:srgbClr val="454545">
                  <a:alpha val="0"/>
                </a:srgbClr>
              </a:gs>
              <a:gs pos="100000">
                <a:srgbClr val="454545">
                  <a:alpha val="8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1">
            <a:alphaModFix/>
          </a:blip>
          <a:srcRect b="-2768" l="0" r="0" t="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 txBox="1"/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 b="0" i="0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Shape 13"/>
          <p:cNvCxnSpPr/>
          <p:nvPr/>
        </p:nvCxnSpPr>
        <p:spPr>
          <a:xfrm>
            <a:off x="0" y="6144768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5865545" y="3831432"/>
            <a:ext cx="6680200" cy="3303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B97D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CB97D"/>
                </a:solidFill>
                <a:latin typeface="Rockwell"/>
                <a:ea typeface="Rockwell"/>
                <a:cs typeface="Rockwell"/>
                <a:sym typeface="Rockwell"/>
              </a:rPr>
              <a:t>TEAM 7: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B97D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CB97D"/>
                </a:solidFill>
                <a:latin typeface="Rockwell"/>
                <a:ea typeface="Rockwell"/>
                <a:cs typeface="Rockwell"/>
                <a:sym typeface="Rockwell"/>
              </a:rPr>
              <a:t>ZORA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B97D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CB97D"/>
                </a:solidFill>
                <a:latin typeface="Rockwell"/>
                <a:ea typeface="Rockwell"/>
                <a:cs typeface="Rockwell"/>
                <a:sym typeface="Rockwell"/>
              </a:rPr>
              <a:t>SENBO YAN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B97D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CB97D"/>
                </a:solidFill>
                <a:latin typeface="Rockwell"/>
                <a:ea typeface="Rockwell"/>
                <a:cs typeface="Rockwell"/>
                <a:sym typeface="Rockwell"/>
              </a:rPr>
              <a:t>SUSHRUTH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rgbClr val="FCB97D"/>
                </a:solidFill>
                <a:latin typeface="Rockwell"/>
                <a:ea typeface="Rockwell"/>
                <a:cs typeface="Rockwell"/>
                <a:sym typeface="Rockwell"/>
              </a:rPr>
              <a:t>WEI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4697" y="3207847"/>
            <a:ext cx="2127231" cy="2127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07264" y="3437743"/>
            <a:ext cx="1946516" cy="1978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23566" y="4112207"/>
            <a:ext cx="723152" cy="723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3855" y="2755138"/>
            <a:ext cx="821496" cy="82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3466" y="5195983"/>
            <a:ext cx="821496" cy="82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07998" y="5197886"/>
            <a:ext cx="821496" cy="82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15824" y="2762807"/>
            <a:ext cx="821496" cy="82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96813" y="5197886"/>
            <a:ext cx="821496" cy="82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93812" y="5195983"/>
            <a:ext cx="821496" cy="82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22553" y="4376390"/>
            <a:ext cx="821496" cy="82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24853" y="5206206"/>
            <a:ext cx="821496" cy="82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63245" y="2751084"/>
            <a:ext cx="821496" cy="82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77596" y="2755138"/>
            <a:ext cx="821496" cy="82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24853" y="3563737"/>
            <a:ext cx="821496" cy="82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25017" y="2751084"/>
            <a:ext cx="821496" cy="82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36986" y="2751084"/>
            <a:ext cx="821496" cy="82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3120" y="5195983"/>
            <a:ext cx="821496" cy="82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28" y="5195983"/>
            <a:ext cx="821496" cy="82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71355" y="4595266"/>
            <a:ext cx="615913" cy="61591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824724" y="991388"/>
            <a:ext cx="75429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B97D"/>
              </a:buClr>
              <a:buSzPts val="6000"/>
              <a:buFont typeface="Arial"/>
              <a:buNone/>
            </a:pPr>
            <a:r>
              <a:rPr b="0" i="0" lang="en-US" sz="4800" u="none" cap="none" strike="noStrike">
                <a:solidFill>
                  <a:srgbClr val="FCB97D"/>
                </a:solidFill>
                <a:latin typeface="Rockwell"/>
                <a:ea typeface="Rockwell"/>
                <a:cs typeface="Rockwell"/>
                <a:sym typeface="Rockwell"/>
              </a:rPr>
              <a:t>BOMB FIGHTER</a:t>
            </a:r>
            <a:endParaRPr b="0" i="0" sz="4800" u="none" cap="none" strike="noStrike">
              <a:solidFill>
                <a:srgbClr val="FCB97D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915425" y="5069550"/>
            <a:ext cx="50664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Composite Design pattern</a:t>
            </a:r>
            <a:endParaRPr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0" y="756225"/>
            <a:ext cx="4318800" cy="471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DESIGN PATTERN 2</a:t>
            </a:r>
            <a:endParaRPr sz="400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Composite </a:t>
            </a:r>
            <a:endParaRPr sz="240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5993250" y="1643200"/>
            <a:ext cx="1424700" cy="64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BoardManager</a:t>
            </a:r>
            <a:endParaRPr/>
          </a:p>
        </p:txBody>
      </p:sp>
      <p:cxnSp>
        <p:nvCxnSpPr>
          <p:cNvPr id="223" name="Shape 223"/>
          <p:cNvCxnSpPr/>
          <p:nvPr/>
        </p:nvCxnSpPr>
        <p:spPr>
          <a:xfrm flipH="1">
            <a:off x="5378550" y="2285800"/>
            <a:ext cx="614700" cy="72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Shape 224"/>
          <p:cNvCxnSpPr/>
          <p:nvPr/>
        </p:nvCxnSpPr>
        <p:spPr>
          <a:xfrm>
            <a:off x="6229450" y="2285800"/>
            <a:ext cx="1200" cy="698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Shape 225"/>
          <p:cNvSpPr txBox="1"/>
          <p:nvPr/>
        </p:nvSpPr>
        <p:spPr>
          <a:xfrm>
            <a:off x="4508450" y="3012100"/>
            <a:ext cx="11916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GameMenu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5634250" y="3032450"/>
            <a:ext cx="1322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BombFighter</a:t>
            </a:r>
            <a:endParaRPr sz="900">
              <a:solidFill>
                <a:schemeClr val="dk1"/>
              </a:solidFill>
              <a:highlight>
                <a:srgbClr val="E4E4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7" name="Shape 227"/>
          <p:cNvCxnSpPr/>
          <p:nvPr/>
        </p:nvCxnSpPr>
        <p:spPr>
          <a:xfrm>
            <a:off x="6218800" y="3431200"/>
            <a:ext cx="1200" cy="698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Shape 228"/>
          <p:cNvSpPr txBox="1"/>
          <p:nvPr/>
        </p:nvSpPr>
        <p:spPr>
          <a:xfrm>
            <a:off x="5712250" y="4129600"/>
            <a:ext cx="10161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Bomb List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9" name="Shape 229"/>
          <p:cNvCxnSpPr/>
          <p:nvPr/>
        </p:nvCxnSpPr>
        <p:spPr>
          <a:xfrm>
            <a:off x="7184350" y="2257850"/>
            <a:ext cx="1200" cy="698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Shape 230"/>
          <p:cNvSpPr txBox="1"/>
          <p:nvPr/>
        </p:nvSpPr>
        <p:spPr>
          <a:xfrm>
            <a:off x="7043550" y="3012100"/>
            <a:ext cx="1322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6804550" y="3032450"/>
            <a:ext cx="1322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ScoreBoard</a:t>
            </a:r>
            <a:endParaRPr sz="900">
              <a:solidFill>
                <a:schemeClr val="dk1"/>
              </a:solidFill>
              <a:highlight>
                <a:srgbClr val="E4E4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8031200" y="3032450"/>
            <a:ext cx="1322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GameMap</a:t>
            </a:r>
            <a:endParaRPr sz="900">
              <a:solidFill>
                <a:schemeClr val="dk1"/>
              </a:solidFill>
              <a:highlight>
                <a:srgbClr val="E4E4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3" name="Shape 233"/>
          <p:cNvCxnSpPr/>
          <p:nvPr/>
        </p:nvCxnSpPr>
        <p:spPr>
          <a:xfrm>
            <a:off x="7417950" y="2291000"/>
            <a:ext cx="1059000" cy="63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lang="en-US" sz="4000">
                <a:solidFill>
                  <a:srgbClr val="FCB97D"/>
                </a:solidFill>
                <a:latin typeface="Rockwell"/>
                <a:ea typeface="Rockwell"/>
                <a:cs typeface="Rockwell"/>
                <a:sym typeface="Rockwell"/>
              </a:rPr>
              <a:t>THREAD</a:t>
            </a:r>
            <a:endParaRPr b="0" i="0" sz="4000" u="none" cap="none" strike="noStrike">
              <a:solidFill>
                <a:srgbClr val="FF99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256900" y="1195125"/>
            <a:ext cx="8678700" cy="49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There are 2 Threads implemented in the project:</a:t>
            </a:r>
            <a:endParaRPr sz="2400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1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Thread 1 - The first thread is used on the LoadResources() method that basically loads all the resources(Images, Sound, UI-Setup etc.)</a:t>
            </a:r>
            <a:endParaRPr sz="1800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1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Thread 2 - The second thread, which is concerned with loading the game and its logic, is invoked in parallel.</a:t>
            </a:r>
            <a:endParaRPr sz="1800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REASONS FOR USING THREADS   </a:t>
            </a:r>
            <a:endParaRPr sz="2400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1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Performance  - Significant increase in performance and decrease in lag as all UI components and sounds are readily available when the game is loaded.</a:t>
            </a:r>
            <a:endParaRPr sz="1800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908625" y="331425"/>
            <a:ext cx="75429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lang="en-US" sz="4000">
                <a:solidFill>
                  <a:srgbClr val="FCB97D"/>
                </a:solidFill>
                <a:latin typeface="Rockwell"/>
                <a:ea typeface="Rockwell"/>
                <a:cs typeface="Rockwell"/>
                <a:sym typeface="Rockwell"/>
              </a:rPr>
              <a:t>USE</a:t>
            </a:r>
            <a:r>
              <a:rPr b="0" i="0" lang="en-US" sz="4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4000">
                <a:solidFill>
                  <a:srgbClr val="FCB97D"/>
                </a:solidFill>
                <a:latin typeface="Rockwell"/>
                <a:ea typeface="Rockwell"/>
                <a:cs typeface="Rockwell"/>
                <a:sym typeface="Rockwell"/>
              </a:rPr>
              <a:t>CASE</a:t>
            </a:r>
            <a:r>
              <a:rPr b="0" i="0" lang="en-US" sz="4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4000">
                <a:solidFill>
                  <a:srgbClr val="FCB97D"/>
                </a:solidFill>
                <a:latin typeface="Rockwell"/>
                <a:ea typeface="Rockwell"/>
                <a:cs typeface="Rockwell"/>
                <a:sym typeface="Rockwell"/>
              </a:rPr>
              <a:t>DIAGRAM</a:t>
            </a:r>
            <a:endParaRPr b="0" i="0" sz="48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975" y="1313300"/>
            <a:ext cx="6678200" cy="4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1011350" y="254350"/>
            <a:ext cx="75429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lang="en-US" sz="4000">
                <a:solidFill>
                  <a:srgbClr val="FCB97D"/>
                </a:solidFill>
                <a:latin typeface="Rockwell"/>
                <a:ea typeface="Rockwell"/>
                <a:cs typeface="Rockwell"/>
                <a:sym typeface="Rockwell"/>
              </a:rPr>
              <a:t>SEQUENCE</a:t>
            </a:r>
            <a:r>
              <a:rPr b="0" i="0" lang="en-US" sz="36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4000">
                <a:solidFill>
                  <a:srgbClr val="FCB97D"/>
                </a:solidFill>
                <a:latin typeface="Rockwell"/>
                <a:ea typeface="Rockwell"/>
                <a:cs typeface="Rockwell"/>
                <a:sym typeface="Rockwell"/>
              </a:rPr>
              <a:t>DIAGRAM</a:t>
            </a:r>
            <a:endParaRPr b="0" i="0" sz="36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84200"/>
            <a:ext cx="7944650" cy="4842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lang="en-US" sz="4000">
                <a:solidFill>
                  <a:srgbClr val="FCB97D"/>
                </a:solidFill>
                <a:latin typeface="Rockwell"/>
                <a:ea typeface="Rockwell"/>
                <a:cs typeface="Rockwell"/>
                <a:sym typeface="Rockwell"/>
              </a:rPr>
              <a:t>OO PRINCIPLES</a:t>
            </a:r>
            <a:endParaRPr b="0" i="0" sz="400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933525" y="1643400"/>
            <a:ext cx="3259800" cy="19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Abstraction:</a:t>
            </a:r>
            <a:r>
              <a:rPr i="1" lang="en-US" sz="27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endParaRPr i="1" sz="27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Char char="-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All things are Square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Char char="-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All blocks are Piece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				</a:t>
            </a:r>
            <a:endParaRPr sz="11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700">
              <a:solidFill>
                <a:schemeClr val="dk1"/>
              </a:solidFill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4763675" y="1467600"/>
            <a:ext cx="3259800" cy="3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		 	 	 	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Encapsulation</a:t>
            </a:r>
            <a:r>
              <a:rPr i="1" lang="en-US" sz="27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</a:t>
            </a:r>
            <a:r>
              <a:rPr i="1" lang="en-US" sz="27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endParaRPr i="1" sz="27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7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Char char="-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Critical information is kept safe from external interference through using private member variables and appropriate setters and getters.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700">
              <a:solidFill>
                <a:schemeClr val="dk1"/>
              </a:solidFill>
            </a:endParaRPr>
          </a:p>
        </p:txBody>
      </p:sp>
      <p:cxnSp>
        <p:nvCxnSpPr>
          <p:cNvPr id="259" name="Shape 259"/>
          <p:cNvCxnSpPr>
            <a:stCxn id="260" idx="2"/>
            <a:endCxn id="261" idx="0"/>
          </p:cNvCxnSpPr>
          <p:nvPr/>
        </p:nvCxnSpPr>
        <p:spPr>
          <a:xfrm rot="5400000">
            <a:off x="1777925" y="3542775"/>
            <a:ext cx="238500" cy="6180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62" name="Shape 262"/>
          <p:cNvCxnSpPr>
            <a:stCxn id="263" idx="0"/>
            <a:endCxn id="260" idx="2"/>
          </p:cNvCxnSpPr>
          <p:nvPr/>
        </p:nvCxnSpPr>
        <p:spPr>
          <a:xfrm flipH="1" rot="5400000">
            <a:off x="2443500" y="3495238"/>
            <a:ext cx="238500" cy="7131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64" name="Shape 264"/>
          <p:cNvCxnSpPr>
            <a:stCxn id="263" idx="2"/>
            <a:endCxn id="265" idx="0"/>
          </p:cNvCxnSpPr>
          <p:nvPr/>
        </p:nvCxnSpPr>
        <p:spPr>
          <a:xfrm rot="5400000">
            <a:off x="2442750" y="4251688"/>
            <a:ext cx="390900" cy="5622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66" name="Shape 266"/>
          <p:cNvCxnSpPr>
            <a:stCxn id="267" idx="0"/>
            <a:endCxn id="263" idx="2"/>
          </p:cNvCxnSpPr>
          <p:nvPr/>
        </p:nvCxnSpPr>
        <p:spPr>
          <a:xfrm flipH="1" rot="5400000">
            <a:off x="3049625" y="4207175"/>
            <a:ext cx="390900" cy="6513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60" name="Shape 260"/>
          <p:cNvSpPr txBox="1"/>
          <p:nvPr/>
        </p:nvSpPr>
        <p:spPr>
          <a:xfrm>
            <a:off x="1435925" y="3366225"/>
            <a:ext cx="15405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Square</a:t>
            </a:r>
            <a:endParaRPr b="1" sz="1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2150250" y="3971038"/>
            <a:ext cx="15381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Piece</a:t>
            </a:r>
            <a:endParaRPr b="1" sz="1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819000" y="3971050"/>
            <a:ext cx="15381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Bomb, Mine</a:t>
            </a:r>
            <a:endParaRPr b="1" sz="1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1588200" y="4728275"/>
            <a:ext cx="15381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All blocks (river, wall..)</a:t>
            </a:r>
            <a:endParaRPr b="1" sz="1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2801675" y="4728275"/>
            <a:ext cx="15381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Coin, lollipop</a:t>
            </a:r>
            <a:endParaRPr b="1" sz="1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1119000" y="3366225"/>
            <a:ext cx="2887500" cy="1836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lang="en-US" sz="4000">
                <a:solidFill>
                  <a:srgbClr val="FCB97D"/>
                </a:solidFill>
                <a:latin typeface="Rockwell"/>
                <a:ea typeface="Rockwell"/>
                <a:cs typeface="Rockwell"/>
                <a:sym typeface="Rockwell"/>
              </a:rPr>
              <a:t>OO PRINCIPLES</a:t>
            </a:r>
            <a:endParaRPr b="0" i="0" sz="400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933525" y="1467600"/>
            <a:ext cx="3259800" cy="3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Modularity - OOA</a:t>
            </a:r>
            <a:r>
              <a:rPr i="1" lang="en-US" sz="27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</a:t>
            </a:r>
            <a:r>
              <a:rPr i="1" lang="en-US" sz="27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endParaRPr i="1" sz="27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Decomposed object of the game into: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Char char="-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BombFighter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Char char="-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Blocks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Char char="-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Rivers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Char char="-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Walls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Char char="-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Castle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-    Bomb 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700">
              <a:solidFill>
                <a:schemeClr val="dk1"/>
              </a:solidFill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5049225" y="1467600"/>
            <a:ext cx="3259800" cy="4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Modularity - OODP:</a:t>
            </a:r>
            <a:r>
              <a:rPr i="1" lang="en-US" sz="27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endParaRPr i="1" sz="27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Decomposed the implementation into: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Char char="-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UI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Char char="-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GameMenu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Char char="-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BoardUI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Char char="-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ScoreBoard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Char char="-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Logic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Char char="-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BoardManger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Char char="-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Collision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-    Data / Cache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- LoadResource thread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			</a:t>
            </a:r>
            <a:endParaRPr sz="11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		</a:t>
            </a:r>
            <a:endParaRPr sz="11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lang="en-US" sz="4000">
                <a:solidFill>
                  <a:srgbClr val="FCB97D"/>
                </a:solidFill>
                <a:latin typeface="Rockwell"/>
                <a:ea typeface="Rockwell"/>
                <a:cs typeface="Rockwell"/>
                <a:sym typeface="Rockwell"/>
              </a:rPr>
              <a:t>5 Cs</a:t>
            </a:r>
            <a:endParaRPr b="0" i="0" sz="400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281" name="Shape 281"/>
          <p:cNvGrpSpPr/>
          <p:nvPr/>
        </p:nvGrpSpPr>
        <p:grpSpPr>
          <a:xfrm>
            <a:off x="444182" y="1433295"/>
            <a:ext cx="7567404" cy="731700"/>
            <a:chOff x="444182" y="438789"/>
            <a:chExt cx="7567404" cy="731700"/>
          </a:xfrm>
        </p:grpSpPr>
        <p:sp>
          <p:nvSpPr>
            <p:cNvPr id="282" name="Shape 282"/>
            <p:cNvSpPr txBox="1"/>
            <p:nvPr/>
          </p:nvSpPr>
          <p:spPr>
            <a:xfrm>
              <a:off x="444182" y="488975"/>
              <a:ext cx="2271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800">
                  <a:solidFill>
                    <a:srgbClr val="F3F3F3"/>
                  </a:solidFill>
                </a:rPr>
                <a:t>   </a:t>
              </a:r>
              <a:r>
                <a:rPr b="1" lang="en-US" sz="1800">
                  <a:solidFill>
                    <a:schemeClr val="accent3"/>
                  </a:solidFill>
                </a:rPr>
                <a:t>Cohesion</a:t>
              </a:r>
              <a:endParaRPr sz="420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2789785" y="438789"/>
              <a:ext cx="5221800" cy="73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 txBox="1"/>
            <p:nvPr/>
          </p:nvSpPr>
          <p:spPr>
            <a:xfrm>
              <a:off x="2914389" y="523065"/>
              <a:ext cx="4765800" cy="575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BoardUI Class only deal with paint and layout, ScoreBoard Class display user score</a:t>
              </a:r>
              <a:r>
                <a:rPr lang="en-US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 </a:t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550775" y="2281325"/>
            <a:ext cx="7099310" cy="841821"/>
            <a:chOff x="550777" y="1323150"/>
            <a:chExt cx="7099310" cy="731700"/>
          </a:xfrm>
        </p:grpSpPr>
        <p:sp>
          <p:nvSpPr>
            <p:cNvPr id="286" name="Shape 286"/>
            <p:cNvSpPr txBox="1"/>
            <p:nvPr/>
          </p:nvSpPr>
          <p:spPr>
            <a:xfrm>
              <a:off x="550777" y="1373350"/>
              <a:ext cx="21645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800">
                  <a:solidFill>
                    <a:srgbClr val="F3F3F3"/>
                  </a:solidFill>
                </a:rPr>
                <a:t> </a:t>
              </a:r>
              <a:r>
                <a:rPr b="1" lang="en-US" sz="1800">
                  <a:solidFill>
                    <a:schemeClr val="accent3"/>
                  </a:solidFill>
                </a:rPr>
                <a:t>Clarity</a:t>
              </a:r>
              <a:endParaRPr b="1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2789787" y="1323150"/>
              <a:ext cx="4860300" cy="73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 txBox="1"/>
            <p:nvPr/>
          </p:nvSpPr>
          <p:spPr>
            <a:xfrm>
              <a:off x="2914387" y="1529721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/>
                <a:t>BombFigher class </a:t>
              </a:r>
              <a:r>
                <a:rPr lang="en-US"/>
                <a:t>contains members and behaviors that represents its purpose, such as placeBomb(), collectCoin() </a:t>
              </a:r>
              <a:r>
                <a:rPr lang="en-US">
                  <a:solidFill>
                    <a:schemeClr val="dk1"/>
                  </a:solidFill>
                </a:rPr>
                <a:t>reflect the actual behaviors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9" name="Shape 289"/>
          <p:cNvGrpSpPr/>
          <p:nvPr/>
        </p:nvGrpSpPr>
        <p:grpSpPr>
          <a:xfrm>
            <a:off x="595500" y="3323830"/>
            <a:ext cx="6674438" cy="731700"/>
            <a:chOff x="612950" y="2204250"/>
            <a:chExt cx="6674438" cy="731700"/>
          </a:xfrm>
        </p:grpSpPr>
        <p:sp>
          <p:nvSpPr>
            <p:cNvPr id="290" name="Shape 290"/>
            <p:cNvSpPr txBox="1"/>
            <p:nvPr/>
          </p:nvSpPr>
          <p:spPr>
            <a:xfrm>
              <a:off x="612950" y="2254445"/>
              <a:ext cx="21768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3F3F3"/>
                  </a:solidFill>
                </a:rPr>
                <a:t>                    </a:t>
              </a:r>
              <a:endParaRPr b="1" sz="1800">
                <a:solidFill>
                  <a:srgbClr val="F3F3F3"/>
                </a:solidFill>
              </a:endParaRPr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3"/>
                  </a:solidFill>
                </a:rPr>
                <a:t>Completeness      </a:t>
              </a:r>
              <a:r>
                <a:rPr b="1" lang="en-US" sz="1800">
                  <a:solidFill>
                    <a:srgbClr val="F3F3F3"/>
                  </a:solidFill>
                </a:rPr>
                <a:t>     </a:t>
              </a:r>
              <a:endParaRPr sz="4200">
                <a:solidFill>
                  <a:srgbClr val="08563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rgbClr val="F3F3F3"/>
                </a:solidFill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2789787" y="2204250"/>
              <a:ext cx="4497600" cy="73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 txBox="1"/>
            <p:nvPr/>
          </p:nvSpPr>
          <p:spPr>
            <a:xfrm>
              <a:off x="2914388" y="2410805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Collision class support all operations that are related to collision, such as bombPiece() collision(), explode(), detectMine()</a:t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3" name="Shape 293"/>
          <p:cNvGrpSpPr/>
          <p:nvPr/>
        </p:nvGrpSpPr>
        <p:grpSpPr>
          <a:xfrm>
            <a:off x="595501" y="4191539"/>
            <a:ext cx="6419029" cy="841821"/>
            <a:chOff x="782848" y="3088620"/>
            <a:chExt cx="6143199" cy="731700"/>
          </a:xfrm>
        </p:grpSpPr>
        <p:sp>
          <p:nvSpPr>
            <p:cNvPr id="294" name="Shape 294"/>
            <p:cNvSpPr txBox="1"/>
            <p:nvPr/>
          </p:nvSpPr>
          <p:spPr>
            <a:xfrm>
              <a:off x="782848" y="3138820"/>
              <a:ext cx="2007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800">
                  <a:solidFill>
                    <a:schemeClr val="accent3"/>
                  </a:solidFill>
                </a:rPr>
                <a:t>Consistency</a:t>
              </a:r>
              <a:endParaRPr b="1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2890147" y="3088620"/>
              <a:ext cx="4035900" cy="73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 txBox="1"/>
            <p:nvPr/>
          </p:nvSpPr>
          <p:spPr>
            <a:xfrm>
              <a:off x="3017463" y="3295170"/>
              <a:ext cx="37467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/>
                <a:t>All classes have consistent naming schemes. e.g, BombFighter refers to the player </a:t>
              </a:r>
              <a:r>
                <a:rPr lang="en-US">
                  <a:solidFill>
                    <a:schemeClr val="dk1"/>
                  </a:solidFill>
                </a:rPr>
                <a:t>give a direct idea of what the behaviors are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444175" y="5157375"/>
            <a:ext cx="6121850" cy="731700"/>
            <a:chOff x="444175" y="3972995"/>
            <a:chExt cx="6121850" cy="731700"/>
          </a:xfrm>
        </p:grpSpPr>
        <p:sp>
          <p:nvSpPr>
            <p:cNvPr id="298" name="Shape 298"/>
            <p:cNvSpPr txBox="1"/>
            <p:nvPr/>
          </p:nvSpPr>
          <p:spPr>
            <a:xfrm>
              <a:off x="444175" y="4023195"/>
              <a:ext cx="2271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3F3F3"/>
                  </a:solidFill>
                </a:rPr>
                <a:t>  </a:t>
              </a:r>
              <a:r>
                <a:rPr b="1" lang="en-US" sz="1800">
                  <a:solidFill>
                    <a:schemeClr val="accent3"/>
                  </a:solidFill>
                </a:rPr>
                <a:t>Convenience</a:t>
              </a:r>
              <a:endParaRPr b="1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2792925" y="3972995"/>
              <a:ext cx="3773100" cy="73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2903000" y="4050269"/>
              <a:ext cx="3497700" cy="60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Employ resource cache class, make it convenient to call sound and image by getter function</a:t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757452" y="331425"/>
            <a:ext cx="75429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lang="en-US" sz="4000">
                <a:solidFill>
                  <a:srgbClr val="FCB97D"/>
                </a:solidFill>
                <a:latin typeface="Rockwell"/>
                <a:ea typeface="Rockwell"/>
                <a:cs typeface="Rockwell"/>
                <a:sym typeface="Rockwell"/>
              </a:rPr>
              <a:t>PROJECT</a:t>
            </a:r>
            <a:r>
              <a:rPr b="0" i="0" lang="en-US" sz="40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4000">
                <a:solidFill>
                  <a:srgbClr val="FCB97D"/>
                </a:solidFill>
                <a:latin typeface="Rockwell"/>
                <a:ea typeface="Rockwell"/>
                <a:cs typeface="Rockwell"/>
                <a:sym typeface="Rockwell"/>
              </a:rPr>
              <a:t>MANAGEMENT</a:t>
            </a:r>
            <a:endParaRPr b="0" i="0" sz="400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800550" y="1185750"/>
            <a:ext cx="7542900" cy="44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None/>
            </a:pPr>
            <a:r>
              <a:t/>
            </a:r>
            <a:endParaRPr i="0" sz="1800" u="none" cap="none" strike="noStrike">
              <a:solidFill>
                <a:srgbClr val="F3F3F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3F3F3"/>
                </a:solidFill>
                <a:latin typeface="Rockwell"/>
                <a:ea typeface="Rockwell"/>
                <a:cs typeface="Rockwell"/>
                <a:sym typeface="Rockwell"/>
              </a:rPr>
              <a:t>Traceability:</a:t>
            </a:r>
            <a:r>
              <a:rPr i="0" lang="en-US" sz="1800" u="none" cap="none" strike="noStrike">
                <a:solidFill>
                  <a:srgbClr val="F3F3F3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endParaRPr i="0" sz="1800" u="none" cap="none" strike="noStrike">
              <a:solidFill>
                <a:srgbClr val="F3F3F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◦"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Ass</a:t>
            </a: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ign ID to  functional requirements &amp; non-functional requirements</a:t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◦"/>
            </a:pPr>
            <a:r>
              <a:rPr i="0" lang="en-US" sz="1800" u="none" cap="none" strike="noStrike">
                <a:solidFill>
                  <a:srgbClr val="F3F3F3"/>
                </a:solidFill>
                <a:latin typeface="Rockwell"/>
                <a:ea typeface="Rockwell"/>
                <a:cs typeface="Rockwell"/>
                <a:sym typeface="Rockwell"/>
              </a:rPr>
              <a:t>UML diagrams</a:t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◦"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Code: we can trace the code in multiple way, such as use </a:t>
            </a: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document, UML diagrams</a:t>
            </a: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 and IDE</a:t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Rockwell"/>
                <a:ea typeface="Rockwell"/>
                <a:cs typeface="Rockwell"/>
                <a:sym typeface="Rockwell"/>
              </a:rPr>
              <a:t>Testing </a:t>
            </a:r>
            <a:endParaRPr b="1" sz="1800"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◦"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White Box testing</a:t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◦"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Black Box testing</a:t>
            </a:r>
            <a:r>
              <a:rPr b="1" lang="en-US" sz="1800">
                <a:latin typeface="Rockwell"/>
                <a:ea typeface="Rockwell"/>
                <a:cs typeface="Rockwell"/>
                <a:sym typeface="Rockwell"/>
              </a:rPr>
              <a:t> </a:t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t/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t/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800550" y="536900"/>
            <a:ext cx="75429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lang="en-US" sz="4000">
                <a:solidFill>
                  <a:srgbClr val="FCB97D"/>
                </a:solidFill>
                <a:latin typeface="Rockwell"/>
                <a:ea typeface="Rockwell"/>
                <a:cs typeface="Rockwell"/>
                <a:sym typeface="Rockwell"/>
              </a:rPr>
              <a:t>LESSONS LEARNED</a:t>
            </a:r>
            <a:endParaRPr sz="4000">
              <a:solidFill>
                <a:srgbClr val="FCB97D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312" name="Shape 312"/>
          <p:cNvGrpSpPr/>
          <p:nvPr/>
        </p:nvGrpSpPr>
        <p:grpSpPr>
          <a:xfrm>
            <a:off x="444182" y="1433295"/>
            <a:ext cx="7567404" cy="731700"/>
            <a:chOff x="444182" y="438789"/>
            <a:chExt cx="7567404" cy="731700"/>
          </a:xfrm>
        </p:grpSpPr>
        <p:sp>
          <p:nvSpPr>
            <p:cNvPr id="313" name="Shape 313"/>
            <p:cNvSpPr txBox="1"/>
            <p:nvPr/>
          </p:nvSpPr>
          <p:spPr>
            <a:xfrm>
              <a:off x="444182" y="488975"/>
              <a:ext cx="2271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800">
                  <a:solidFill>
                    <a:srgbClr val="F3F3F3"/>
                  </a:solidFill>
                </a:rPr>
                <a:t>   </a:t>
              </a:r>
              <a:r>
                <a:rPr b="1" lang="en-US" sz="1800">
                  <a:solidFill>
                    <a:schemeClr val="accent3"/>
                  </a:solidFill>
                </a:rPr>
                <a:t>Zora</a:t>
              </a:r>
              <a:endParaRPr sz="420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2789785" y="438789"/>
              <a:ext cx="5221800" cy="73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 txBox="1"/>
            <p:nvPr/>
          </p:nvSpPr>
          <p:spPr>
            <a:xfrm>
              <a:off x="2914389" y="523065"/>
              <a:ext cx="4765800" cy="575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Law of Demeter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Separating concerns really helps!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6" name="Shape 316"/>
          <p:cNvGrpSpPr/>
          <p:nvPr/>
        </p:nvGrpSpPr>
        <p:grpSpPr>
          <a:xfrm>
            <a:off x="550777" y="2317655"/>
            <a:ext cx="7099310" cy="731700"/>
            <a:chOff x="550777" y="1323150"/>
            <a:chExt cx="7099310" cy="731700"/>
          </a:xfrm>
        </p:grpSpPr>
        <p:sp>
          <p:nvSpPr>
            <p:cNvPr id="317" name="Shape 317"/>
            <p:cNvSpPr txBox="1"/>
            <p:nvPr/>
          </p:nvSpPr>
          <p:spPr>
            <a:xfrm>
              <a:off x="550777" y="1373350"/>
              <a:ext cx="21645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800">
                  <a:solidFill>
                    <a:srgbClr val="F3F3F3"/>
                  </a:solidFill>
                </a:rPr>
                <a:t> </a:t>
              </a:r>
              <a:r>
                <a:rPr b="1" lang="en-US" sz="1800">
                  <a:solidFill>
                    <a:schemeClr val="accent3"/>
                  </a:solidFill>
                </a:rPr>
                <a:t>Senbo</a:t>
              </a:r>
              <a:endParaRPr b="1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2789787" y="1323150"/>
              <a:ext cx="4860300" cy="73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 txBox="1"/>
            <p:nvPr/>
          </p:nvSpPr>
          <p:spPr>
            <a:xfrm>
              <a:off x="2914387" y="1529721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</a:rPr>
                <a:t>Develop UML models for software design, and built multilayered OO applications </a:t>
              </a:r>
              <a:r>
                <a:rPr lang="en-US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using</a:t>
              </a:r>
              <a:r>
                <a:rPr lang="en-US" sz="1200">
                  <a:solidFill>
                    <a:schemeClr val="dk1"/>
                  </a:solidFill>
                </a:rPr>
                <a:t> </a:t>
              </a:r>
              <a:r>
                <a:rPr lang="en-US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Java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0" name="Shape 320"/>
          <p:cNvGrpSpPr/>
          <p:nvPr/>
        </p:nvGrpSpPr>
        <p:grpSpPr>
          <a:xfrm>
            <a:off x="612955" y="3198755"/>
            <a:ext cx="6674432" cy="731700"/>
            <a:chOff x="612955" y="2204250"/>
            <a:chExt cx="6674432" cy="731700"/>
          </a:xfrm>
        </p:grpSpPr>
        <p:sp>
          <p:nvSpPr>
            <p:cNvPr id="321" name="Shape 321"/>
            <p:cNvSpPr txBox="1"/>
            <p:nvPr/>
          </p:nvSpPr>
          <p:spPr>
            <a:xfrm>
              <a:off x="612955" y="2254450"/>
              <a:ext cx="21021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3F3F3"/>
                  </a:solidFill>
                </a:rPr>
                <a:t>                    </a:t>
              </a:r>
              <a:endParaRPr b="1" sz="1800">
                <a:solidFill>
                  <a:srgbClr val="F3F3F3"/>
                </a:solidFill>
              </a:endParaRPr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3"/>
                  </a:solidFill>
                </a:rPr>
                <a:t>Wei</a:t>
              </a:r>
              <a:endParaRPr sz="4200">
                <a:solidFill>
                  <a:srgbClr val="08563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rgbClr val="F3F3F3"/>
                </a:solidFill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2789787" y="2204250"/>
              <a:ext cx="4497600" cy="73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 txBox="1"/>
            <p:nvPr/>
          </p:nvSpPr>
          <p:spPr>
            <a:xfrm>
              <a:off x="2914388" y="2410805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Deep understanding on OOADP concepts from a real project; be familiar with the flow of software development.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4" name="Shape 324"/>
          <p:cNvGrpSpPr/>
          <p:nvPr/>
        </p:nvGrpSpPr>
        <p:grpSpPr>
          <a:xfrm>
            <a:off x="594173" y="4091367"/>
            <a:ext cx="6610082" cy="949161"/>
            <a:chOff x="782848" y="3088620"/>
            <a:chExt cx="6143199" cy="731700"/>
          </a:xfrm>
        </p:grpSpPr>
        <p:sp>
          <p:nvSpPr>
            <p:cNvPr id="325" name="Shape 325"/>
            <p:cNvSpPr txBox="1"/>
            <p:nvPr/>
          </p:nvSpPr>
          <p:spPr>
            <a:xfrm>
              <a:off x="782848" y="3138820"/>
              <a:ext cx="2007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800">
                  <a:solidFill>
                    <a:schemeClr val="accent3"/>
                  </a:solidFill>
                </a:rPr>
                <a:t>Sushruth</a:t>
              </a:r>
              <a:endParaRPr b="1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2890147" y="3088620"/>
              <a:ext cx="4035900" cy="73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 txBox="1"/>
            <p:nvPr/>
          </p:nvSpPr>
          <p:spPr>
            <a:xfrm>
              <a:off x="2914395" y="3088620"/>
              <a:ext cx="3849900" cy="7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Separation of Concerns-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Maintainable and Extensible Codebase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Readable Code(No big ball of mud)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MVC Structure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ctrTitle"/>
          </p:nvPr>
        </p:nvSpPr>
        <p:spPr>
          <a:xfrm>
            <a:off x="1231800" y="2833750"/>
            <a:ext cx="6680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t/>
            </a:r>
            <a:endParaRPr>
              <a:solidFill>
                <a:srgbClr val="FCB97D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t/>
            </a:r>
            <a:endParaRPr>
              <a:solidFill>
                <a:srgbClr val="FCB97D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lang="en-US">
                <a:solidFill>
                  <a:srgbClr val="FCB97D"/>
                </a:solidFill>
              </a:rPr>
              <a:t>DEMO</a:t>
            </a:r>
            <a:endParaRPr b="0" i="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ockwell"/>
              <a:buNone/>
            </a:pPr>
            <a:r>
              <a:t/>
            </a:r>
            <a:endParaRPr b="0" i="0" sz="600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00550" y="193482"/>
            <a:ext cx="75429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lang="en-US" sz="4000">
                <a:solidFill>
                  <a:srgbClr val="FCB97D"/>
                </a:solidFill>
                <a:latin typeface="Rockwell"/>
                <a:ea typeface="Rockwell"/>
                <a:cs typeface="Rockwell"/>
                <a:sym typeface="Rockwell"/>
              </a:rPr>
              <a:t>AGENDA</a:t>
            </a:r>
            <a:endParaRPr b="0" i="0" sz="4000" u="none" cap="none" strike="noStrike">
              <a:solidFill>
                <a:srgbClr val="FCB97D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1030250" y="969875"/>
            <a:ext cx="7221300" cy="51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Project Objective</a:t>
            </a:r>
            <a:endParaRPr sz="1800"/>
          </a:p>
          <a:p>
            <a:pPr indent="-34290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Game</a:t>
            </a: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Overview</a:t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GUI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AutoNum type="arabicPeriod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Class Diagram 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AutoNum type="arabicPeriod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Design Pattern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AutoNum type="arabicPeriod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Thread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Use Cases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Sequence Diagram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OO </a:t>
            </a: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Principles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5 C’S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Project Management Details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Lessons Learned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Shape 337"/>
          <p:cNvGrpSpPr/>
          <p:nvPr/>
        </p:nvGrpSpPr>
        <p:grpSpPr>
          <a:xfrm>
            <a:off x="1961110" y="1296045"/>
            <a:ext cx="5221800" cy="731700"/>
            <a:chOff x="2789785" y="438789"/>
            <a:chExt cx="5221800" cy="731700"/>
          </a:xfrm>
        </p:grpSpPr>
        <p:sp>
          <p:nvSpPr>
            <p:cNvPr id="338" name="Shape 338"/>
            <p:cNvSpPr/>
            <p:nvPr/>
          </p:nvSpPr>
          <p:spPr>
            <a:xfrm>
              <a:off x="2789785" y="438789"/>
              <a:ext cx="5221800" cy="73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 txBox="1"/>
            <p:nvPr/>
          </p:nvSpPr>
          <p:spPr>
            <a:xfrm>
              <a:off x="2914389" y="523065"/>
              <a:ext cx="4765800" cy="575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Dynamically generate</a:t>
              </a:r>
              <a:r>
                <a:rPr lang="en-US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 Maps</a:t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0" name="Shape 340"/>
          <p:cNvGrpSpPr/>
          <p:nvPr/>
        </p:nvGrpSpPr>
        <p:grpSpPr>
          <a:xfrm>
            <a:off x="1961112" y="2180405"/>
            <a:ext cx="4860300" cy="731700"/>
            <a:chOff x="2789787" y="1323150"/>
            <a:chExt cx="4860300" cy="731700"/>
          </a:xfrm>
        </p:grpSpPr>
        <p:sp>
          <p:nvSpPr>
            <p:cNvPr id="341" name="Shape 341"/>
            <p:cNvSpPr/>
            <p:nvPr/>
          </p:nvSpPr>
          <p:spPr>
            <a:xfrm>
              <a:off x="2789787" y="1323150"/>
              <a:ext cx="4860300" cy="73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 txBox="1"/>
            <p:nvPr/>
          </p:nvSpPr>
          <p:spPr>
            <a:xfrm>
              <a:off x="2914387" y="1529721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Different Levels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3" name="Shape 343"/>
          <p:cNvGrpSpPr/>
          <p:nvPr/>
        </p:nvGrpSpPr>
        <p:grpSpPr>
          <a:xfrm>
            <a:off x="1961112" y="3061505"/>
            <a:ext cx="4497600" cy="731700"/>
            <a:chOff x="2789787" y="2204250"/>
            <a:chExt cx="4497600" cy="731700"/>
          </a:xfrm>
        </p:grpSpPr>
        <p:sp>
          <p:nvSpPr>
            <p:cNvPr id="344" name="Shape 344"/>
            <p:cNvSpPr/>
            <p:nvPr/>
          </p:nvSpPr>
          <p:spPr>
            <a:xfrm>
              <a:off x="2789787" y="2204250"/>
              <a:ext cx="4497600" cy="73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 txBox="1"/>
            <p:nvPr/>
          </p:nvSpPr>
          <p:spPr>
            <a:xfrm>
              <a:off x="2914388" y="2410805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Load/Save</a:t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6" name="Shape 346"/>
          <p:cNvGrpSpPr/>
          <p:nvPr/>
        </p:nvGrpSpPr>
        <p:grpSpPr>
          <a:xfrm>
            <a:off x="1964250" y="3945875"/>
            <a:ext cx="4211058" cy="731700"/>
            <a:chOff x="2890147" y="3088620"/>
            <a:chExt cx="4035900" cy="731700"/>
          </a:xfrm>
        </p:grpSpPr>
        <p:sp>
          <p:nvSpPr>
            <p:cNvPr id="347" name="Shape 347"/>
            <p:cNvSpPr/>
            <p:nvPr/>
          </p:nvSpPr>
          <p:spPr>
            <a:xfrm>
              <a:off x="2890147" y="3088620"/>
              <a:ext cx="4035900" cy="73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 txBox="1"/>
            <p:nvPr/>
          </p:nvSpPr>
          <p:spPr>
            <a:xfrm>
              <a:off x="2914388" y="3295179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>
                  <a:solidFill>
                    <a:srgbClr val="F3F3F3"/>
                  </a:solidFill>
                </a:rPr>
                <a:t> </a:t>
              </a:r>
              <a:r>
                <a:rPr lang="en-US" sz="1800">
                  <a:solidFill>
                    <a:srgbClr val="F3F3F3"/>
                  </a:solidFill>
                </a:rPr>
                <a:t>UI Enhancement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1964250" y="4830250"/>
            <a:ext cx="3773100" cy="731700"/>
            <a:chOff x="2792925" y="3972995"/>
            <a:chExt cx="3773100" cy="731700"/>
          </a:xfrm>
        </p:grpSpPr>
        <p:sp>
          <p:nvSpPr>
            <p:cNvPr id="350" name="Shape 350"/>
            <p:cNvSpPr/>
            <p:nvPr/>
          </p:nvSpPr>
          <p:spPr>
            <a:xfrm>
              <a:off x="2792925" y="3972995"/>
              <a:ext cx="3773100" cy="73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 txBox="1"/>
            <p:nvPr/>
          </p:nvSpPr>
          <p:spPr>
            <a:xfrm>
              <a:off x="2903000" y="4050269"/>
              <a:ext cx="3497700" cy="60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Improved Animations</a:t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2" name="Shape 352"/>
          <p:cNvSpPr txBox="1"/>
          <p:nvPr/>
        </p:nvSpPr>
        <p:spPr>
          <a:xfrm>
            <a:off x="964650" y="121000"/>
            <a:ext cx="57723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CB97D"/>
                </a:solidFill>
                <a:latin typeface="Rockwell"/>
                <a:ea typeface="Rockwell"/>
                <a:cs typeface="Rockwell"/>
                <a:sym typeface="Rockwel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ctrTitle"/>
          </p:nvPr>
        </p:nvSpPr>
        <p:spPr>
          <a:xfrm>
            <a:off x="1421625" y="2655750"/>
            <a:ext cx="6680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lang="en-US">
                <a:solidFill>
                  <a:srgbClr val="FCB97D"/>
                </a:solidFill>
              </a:rPr>
              <a:t>Question?</a:t>
            </a:r>
            <a:endParaRPr b="0" i="0" sz="600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ockwell"/>
              <a:buNone/>
            </a:pPr>
            <a:r>
              <a:t/>
            </a:r>
            <a:endParaRPr b="0" i="0" sz="600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b="0" i="0" lang="en-US" sz="4000" u="none" cap="none" strike="noStrike">
                <a:solidFill>
                  <a:srgbClr val="FCB97D"/>
                </a:solidFill>
                <a:latin typeface="Rockwell"/>
                <a:ea typeface="Rockwell"/>
                <a:cs typeface="Rockwell"/>
                <a:sym typeface="Rockwell"/>
              </a:rPr>
              <a:t>PROJECT OBJECTIVE</a:t>
            </a:r>
            <a:endParaRPr b="0" i="0" sz="4000" u="none" cap="none" strike="noStrike">
              <a:solidFill>
                <a:srgbClr val="FCB97D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Understand</a:t>
            </a:r>
            <a:r>
              <a:rPr b="0" i="0" lang="en-US" sz="2400" u="none" cap="none" strike="noStrike">
                <a:solidFill>
                  <a:srgbClr val="F3F3F3"/>
                </a:solidFill>
                <a:latin typeface="Rockwell"/>
                <a:ea typeface="Rockwell"/>
                <a:cs typeface="Rockwell"/>
                <a:sym typeface="Rockwell"/>
              </a:rPr>
              <a:t> and </a:t>
            </a: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utilize</a:t>
            </a:r>
            <a:r>
              <a:rPr b="0" i="0" lang="en-US" sz="2400" u="none" cap="none" strike="noStrike">
                <a:solidFill>
                  <a:srgbClr val="F3F3F3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OOADP </a:t>
            </a:r>
            <a:r>
              <a:rPr b="0" i="0" lang="en-US" sz="2400" u="none" cap="none" strike="noStrike">
                <a:solidFill>
                  <a:srgbClr val="F3F3F3"/>
                </a:solidFill>
                <a:latin typeface="Rockwell"/>
                <a:ea typeface="Rockwell"/>
                <a:cs typeface="Rockwell"/>
                <a:sym typeface="Rockwell"/>
              </a:rPr>
              <a:t>concepts learnt in COEN 275 through a project implemented in JAVA</a:t>
            </a: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.</a:t>
            </a:r>
            <a:endParaRPr b="0" i="0" sz="30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739650" y="1125875"/>
            <a:ext cx="76647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</a:pPr>
            <a:r>
              <a:rPr b="0" i="0" lang="en-US" sz="1800" u="none" cap="none" strike="noStrike">
                <a:solidFill>
                  <a:srgbClr val="F3F3F3"/>
                </a:solidFill>
                <a:latin typeface="Rockwell"/>
                <a:ea typeface="Rockwell"/>
                <a:cs typeface="Rockwell"/>
                <a:sym typeface="Rockwell"/>
              </a:rPr>
              <a:t>Bomb Fighter is a two-player strategy-oriented, action-adventure game.</a:t>
            </a:r>
            <a:endParaRPr b="0" i="0" sz="1800" u="none" cap="none" strike="noStrike">
              <a:solidFill>
                <a:srgbClr val="F3F3F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</a:pPr>
            <a:r>
              <a:rPr b="0" i="0" lang="en-US" sz="1800" u="none" cap="none" strike="noStrike">
                <a:solidFill>
                  <a:srgbClr val="F3F3F3"/>
                </a:solidFill>
                <a:latin typeface="Rockwell"/>
                <a:ea typeface="Rockwell"/>
                <a:cs typeface="Rockwell"/>
                <a:sym typeface="Rockwell"/>
              </a:rPr>
              <a:t>Player has to defeat the opponent by collecting the maximum possible treasures.</a:t>
            </a:r>
            <a:endParaRPr b="0" i="0" sz="1800" u="none" cap="none" strike="noStrike">
              <a:solidFill>
                <a:srgbClr val="F3F3F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</a:pPr>
            <a:r>
              <a:rPr b="0" i="0" lang="en-US" sz="1800" u="none" cap="none" strike="noStrike">
                <a:solidFill>
                  <a:srgbClr val="F3F3F3"/>
                </a:solidFill>
                <a:latin typeface="Rockwell"/>
                <a:ea typeface="Rockwell"/>
                <a:cs typeface="Rockwell"/>
                <a:sym typeface="Rockwell"/>
              </a:rPr>
              <a:t>The treasures are hidden from the view during the beginning on the game and the player has to pla</a:t>
            </a: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ce</a:t>
            </a:r>
            <a:r>
              <a:rPr b="0" i="0" lang="en-US" sz="1800" u="none" cap="none" strike="noStrike">
                <a:solidFill>
                  <a:srgbClr val="F3F3F3"/>
                </a:solidFill>
                <a:latin typeface="Rockwell"/>
                <a:ea typeface="Rockwell"/>
                <a:cs typeface="Rockwell"/>
                <a:sym typeface="Rockwell"/>
              </a:rPr>
              <a:t> bombs to </a:t>
            </a: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destroy </a:t>
            </a:r>
            <a:r>
              <a:rPr b="0" i="0" lang="en-US" sz="1800" u="none" cap="none" strike="noStrike">
                <a:solidFill>
                  <a:srgbClr val="F3F3F3"/>
                </a:solidFill>
                <a:latin typeface="Rockwell"/>
                <a:ea typeface="Rockwell"/>
                <a:cs typeface="Rockwell"/>
                <a:sym typeface="Rockwell"/>
              </a:rPr>
              <a:t> the obstacle and </a:t>
            </a: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collect </a:t>
            </a:r>
            <a:r>
              <a:rPr b="0" i="0" lang="en-US" sz="1800" u="none" cap="none" strike="noStrike">
                <a:solidFill>
                  <a:srgbClr val="F3F3F3"/>
                </a:solidFill>
                <a:latin typeface="Rockwell"/>
                <a:ea typeface="Rockwell"/>
                <a:cs typeface="Rockwell"/>
                <a:sym typeface="Rockwell"/>
              </a:rPr>
              <a:t>the treasure. </a:t>
            </a:r>
            <a:endParaRPr/>
          </a:p>
          <a:p>
            <a:pPr indent="-285750" lvl="0" marL="28575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</a:pPr>
            <a:r>
              <a:rPr b="0" i="0" lang="en-US" sz="1800" u="none" cap="none" strike="noStrike">
                <a:solidFill>
                  <a:srgbClr val="F3F3F3"/>
                </a:solidFill>
                <a:latin typeface="Rockwell"/>
                <a:ea typeface="Rockwell"/>
                <a:cs typeface="Rockwell"/>
                <a:sym typeface="Rockwell"/>
              </a:rPr>
              <a:t>The player </a:t>
            </a: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can </a:t>
            </a:r>
            <a:r>
              <a:rPr b="0" i="0" lang="en-US" sz="1800" u="none" cap="none" strike="noStrike">
                <a:solidFill>
                  <a:srgbClr val="F3F3F3"/>
                </a:solidFill>
                <a:latin typeface="Rockwell"/>
                <a:ea typeface="Rockwell"/>
                <a:cs typeface="Rockwell"/>
                <a:sym typeface="Rockwell"/>
              </a:rPr>
              <a:t>also win the game by bombing the opponent.</a:t>
            </a:r>
            <a:endParaRPr/>
          </a:p>
          <a:p>
            <a:pPr indent="-285750" lvl="0" marL="28575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</a:pPr>
            <a:r>
              <a:rPr b="0" i="0" lang="en-US" sz="1800" u="none" cap="none" strike="noStrike">
                <a:solidFill>
                  <a:srgbClr val="F3F3F3"/>
                </a:solidFill>
                <a:latin typeface="Rockwell"/>
                <a:ea typeface="Rockwell"/>
                <a:cs typeface="Rockwell"/>
                <a:sym typeface="Rockwell"/>
              </a:rPr>
              <a:t>Each game has a set amount of time and it will stop when time is over, the player with more coins collected win the game.</a:t>
            </a:r>
            <a:endParaRPr b="0" i="0" sz="1800" u="none" cap="none" strike="noStrike">
              <a:solidFill>
                <a:srgbClr val="F3F3F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b="0" i="0" lang="en-US" sz="4000" u="none" cap="none" strike="noStrike">
                <a:solidFill>
                  <a:srgbClr val="FCB97D"/>
                </a:solidFill>
                <a:latin typeface="Rockwell"/>
                <a:ea typeface="Rockwell"/>
                <a:cs typeface="Rockwell"/>
                <a:sym typeface="Rockwell"/>
              </a:rPr>
              <a:t>GAME OVERVIEW</a:t>
            </a:r>
            <a:endParaRPr b="0" i="0" sz="4000" u="none" cap="none" strike="noStrike">
              <a:solidFill>
                <a:srgbClr val="FCB97D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lang="en-US" sz="4000">
                <a:solidFill>
                  <a:srgbClr val="FCB97D"/>
                </a:solidFill>
                <a:latin typeface="Rockwell"/>
                <a:ea typeface="Rockwell"/>
                <a:cs typeface="Rockwell"/>
                <a:sym typeface="Rockwell"/>
              </a:rPr>
              <a:t>GUI – MENU PAGE</a:t>
            </a:r>
            <a:endParaRPr b="0" i="0" sz="400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377" y="1324708"/>
            <a:ext cx="4817391" cy="477129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/>
          <p:nvPr/>
        </p:nvSpPr>
        <p:spPr>
          <a:xfrm>
            <a:off x="269630" y="1125875"/>
            <a:ext cx="5219114" cy="5169848"/>
          </a:xfrm>
          <a:custGeom>
            <a:pathLst>
              <a:path extrusionOk="0" h="4911970" w="4970585">
                <a:moveTo>
                  <a:pt x="0" y="82062"/>
                </a:moveTo>
                <a:lnTo>
                  <a:pt x="11724" y="4911970"/>
                </a:lnTo>
                <a:lnTo>
                  <a:pt x="4970585" y="4900246"/>
                </a:lnTo>
                <a:lnTo>
                  <a:pt x="4935416" y="23446"/>
                </a:lnTo>
                <a:lnTo>
                  <a:pt x="0" y="0"/>
                </a:lnTo>
                <a:lnTo>
                  <a:pt x="0" y="164123"/>
                </a:lnTo>
                <a:lnTo>
                  <a:pt x="0" y="785446"/>
                </a:lnTo>
              </a:path>
            </a:pathLst>
          </a:cu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5615354" y="3552092"/>
            <a:ext cx="820500" cy="37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B76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2239108" y="1368669"/>
            <a:ext cx="1180514" cy="380678"/>
          </a:xfrm>
          <a:custGeom>
            <a:pathLst>
              <a:path extrusionOk="0" h="4911970" w="4970585">
                <a:moveTo>
                  <a:pt x="0" y="82062"/>
                </a:moveTo>
                <a:lnTo>
                  <a:pt x="11724" y="4911970"/>
                </a:lnTo>
                <a:lnTo>
                  <a:pt x="4970585" y="4900246"/>
                </a:lnTo>
                <a:lnTo>
                  <a:pt x="4935416" y="23446"/>
                </a:lnTo>
                <a:lnTo>
                  <a:pt x="0" y="0"/>
                </a:lnTo>
                <a:lnTo>
                  <a:pt x="0" y="164123"/>
                </a:lnTo>
                <a:lnTo>
                  <a:pt x="0" y="785446"/>
                </a:lnTo>
              </a:path>
            </a:pathLst>
          </a:custGeom>
          <a:noFill/>
          <a:ln cap="flat" cmpd="sng" w="317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3423138" y="1316145"/>
            <a:ext cx="2544000" cy="4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158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6564923" y="3552092"/>
            <a:ext cx="100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JFrame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6073944" y="1324708"/>
            <a:ext cx="264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JButton – Start Button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453377" y="1316145"/>
            <a:ext cx="4821467" cy="4776891"/>
          </a:xfrm>
          <a:custGeom>
            <a:pathLst>
              <a:path extrusionOk="0" h="4911970" w="4970585">
                <a:moveTo>
                  <a:pt x="0" y="82062"/>
                </a:moveTo>
                <a:lnTo>
                  <a:pt x="11724" y="4911970"/>
                </a:lnTo>
                <a:lnTo>
                  <a:pt x="4970585" y="4900246"/>
                </a:lnTo>
                <a:lnTo>
                  <a:pt x="4935416" y="23446"/>
                </a:lnTo>
                <a:lnTo>
                  <a:pt x="0" y="0"/>
                </a:lnTo>
                <a:lnTo>
                  <a:pt x="0" y="164123"/>
                </a:lnTo>
                <a:lnTo>
                  <a:pt x="0" y="785446"/>
                </a:lnTo>
              </a:path>
            </a:pathLst>
          </a:custGeom>
          <a:noFill/>
          <a:ln cap="flat" cmpd="sng" w="317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5270769" y="2913698"/>
            <a:ext cx="820500" cy="37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5875">
            <a:solidFill>
              <a:srgbClr val="B76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6138064" y="2908350"/>
            <a:ext cx="249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 Menu J</a:t>
            </a:r>
            <a:r>
              <a:rPr b="1" lang="en-US" sz="1800">
                <a:solidFill>
                  <a:schemeClr val="lt1"/>
                </a:solidFill>
              </a:rPr>
              <a:t>Panel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lang="en-US" sz="4000">
                <a:solidFill>
                  <a:srgbClr val="FCB97D"/>
                </a:solidFill>
                <a:latin typeface="Rockwell"/>
                <a:ea typeface="Rockwell"/>
                <a:cs typeface="Rockwell"/>
                <a:sym typeface="Rockwell"/>
              </a:rPr>
              <a:t>GUI – GAME PAGE</a:t>
            </a:r>
            <a:endParaRPr sz="4000">
              <a:solidFill>
                <a:srgbClr val="FCB97D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269630" y="1125875"/>
            <a:ext cx="5219114" cy="5169848"/>
          </a:xfrm>
          <a:custGeom>
            <a:pathLst>
              <a:path extrusionOk="0" h="4911970" w="4970585">
                <a:moveTo>
                  <a:pt x="0" y="82062"/>
                </a:moveTo>
                <a:lnTo>
                  <a:pt x="11724" y="4911970"/>
                </a:lnTo>
                <a:lnTo>
                  <a:pt x="4970585" y="4900246"/>
                </a:lnTo>
                <a:lnTo>
                  <a:pt x="4935416" y="23446"/>
                </a:lnTo>
                <a:lnTo>
                  <a:pt x="0" y="0"/>
                </a:lnTo>
                <a:lnTo>
                  <a:pt x="0" y="164123"/>
                </a:lnTo>
                <a:lnTo>
                  <a:pt x="0" y="785446"/>
                </a:lnTo>
              </a:path>
            </a:pathLst>
          </a:cu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5498124" y="3552092"/>
            <a:ext cx="820500" cy="37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B76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2239108" y="1368669"/>
            <a:ext cx="1180514" cy="380678"/>
          </a:xfrm>
          <a:custGeom>
            <a:pathLst>
              <a:path extrusionOk="0" h="4911970" w="4970585">
                <a:moveTo>
                  <a:pt x="0" y="82062"/>
                </a:moveTo>
                <a:lnTo>
                  <a:pt x="11724" y="4911970"/>
                </a:lnTo>
                <a:lnTo>
                  <a:pt x="4970585" y="4900246"/>
                </a:lnTo>
                <a:lnTo>
                  <a:pt x="4935416" y="23446"/>
                </a:lnTo>
                <a:lnTo>
                  <a:pt x="0" y="0"/>
                </a:lnTo>
                <a:lnTo>
                  <a:pt x="0" y="164123"/>
                </a:lnTo>
                <a:lnTo>
                  <a:pt x="0" y="785446"/>
                </a:lnTo>
              </a:path>
            </a:pathLst>
          </a:custGeom>
          <a:noFill/>
          <a:ln cap="flat" cmpd="sng" w="317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6400801" y="3552092"/>
            <a:ext cx="100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JFrame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453377" y="1316145"/>
            <a:ext cx="4821467" cy="4776891"/>
          </a:xfrm>
          <a:custGeom>
            <a:pathLst>
              <a:path extrusionOk="0" h="4911970" w="4970585">
                <a:moveTo>
                  <a:pt x="0" y="82062"/>
                </a:moveTo>
                <a:lnTo>
                  <a:pt x="11724" y="4911970"/>
                </a:lnTo>
                <a:lnTo>
                  <a:pt x="4970585" y="4900246"/>
                </a:lnTo>
                <a:lnTo>
                  <a:pt x="4935416" y="23446"/>
                </a:lnTo>
                <a:lnTo>
                  <a:pt x="0" y="0"/>
                </a:lnTo>
                <a:lnTo>
                  <a:pt x="0" y="164123"/>
                </a:lnTo>
                <a:lnTo>
                  <a:pt x="0" y="785446"/>
                </a:lnTo>
              </a:path>
            </a:pathLst>
          </a:custGeom>
          <a:noFill/>
          <a:ln cap="flat" cmpd="sng" w="317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6138077" y="2908350"/>
            <a:ext cx="228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Outer </a:t>
            </a:r>
            <a:r>
              <a:rPr b="1" lang="en-US" sz="1800">
                <a:solidFill>
                  <a:schemeClr val="lt1"/>
                </a:solidFill>
              </a:rPr>
              <a:t>W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Panel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377" y="1324708"/>
            <a:ext cx="4817391" cy="481044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/>
          <p:nvPr/>
        </p:nvSpPr>
        <p:spPr>
          <a:xfrm>
            <a:off x="803031" y="1429508"/>
            <a:ext cx="3912459" cy="361364"/>
          </a:xfrm>
          <a:custGeom>
            <a:pathLst>
              <a:path extrusionOk="0" h="527539" w="3845169">
                <a:moveTo>
                  <a:pt x="0" y="70339"/>
                </a:moveTo>
                <a:lnTo>
                  <a:pt x="0" y="527539"/>
                </a:lnTo>
                <a:lnTo>
                  <a:pt x="3845169" y="504092"/>
                </a:lnTo>
                <a:lnTo>
                  <a:pt x="3845169" y="11723"/>
                </a:lnTo>
                <a:lnTo>
                  <a:pt x="0" y="0"/>
                </a:lnTo>
                <a:lnTo>
                  <a:pt x="0" y="164123"/>
                </a:lnTo>
              </a:path>
            </a:pathLst>
          </a:cu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4698063" y="1324708"/>
            <a:ext cx="2083500" cy="21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030A0"/>
          </a:solidFill>
          <a:ln cap="flat" cmpd="sng" w="1587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6880070" y="1199936"/>
            <a:ext cx="214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Scoreboard Panel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1 - Timer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2 - # Coins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814753" y="1815611"/>
            <a:ext cx="3964042" cy="3978696"/>
          </a:xfrm>
          <a:custGeom>
            <a:pathLst>
              <a:path extrusionOk="0" h="4911970" w="4970585">
                <a:moveTo>
                  <a:pt x="0" y="82062"/>
                </a:moveTo>
                <a:lnTo>
                  <a:pt x="11724" y="4911970"/>
                </a:lnTo>
                <a:lnTo>
                  <a:pt x="4970585" y="4900246"/>
                </a:lnTo>
                <a:lnTo>
                  <a:pt x="4935416" y="23446"/>
                </a:lnTo>
                <a:lnTo>
                  <a:pt x="0" y="0"/>
                </a:lnTo>
                <a:lnTo>
                  <a:pt x="0" y="164123"/>
                </a:lnTo>
                <a:lnTo>
                  <a:pt x="0" y="785446"/>
                </a:lnTo>
              </a:path>
            </a:pathLst>
          </a:custGeom>
          <a:noFill/>
          <a:ln cap="flat" cmpd="sng" w="317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4782126" y="2865270"/>
            <a:ext cx="1192800" cy="37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158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2572714" y="1513334"/>
            <a:ext cx="432582" cy="164856"/>
          </a:xfrm>
          <a:custGeom>
            <a:pathLst>
              <a:path extrusionOk="0" h="527539" w="3845169">
                <a:moveTo>
                  <a:pt x="0" y="70339"/>
                </a:moveTo>
                <a:lnTo>
                  <a:pt x="0" y="527539"/>
                </a:lnTo>
                <a:lnTo>
                  <a:pt x="3845169" y="504092"/>
                </a:lnTo>
                <a:lnTo>
                  <a:pt x="3845169" y="11723"/>
                </a:lnTo>
                <a:lnTo>
                  <a:pt x="0" y="0"/>
                </a:lnTo>
                <a:lnTo>
                  <a:pt x="0" y="164123"/>
                </a:lnTo>
              </a:path>
            </a:pathLst>
          </a:cu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2754299" y="1608674"/>
            <a:ext cx="30906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58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5739844" y="1493741"/>
            <a:ext cx="105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JButton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141839" y="2143856"/>
            <a:ext cx="3330292" cy="3315580"/>
          </a:xfrm>
          <a:custGeom>
            <a:pathLst>
              <a:path extrusionOk="0" h="4911970" w="4970585">
                <a:moveTo>
                  <a:pt x="0" y="82062"/>
                </a:moveTo>
                <a:lnTo>
                  <a:pt x="11724" y="4911970"/>
                </a:lnTo>
                <a:lnTo>
                  <a:pt x="4970585" y="4900246"/>
                </a:lnTo>
                <a:lnTo>
                  <a:pt x="4935416" y="23446"/>
                </a:lnTo>
                <a:lnTo>
                  <a:pt x="0" y="0"/>
                </a:lnTo>
                <a:lnTo>
                  <a:pt x="0" y="164123"/>
                </a:lnTo>
                <a:lnTo>
                  <a:pt x="0" y="785446"/>
                </a:lnTo>
              </a:path>
            </a:pathLst>
          </a:custGeom>
          <a:noFill/>
          <a:ln cap="flat" cmpd="sng" w="31750">
            <a:solidFill>
              <a:srgbClr val="B3E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4466577" y="4717612"/>
            <a:ext cx="1508400" cy="40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3E5F1"/>
          </a:solidFill>
          <a:ln cap="flat" cmpd="sng" w="15875">
            <a:solidFill>
              <a:srgbClr val="B3E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5991855" y="4753653"/>
            <a:ext cx="213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Gameboard </a:t>
            </a:r>
            <a:r>
              <a:rPr b="1" lang="en-US" sz="1800">
                <a:solidFill>
                  <a:schemeClr val="lt1"/>
                </a:solidFill>
              </a:rPr>
              <a:t>P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anel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lang="en-US" sz="4000">
                <a:solidFill>
                  <a:srgbClr val="FCB97D"/>
                </a:solidFill>
                <a:latin typeface="Rockwell"/>
                <a:ea typeface="Rockwell"/>
                <a:cs typeface="Rockwell"/>
                <a:sym typeface="Rockwell"/>
              </a:rPr>
              <a:t>GUI – GAME END PAGE</a:t>
            </a:r>
            <a:endParaRPr sz="4000">
              <a:solidFill>
                <a:srgbClr val="FCB97D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6431479" y="3907152"/>
            <a:ext cx="65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6268111" y="2498176"/>
            <a:ext cx="173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JOptionPane  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6677353" y="2023968"/>
            <a:ext cx="65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422500" y="1969865"/>
            <a:ext cx="4759335" cy="3683978"/>
          </a:xfrm>
          <a:custGeom>
            <a:pathLst>
              <a:path extrusionOk="0" h="4911970" w="4970585">
                <a:moveTo>
                  <a:pt x="0" y="82062"/>
                </a:moveTo>
                <a:lnTo>
                  <a:pt x="11724" y="4911970"/>
                </a:lnTo>
                <a:lnTo>
                  <a:pt x="4970585" y="4900246"/>
                </a:lnTo>
                <a:lnTo>
                  <a:pt x="4935416" y="23446"/>
                </a:lnTo>
                <a:lnTo>
                  <a:pt x="0" y="0"/>
                </a:lnTo>
                <a:lnTo>
                  <a:pt x="0" y="164123"/>
                </a:lnTo>
                <a:lnTo>
                  <a:pt x="0" y="785446"/>
                </a:lnTo>
              </a:path>
            </a:pathLst>
          </a:custGeom>
          <a:noFill/>
          <a:ln cap="flat" cmpd="sng" w="317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5145532" y="2493907"/>
            <a:ext cx="1192800" cy="37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158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3563516" y="2182568"/>
            <a:ext cx="30906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cap="flat" cmpd="sng" w="1587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6628183" y="3440861"/>
            <a:ext cx="115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1141839" y="2143856"/>
            <a:ext cx="3330292" cy="3315580"/>
          </a:xfrm>
          <a:custGeom>
            <a:pathLst>
              <a:path extrusionOk="0" h="4911970" w="4970585">
                <a:moveTo>
                  <a:pt x="0" y="82062"/>
                </a:moveTo>
                <a:lnTo>
                  <a:pt x="11724" y="4911970"/>
                </a:lnTo>
                <a:lnTo>
                  <a:pt x="4970585" y="4900246"/>
                </a:lnTo>
                <a:lnTo>
                  <a:pt x="4935416" y="23446"/>
                </a:lnTo>
                <a:lnTo>
                  <a:pt x="0" y="0"/>
                </a:lnTo>
                <a:lnTo>
                  <a:pt x="0" y="164123"/>
                </a:lnTo>
                <a:lnTo>
                  <a:pt x="0" y="785446"/>
                </a:lnTo>
              </a:path>
            </a:pathLst>
          </a:custGeom>
          <a:noFill/>
          <a:ln cap="flat" cmpd="sng" w="31750">
            <a:solidFill>
              <a:srgbClr val="B3E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091" y="2069380"/>
            <a:ext cx="4485180" cy="346804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/>
          <p:nvPr/>
        </p:nvSpPr>
        <p:spPr>
          <a:xfrm>
            <a:off x="2867039" y="3932626"/>
            <a:ext cx="3564300" cy="31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B76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574900" y="2493907"/>
            <a:ext cx="2274043" cy="2333186"/>
          </a:xfrm>
          <a:custGeom>
            <a:pathLst>
              <a:path extrusionOk="0" h="4911970" w="4970585">
                <a:moveTo>
                  <a:pt x="0" y="82062"/>
                </a:moveTo>
                <a:lnTo>
                  <a:pt x="11724" y="4911970"/>
                </a:lnTo>
                <a:lnTo>
                  <a:pt x="4970585" y="4900246"/>
                </a:lnTo>
                <a:lnTo>
                  <a:pt x="4935416" y="23446"/>
                </a:lnTo>
                <a:lnTo>
                  <a:pt x="0" y="0"/>
                </a:lnTo>
                <a:lnTo>
                  <a:pt x="0" y="164123"/>
                </a:lnTo>
                <a:lnTo>
                  <a:pt x="0" y="785446"/>
                </a:lnTo>
              </a:path>
            </a:pathLst>
          </a:cu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3030095" y="3446302"/>
            <a:ext cx="1826455" cy="361364"/>
          </a:xfrm>
          <a:custGeom>
            <a:pathLst>
              <a:path extrusionOk="0" h="527539" w="3845169">
                <a:moveTo>
                  <a:pt x="0" y="70339"/>
                </a:moveTo>
                <a:lnTo>
                  <a:pt x="0" y="527539"/>
                </a:lnTo>
                <a:lnTo>
                  <a:pt x="3845169" y="504092"/>
                </a:lnTo>
                <a:lnTo>
                  <a:pt x="3845169" y="11723"/>
                </a:lnTo>
                <a:lnTo>
                  <a:pt x="0" y="0"/>
                </a:lnTo>
                <a:lnTo>
                  <a:pt x="0" y="164123"/>
                </a:lnTo>
              </a:path>
            </a:pathLst>
          </a:cu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851505" y="3495040"/>
            <a:ext cx="1776600" cy="23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030A0"/>
          </a:solidFill>
          <a:ln cap="flat" cmpd="sng" w="1587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2007433" y="2119978"/>
            <a:ext cx="1528455" cy="249262"/>
          </a:xfrm>
          <a:custGeom>
            <a:pathLst>
              <a:path extrusionOk="0" h="527539" w="3845169">
                <a:moveTo>
                  <a:pt x="0" y="70339"/>
                </a:moveTo>
                <a:lnTo>
                  <a:pt x="0" y="527539"/>
                </a:lnTo>
                <a:lnTo>
                  <a:pt x="3845169" y="504092"/>
                </a:lnTo>
                <a:lnTo>
                  <a:pt x="3845169" y="11723"/>
                </a:lnTo>
                <a:lnTo>
                  <a:pt x="0" y="0"/>
                </a:lnTo>
                <a:lnTo>
                  <a:pt x="0" y="164123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4845963" y="5014111"/>
            <a:ext cx="1215000" cy="27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58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/>
        </p:nvSpPr>
        <p:spPr>
          <a:xfrm flipH="1" rot="10800000">
            <a:off x="1312985" y="4950633"/>
            <a:ext cx="3393362" cy="420712"/>
          </a:xfrm>
          <a:custGeom>
            <a:pathLst>
              <a:path extrusionOk="0" h="527539" w="3845169">
                <a:moveTo>
                  <a:pt x="0" y="70339"/>
                </a:moveTo>
                <a:lnTo>
                  <a:pt x="0" y="527539"/>
                </a:lnTo>
                <a:lnTo>
                  <a:pt x="3845169" y="504092"/>
                </a:lnTo>
                <a:lnTo>
                  <a:pt x="3845169" y="11723"/>
                </a:lnTo>
                <a:lnTo>
                  <a:pt x="0" y="0"/>
                </a:lnTo>
                <a:lnTo>
                  <a:pt x="0" y="164123"/>
                </a:lnTo>
              </a:path>
            </a:pathLst>
          </a:cu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6151129" y="4976380"/>
            <a:ext cx="105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Options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lang="en-US" sz="4000">
                <a:solidFill>
                  <a:srgbClr val="FCB97D"/>
                </a:solidFill>
                <a:latin typeface="Rockwell"/>
                <a:ea typeface="Rockwell"/>
                <a:cs typeface="Rockwell"/>
                <a:sym typeface="Rockwell"/>
              </a:rPr>
              <a:t>CLASS DIAGRAM</a:t>
            </a:r>
            <a:endParaRPr sz="4000">
              <a:solidFill>
                <a:srgbClr val="FCB97D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4251325" y="5273700"/>
            <a:ext cx="416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4532050" y="5273700"/>
            <a:ext cx="4695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0..n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6320325" y="5273700"/>
            <a:ext cx="416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6796375" y="5273700"/>
            <a:ext cx="4695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0..n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487" y="1036500"/>
            <a:ext cx="6905476" cy="505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1067825" y="4459950"/>
            <a:ext cx="50664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Composite Design pattern</a:t>
            </a:r>
            <a:endParaRPr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0" y="756225"/>
            <a:ext cx="4318800" cy="471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9900"/>
                </a:solidFill>
                <a:latin typeface="Rockwell"/>
                <a:ea typeface="Rockwell"/>
                <a:cs typeface="Rockwell"/>
                <a:sym typeface="Rockwell"/>
              </a:rPr>
              <a:t>DESIGN</a:t>
            </a:r>
            <a:r>
              <a:rPr lang="en-US" sz="4000">
                <a:solidFill>
                  <a:srgbClr val="FF9900"/>
                </a:solidFill>
                <a:latin typeface="Rockwell"/>
                <a:ea typeface="Rockwell"/>
                <a:cs typeface="Rockwell"/>
                <a:sym typeface="Rockwell"/>
              </a:rPr>
              <a:t> PATTERN 1</a:t>
            </a:r>
            <a:endParaRPr sz="4000">
              <a:solidFill>
                <a:srgbClr val="FF99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9900"/>
                </a:solidFill>
                <a:latin typeface="Rockwell"/>
                <a:ea typeface="Rockwell"/>
                <a:cs typeface="Rockwell"/>
                <a:sym typeface="Rockwell"/>
              </a:rPr>
              <a:t>Singleton</a:t>
            </a:r>
            <a:endParaRPr sz="2400">
              <a:solidFill>
                <a:srgbClr val="FF99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4674825" y="1103450"/>
            <a:ext cx="68343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1.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687" y="3364100"/>
            <a:ext cx="4318800" cy="828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5325" y="735175"/>
            <a:ext cx="4339527" cy="22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4415325" y="4477050"/>
            <a:ext cx="4707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Create only 1 ImageCache instance to hold all images,</a:t>
            </a:r>
            <a:endParaRPr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when other class need to use the image, it can directly </a:t>
            </a:r>
            <a:endParaRPr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call the getImageCache to get the instance.</a:t>
            </a:r>
            <a:endParaRPr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15" name="Shape 2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5700" y="2986284"/>
            <a:ext cx="4339524" cy="405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