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466" r:id="rId2"/>
    <p:sldId id="303" r:id="rId3"/>
    <p:sldId id="476" r:id="rId4"/>
    <p:sldId id="467" r:id="rId5"/>
    <p:sldId id="473" r:id="rId6"/>
    <p:sldId id="474" r:id="rId7"/>
    <p:sldId id="477" r:id="rId8"/>
    <p:sldId id="479" r:id="rId9"/>
    <p:sldId id="478" r:id="rId10"/>
    <p:sldId id="482" r:id="rId11"/>
    <p:sldId id="481" r:id="rId12"/>
    <p:sldId id="483" r:id="rId13"/>
    <p:sldId id="484" r:id="rId14"/>
    <p:sldId id="496" r:id="rId15"/>
    <p:sldId id="485" r:id="rId16"/>
    <p:sldId id="486" r:id="rId17"/>
    <p:sldId id="487" r:id="rId18"/>
    <p:sldId id="491" r:id="rId19"/>
    <p:sldId id="492" r:id="rId20"/>
    <p:sldId id="495" r:id="rId21"/>
    <p:sldId id="47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hrutha raj" initials="Sr" lastIdx="2" clrIdx="0">
    <p:extLst>
      <p:ext uri="{19B8F6BF-5375-455C-9EA6-DF929625EA0E}">
        <p15:presenceInfo xmlns:p15="http://schemas.microsoft.com/office/powerpoint/2012/main" userId="64aeb393a0d079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D6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289" autoAdjust="0"/>
    <p:restoredTop sz="94728"/>
  </p:normalViewPr>
  <p:slideViewPr>
    <p:cSldViewPr snapToGrid="0">
      <p:cViewPr varScale="1">
        <p:scale>
          <a:sx n="102" d="100"/>
          <a:sy n="102" d="100"/>
        </p:scale>
        <p:origin x="10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92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B2FEDF-EF40-2148-8091-54EC554B25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21821-84B0-A944-806A-0655643232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FB85C-F8D6-B945-8CA8-12C92A7E6433}" type="datetime1">
              <a:rPr lang="en-IN" smtClean="0"/>
              <a:t>25/11/22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C9A43-26A5-4641-9D37-5A05461923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0DD67-E07A-D944-B49D-7FE6BAF16B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3D64D-42DE-C844-8145-9A5B01632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075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0B793-D25B-6443-9AC6-C6DDA8EFD31A}" type="datetime1">
              <a:rPr lang="en-IN" smtClean="0"/>
              <a:t>25/11/22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AA4E9-78AE-A740-9373-5F0AA6D7A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37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AA4E9-78AE-A740-9373-5F0AA6D7AF4A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14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5B64-8385-B045-9FBE-D0F00E3F0650}" type="datetime1">
              <a:rPr lang="en-IN" smtClean="0"/>
              <a:t>25/11/22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A764-EF28-4909-A658-90CE35F2E2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9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F3A9-651E-B340-BFCE-218970760EAC}" type="datetime1">
              <a:rPr lang="en-IN" smtClean="0"/>
              <a:t>25/11/22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A764-EF28-4909-A658-90CE35F2E2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7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1069-3FD1-5348-A212-B86C0449E424}" type="datetime1">
              <a:rPr lang="en-IN" smtClean="0"/>
              <a:t>25/11/22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A764-EF28-4909-A658-90CE35F2E2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6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953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747474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9631345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409D-55FF-3244-BC4E-FE322DE4D0D3}" type="datetime1">
              <a:rPr lang="en-IN" smtClean="0"/>
              <a:t>25/11/22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A764-EF28-4909-A658-90CE35F2E2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9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7B10-939A-D340-B308-83BB671FE3E4}" type="datetime1">
              <a:rPr lang="en-IN" smtClean="0"/>
              <a:t>25/11/22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A764-EF28-4909-A658-90CE35F2E2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5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635C-8F1F-EB4D-B71C-5E3084609833}" type="datetime1">
              <a:rPr lang="en-IN" smtClean="0"/>
              <a:t>25/11/22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A764-EF28-4909-A658-90CE35F2E2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8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ECA1-1C46-B44A-8252-776DCA37AA23}" type="datetime1">
              <a:rPr lang="en-IN" smtClean="0"/>
              <a:t>25/11/22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A764-EF28-4909-A658-90CE35F2E2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8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B5DE-B992-A540-9CC2-EC273582B0A5}" type="datetime1">
              <a:rPr lang="en-IN" smtClean="0"/>
              <a:t>25/11/22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A764-EF28-4909-A658-90CE35F2E2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3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9208-EBC2-6843-85E0-88030AA64E33}" type="datetime1">
              <a:rPr lang="en-IN" smtClean="0"/>
              <a:t>25/11/22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A764-EF28-4909-A658-90CE35F2E2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1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4675-8BC2-9E45-9084-8DA752274204}" type="datetime1">
              <a:rPr lang="en-IN" smtClean="0"/>
              <a:t>25/11/22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A764-EF28-4909-A658-90CE35F2E2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D0E5-43E2-0348-BF76-A530265699C6}" type="datetime1">
              <a:rPr lang="en-IN" smtClean="0"/>
              <a:t>25/11/22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A764-EF28-4909-A658-90CE35F2E2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7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08F2F-55F7-434B-AD66-424471260FB9}" type="datetime1">
              <a:rPr lang="en-IN" smtClean="0"/>
              <a:t>25/11/22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DA764-EF28-4909-A658-90CE35F2E2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1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48-filtered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25400">
            <a:miter lim="400000"/>
          </a:ln>
          <a:effectLst>
            <a:outerShdw blurRad="38100" dist="30111" dir="5520000" rotWithShape="0">
              <a:srgbClr val="000000">
                <a:alpha val="60000"/>
              </a:srgbClr>
            </a:outerShdw>
          </a:effectLst>
        </p:spPr>
      </p:pic>
      <p:sp>
        <p:nvSpPr>
          <p:cNvPr id="42" name="Shape 42"/>
          <p:cNvSpPr/>
          <p:nvPr/>
        </p:nvSpPr>
        <p:spPr>
          <a:xfrm>
            <a:off x="200260" y="4154594"/>
            <a:ext cx="72200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400">
                <a:solidFill>
                  <a:srgbClr val="FFFC79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1687" b="1" dirty="0"/>
          </a:p>
        </p:txBody>
      </p:sp>
      <p:sp>
        <p:nvSpPr>
          <p:cNvPr id="44" name="Shape 44"/>
          <p:cNvSpPr/>
          <p:nvPr/>
        </p:nvSpPr>
        <p:spPr>
          <a:xfrm>
            <a:off x="200263" y="4122133"/>
            <a:ext cx="9024495" cy="591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3375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7FE65-5581-EC4C-93DA-A688DD473EBD}"/>
              </a:ext>
            </a:extLst>
          </p:cNvPr>
          <p:cNvSpPr txBox="1"/>
          <p:nvPr/>
        </p:nvSpPr>
        <p:spPr>
          <a:xfrm>
            <a:off x="7673009" y="69872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7992A7-D663-4346-A719-BF522822C81D}"/>
              </a:ext>
            </a:extLst>
          </p:cNvPr>
          <p:cNvSpPr/>
          <p:nvPr/>
        </p:nvSpPr>
        <p:spPr>
          <a:xfrm>
            <a:off x="621792" y="2288390"/>
            <a:ext cx="81686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IN" sz="80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Analysis of Walmart Sales Data</a:t>
            </a:r>
          </a:p>
        </p:txBody>
      </p:sp>
    </p:spTree>
    <p:extLst>
      <p:ext uri="{BB962C8B-B14F-4D97-AF65-F5344CB8AC3E}">
        <p14:creationId xmlns:p14="http://schemas.microsoft.com/office/powerpoint/2010/main" val="24875501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nd2.png">
            <a:extLst>
              <a:ext uri="{FF2B5EF4-FFF2-40B4-BE49-F238E27FC236}">
                <a16:creationId xmlns:a16="http://schemas.microsoft.com/office/drawing/2014/main" id="{B20A80DD-DBFE-0347-9B7E-69329AE904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95644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10" name="Shape 54">
            <a:extLst>
              <a:ext uri="{FF2B5EF4-FFF2-40B4-BE49-F238E27FC236}">
                <a16:creationId xmlns:a16="http://schemas.microsoft.com/office/drawing/2014/main" id="{8114C94E-0DFB-7F49-954F-180139225819}"/>
              </a:ext>
            </a:extLst>
          </p:cNvPr>
          <p:cNvSpPr txBox="1">
            <a:spLocks/>
          </p:cNvSpPr>
          <p:nvPr/>
        </p:nvSpPr>
        <p:spPr>
          <a:xfrm>
            <a:off x="0" y="190500"/>
            <a:ext cx="6839211" cy="9822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endParaRPr lang="en-IN" sz="3200" b="1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nd2.png">
            <a:extLst>
              <a:ext uri="{FF2B5EF4-FFF2-40B4-BE49-F238E27FC236}">
                <a16:creationId xmlns:a16="http://schemas.microsoft.com/office/drawing/2014/main" id="{CAEDB8E1-3766-E247-A545-387E60B4D6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" y="6377651"/>
            <a:ext cx="9143999" cy="48035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59F733-3A33-BE48-90DB-2DD91C54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A764-EF28-4909-A658-90CE35F2E27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Shape 54">
            <a:extLst>
              <a:ext uri="{FF2B5EF4-FFF2-40B4-BE49-F238E27FC236}">
                <a16:creationId xmlns:a16="http://schemas.microsoft.com/office/drawing/2014/main" id="{9B2C9317-9E45-1E4F-BB9F-895A24907599}"/>
              </a:ext>
            </a:extLst>
          </p:cNvPr>
          <p:cNvSpPr txBox="1">
            <a:spLocks/>
          </p:cNvSpPr>
          <p:nvPr/>
        </p:nvSpPr>
        <p:spPr>
          <a:xfrm>
            <a:off x="308709" y="82338"/>
            <a:ext cx="8340328" cy="8741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+mn-lt"/>
              </a:rPr>
              <a:t>Distribution of Weekly Sales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15326-7378-4741-8A2D-81D34ED2F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36"/>
            <a:ext cx="9144000" cy="441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8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nd2.png">
            <a:extLst>
              <a:ext uri="{FF2B5EF4-FFF2-40B4-BE49-F238E27FC236}">
                <a16:creationId xmlns:a16="http://schemas.microsoft.com/office/drawing/2014/main" id="{B20A80DD-DBFE-0347-9B7E-69329AE904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95644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10" name="Shape 54">
            <a:extLst>
              <a:ext uri="{FF2B5EF4-FFF2-40B4-BE49-F238E27FC236}">
                <a16:creationId xmlns:a16="http://schemas.microsoft.com/office/drawing/2014/main" id="{8114C94E-0DFB-7F49-954F-180139225819}"/>
              </a:ext>
            </a:extLst>
          </p:cNvPr>
          <p:cNvSpPr txBox="1">
            <a:spLocks/>
          </p:cNvSpPr>
          <p:nvPr/>
        </p:nvSpPr>
        <p:spPr>
          <a:xfrm>
            <a:off x="0" y="190500"/>
            <a:ext cx="6839211" cy="9822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endParaRPr lang="en-IN" sz="3200" b="1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nd2.png">
            <a:extLst>
              <a:ext uri="{FF2B5EF4-FFF2-40B4-BE49-F238E27FC236}">
                <a16:creationId xmlns:a16="http://schemas.microsoft.com/office/drawing/2014/main" id="{CAEDB8E1-3766-E247-A545-387E60B4D6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" y="6377651"/>
            <a:ext cx="9143999" cy="48035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59F733-3A33-BE48-90DB-2DD91C54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A764-EF28-4909-A658-90CE35F2E27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Shape 54">
            <a:extLst>
              <a:ext uri="{FF2B5EF4-FFF2-40B4-BE49-F238E27FC236}">
                <a16:creationId xmlns:a16="http://schemas.microsoft.com/office/drawing/2014/main" id="{9B2C9317-9E45-1E4F-BB9F-895A24907599}"/>
              </a:ext>
            </a:extLst>
          </p:cNvPr>
          <p:cNvSpPr txBox="1">
            <a:spLocks/>
          </p:cNvSpPr>
          <p:nvPr/>
        </p:nvSpPr>
        <p:spPr>
          <a:xfrm>
            <a:off x="308709" y="82338"/>
            <a:ext cx="8340328" cy="87410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+mn-lt"/>
              </a:rPr>
              <a:t>Average sales per Department and Store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3C0BC-6713-3248-8574-5246CF247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43" y="981435"/>
            <a:ext cx="5855110" cy="2760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2BCEFF-C242-7447-AB0D-F1EC0D0F52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198" y="3703801"/>
            <a:ext cx="6041871" cy="287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87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nd2.png">
            <a:extLst>
              <a:ext uri="{FF2B5EF4-FFF2-40B4-BE49-F238E27FC236}">
                <a16:creationId xmlns:a16="http://schemas.microsoft.com/office/drawing/2014/main" id="{B20A80DD-DBFE-0347-9B7E-69329AE904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95644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10" name="Shape 54">
            <a:extLst>
              <a:ext uri="{FF2B5EF4-FFF2-40B4-BE49-F238E27FC236}">
                <a16:creationId xmlns:a16="http://schemas.microsoft.com/office/drawing/2014/main" id="{8114C94E-0DFB-7F49-954F-180139225819}"/>
              </a:ext>
            </a:extLst>
          </p:cNvPr>
          <p:cNvSpPr txBox="1">
            <a:spLocks/>
          </p:cNvSpPr>
          <p:nvPr/>
        </p:nvSpPr>
        <p:spPr>
          <a:xfrm>
            <a:off x="0" y="190500"/>
            <a:ext cx="6839211" cy="9822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endParaRPr lang="en-IN" sz="3200" b="1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nd2.png">
            <a:extLst>
              <a:ext uri="{FF2B5EF4-FFF2-40B4-BE49-F238E27FC236}">
                <a16:creationId xmlns:a16="http://schemas.microsoft.com/office/drawing/2014/main" id="{CAEDB8E1-3766-E247-A545-387E60B4D6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" y="6377651"/>
            <a:ext cx="9143999" cy="48035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59F733-3A33-BE48-90DB-2DD91C54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A764-EF28-4909-A658-90CE35F2E27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Shape 54">
            <a:extLst>
              <a:ext uri="{FF2B5EF4-FFF2-40B4-BE49-F238E27FC236}">
                <a16:creationId xmlns:a16="http://schemas.microsoft.com/office/drawing/2014/main" id="{9B2C9317-9E45-1E4F-BB9F-895A24907599}"/>
              </a:ext>
            </a:extLst>
          </p:cNvPr>
          <p:cNvSpPr txBox="1">
            <a:spLocks/>
          </p:cNvSpPr>
          <p:nvPr/>
        </p:nvSpPr>
        <p:spPr>
          <a:xfrm>
            <a:off x="308709" y="82338"/>
            <a:ext cx="8340328" cy="8741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+mn-lt"/>
              </a:rPr>
              <a:t>Weekly Sales over the years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229FDB-BDF6-2742-9D8B-AD16769A8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5" y="1330780"/>
            <a:ext cx="8951052" cy="431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96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nd2.png">
            <a:extLst>
              <a:ext uri="{FF2B5EF4-FFF2-40B4-BE49-F238E27FC236}">
                <a16:creationId xmlns:a16="http://schemas.microsoft.com/office/drawing/2014/main" id="{B20A80DD-DBFE-0347-9B7E-69329AE904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95644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10" name="Shape 54">
            <a:extLst>
              <a:ext uri="{FF2B5EF4-FFF2-40B4-BE49-F238E27FC236}">
                <a16:creationId xmlns:a16="http://schemas.microsoft.com/office/drawing/2014/main" id="{8114C94E-0DFB-7F49-954F-180139225819}"/>
              </a:ext>
            </a:extLst>
          </p:cNvPr>
          <p:cNvSpPr txBox="1">
            <a:spLocks/>
          </p:cNvSpPr>
          <p:nvPr/>
        </p:nvSpPr>
        <p:spPr>
          <a:xfrm>
            <a:off x="0" y="190500"/>
            <a:ext cx="6839211" cy="9822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endParaRPr lang="en-IN" sz="3200" b="1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nd2.png">
            <a:extLst>
              <a:ext uri="{FF2B5EF4-FFF2-40B4-BE49-F238E27FC236}">
                <a16:creationId xmlns:a16="http://schemas.microsoft.com/office/drawing/2014/main" id="{CAEDB8E1-3766-E247-A545-387E60B4D6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" y="6377651"/>
            <a:ext cx="9143999" cy="48035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59F733-3A33-BE48-90DB-2DD91C54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A764-EF28-4909-A658-90CE35F2E27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Shape 54">
            <a:extLst>
              <a:ext uri="{FF2B5EF4-FFF2-40B4-BE49-F238E27FC236}">
                <a16:creationId xmlns:a16="http://schemas.microsoft.com/office/drawing/2014/main" id="{9B2C9317-9E45-1E4F-BB9F-895A24907599}"/>
              </a:ext>
            </a:extLst>
          </p:cNvPr>
          <p:cNvSpPr txBox="1">
            <a:spLocks/>
          </p:cNvSpPr>
          <p:nvPr/>
        </p:nvSpPr>
        <p:spPr>
          <a:xfrm>
            <a:off x="308709" y="82338"/>
            <a:ext cx="8340328" cy="8741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+mn-lt"/>
              </a:rPr>
              <a:t>Month wise Average Sales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F80016-C7F7-D84B-B66C-3A9AAB0C7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63266"/>
            <a:ext cx="9144000" cy="422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50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48-filtered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7528"/>
            <a:ext cx="9144000" cy="7765527"/>
          </a:xfrm>
          <a:prstGeom prst="rect">
            <a:avLst/>
          </a:prstGeom>
          <a:ln w="25400">
            <a:miter lim="400000"/>
          </a:ln>
          <a:effectLst>
            <a:outerShdw blurRad="38100" dist="30111" dir="5520000" rotWithShape="0">
              <a:srgbClr val="000000">
                <a:alpha val="60000"/>
              </a:srgbClr>
            </a:outerShdw>
          </a:effectLst>
        </p:spPr>
      </p:pic>
      <p:sp>
        <p:nvSpPr>
          <p:cNvPr id="5" name="Shape 54"/>
          <p:cNvSpPr txBox="1">
            <a:spLocks/>
          </p:cNvSpPr>
          <p:nvPr/>
        </p:nvSpPr>
        <p:spPr>
          <a:xfrm>
            <a:off x="316366" y="2213405"/>
            <a:ext cx="8340328" cy="982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defTabSz="457200">
              <a:defRPr sz="350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 defTabSz="321457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lang="en-US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Prediction of Weekly sales</a:t>
            </a:r>
          </a:p>
        </p:txBody>
      </p:sp>
    </p:spTree>
    <p:extLst>
      <p:ext uri="{BB962C8B-B14F-4D97-AF65-F5344CB8AC3E}">
        <p14:creationId xmlns:p14="http://schemas.microsoft.com/office/powerpoint/2010/main" val="283505106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nd2.png">
            <a:extLst>
              <a:ext uri="{FF2B5EF4-FFF2-40B4-BE49-F238E27FC236}">
                <a16:creationId xmlns:a16="http://schemas.microsoft.com/office/drawing/2014/main" id="{B20A80DD-DBFE-0347-9B7E-69329AE904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95644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10" name="Shape 54">
            <a:extLst>
              <a:ext uri="{FF2B5EF4-FFF2-40B4-BE49-F238E27FC236}">
                <a16:creationId xmlns:a16="http://schemas.microsoft.com/office/drawing/2014/main" id="{8114C94E-0DFB-7F49-954F-180139225819}"/>
              </a:ext>
            </a:extLst>
          </p:cNvPr>
          <p:cNvSpPr txBox="1">
            <a:spLocks/>
          </p:cNvSpPr>
          <p:nvPr/>
        </p:nvSpPr>
        <p:spPr>
          <a:xfrm>
            <a:off x="0" y="190500"/>
            <a:ext cx="6839211" cy="9822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endParaRPr lang="en-IN" sz="3200" b="1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nd2.png">
            <a:extLst>
              <a:ext uri="{FF2B5EF4-FFF2-40B4-BE49-F238E27FC236}">
                <a16:creationId xmlns:a16="http://schemas.microsoft.com/office/drawing/2014/main" id="{CAEDB8E1-3766-E247-A545-387E60B4D6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" y="6377651"/>
            <a:ext cx="9143999" cy="48035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59F733-3A33-BE48-90DB-2DD91C54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A764-EF28-4909-A658-90CE35F2E27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Shape 54">
            <a:extLst>
              <a:ext uri="{FF2B5EF4-FFF2-40B4-BE49-F238E27FC236}">
                <a16:creationId xmlns:a16="http://schemas.microsoft.com/office/drawing/2014/main" id="{9B2C9317-9E45-1E4F-BB9F-895A24907599}"/>
              </a:ext>
            </a:extLst>
          </p:cNvPr>
          <p:cNvSpPr txBox="1">
            <a:spLocks/>
          </p:cNvSpPr>
          <p:nvPr/>
        </p:nvSpPr>
        <p:spPr>
          <a:xfrm>
            <a:off x="8930" y="82338"/>
            <a:ext cx="9017083" cy="874103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+mn-lt"/>
              </a:rPr>
              <a:t>Prediction of weekly sales using Linear Models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14782CC-1AF9-6F42-97B7-37E10ACE1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471921"/>
              </p:ext>
            </p:extLst>
          </p:nvPr>
        </p:nvGraphicFramePr>
        <p:xfrm>
          <a:off x="1607575" y="1729146"/>
          <a:ext cx="5295435" cy="247414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97034">
                  <a:extLst>
                    <a:ext uri="{9D8B030D-6E8A-4147-A177-3AD203B41FA5}">
                      <a16:colId xmlns:a16="http://schemas.microsoft.com/office/drawing/2014/main" val="646627686"/>
                    </a:ext>
                  </a:extLst>
                </a:gridCol>
                <a:gridCol w="1270630">
                  <a:extLst>
                    <a:ext uri="{9D8B030D-6E8A-4147-A177-3AD203B41FA5}">
                      <a16:colId xmlns:a16="http://schemas.microsoft.com/office/drawing/2014/main" val="3471980129"/>
                    </a:ext>
                  </a:extLst>
                </a:gridCol>
                <a:gridCol w="1084204">
                  <a:extLst>
                    <a:ext uri="{9D8B030D-6E8A-4147-A177-3AD203B41FA5}">
                      <a16:colId xmlns:a16="http://schemas.microsoft.com/office/drawing/2014/main" val="3657588896"/>
                    </a:ext>
                  </a:extLst>
                </a:gridCol>
                <a:gridCol w="1143567">
                  <a:extLst>
                    <a:ext uri="{9D8B030D-6E8A-4147-A177-3AD203B41FA5}">
                      <a16:colId xmlns:a16="http://schemas.microsoft.com/office/drawing/2014/main" val="49512307"/>
                    </a:ext>
                  </a:extLst>
                </a:gridCol>
              </a:tblGrid>
              <a:tr h="78151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Bias Error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Variance Error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Coefficient of Variance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2980660"/>
                  </a:ext>
                </a:extLst>
              </a:tr>
              <a:tr h="42315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Linear Regression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22010.21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2537.61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0.12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1679249"/>
                  </a:ext>
                </a:extLst>
              </a:tr>
              <a:tr h="42315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Ridge Regression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22007.24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2541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8.66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4092903"/>
                  </a:ext>
                </a:extLst>
              </a:tr>
              <a:tr h="42315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Lasso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21914.61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2651.77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8.26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6831121"/>
                  </a:ext>
                </a:extLst>
              </a:tr>
              <a:tr h="42315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ElasticNet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21672.02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3016.57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7.18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9208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380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nd2.png">
            <a:extLst>
              <a:ext uri="{FF2B5EF4-FFF2-40B4-BE49-F238E27FC236}">
                <a16:creationId xmlns:a16="http://schemas.microsoft.com/office/drawing/2014/main" id="{B20A80DD-DBFE-0347-9B7E-69329AE904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95644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10" name="Shape 54">
            <a:extLst>
              <a:ext uri="{FF2B5EF4-FFF2-40B4-BE49-F238E27FC236}">
                <a16:creationId xmlns:a16="http://schemas.microsoft.com/office/drawing/2014/main" id="{8114C94E-0DFB-7F49-954F-180139225819}"/>
              </a:ext>
            </a:extLst>
          </p:cNvPr>
          <p:cNvSpPr txBox="1">
            <a:spLocks/>
          </p:cNvSpPr>
          <p:nvPr/>
        </p:nvSpPr>
        <p:spPr>
          <a:xfrm>
            <a:off x="0" y="190500"/>
            <a:ext cx="6839211" cy="9822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endParaRPr lang="en-IN" sz="3200" b="1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nd2.png">
            <a:extLst>
              <a:ext uri="{FF2B5EF4-FFF2-40B4-BE49-F238E27FC236}">
                <a16:creationId xmlns:a16="http://schemas.microsoft.com/office/drawing/2014/main" id="{CAEDB8E1-3766-E247-A545-387E60B4D6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" y="6377651"/>
            <a:ext cx="9143999" cy="48035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59F733-3A33-BE48-90DB-2DD91C54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A764-EF28-4909-A658-90CE35F2E27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Shape 54">
            <a:extLst>
              <a:ext uri="{FF2B5EF4-FFF2-40B4-BE49-F238E27FC236}">
                <a16:creationId xmlns:a16="http://schemas.microsoft.com/office/drawing/2014/main" id="{9B2C9317-9E45-1E4F-BB9F-895A24907599}"/>
              </a:ext>
            </a:extLst>
          </p:cNvPr>
          <p:cNvSpPr txBox="1">
            <a:spLocks/>
          </p:cNvSpPr>
          <p:nvPr/>
        </p:nvSpPr>
        <p:spPr>
          <a:xfrm>
            <a:off x="8930" y="82338"/>
            <a:ext cx="9017083" cy="874103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+mn-lt"/>
              </a:rPr>
              <a:t>Prediction of weekly sales using Linear Models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14782CC-1AF9-6F42-97B7-37E10ACE1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379567"/>
              </p:ext>
            </p:extLst>
          </p:nvPr>
        </p:nvGraphicFramePr>
        <p:xfrm>
          <a:off x="1607575" y="1729146"/>
          <a:ext cx="5707625" cy="247414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50632">
                  <a:extLst>
                    <a:ext uri="{9D8B030D-6E8A-4147-A177-3AD203B41FA5}">
                      <a16:colId xmlns:a16="http://schemas.microsoft.com/office/drawing/2014/main" val="646627686"/>
                    </a:ext>
                  </a:extLst>
                </a:gridCol>
                <a:gridCol w="1255815">
                  <a:extLst>
                    <a:ext uri="{9D8B030D-6E8A-4147-A177-3AD203B41FA5}">
                      <a16:colId xmlns:a16="http://schemas.microsoft.com/office/drawing/2014/main" val="3471980129"/>
                    </a:ext>
                  </a:extLst>
                </a:gridCol>
                <a:gridCol w="1168597">
                  <a:extLst>
                    <a:ext uri="{9D8B030D-6E8A-4147-A177-3AD203B41FA5}">
                      <a16:colId xmlns:a16="http://schemas.microsoft.com/office/drawing/2014/main" val="3657588896"/>
                    </a:ext>
                  </a:extLst>
                </a:gridCol>
                <a:gridCol w="1232581">
                  <a:extLst>
                    <a:ext uri="{9D8B030D-6E8A-4147-A177-3AD203B41FA5}">
                      <a16:colId xmlns:a16="http://schemas.microsoft.com/office/drawing/2014/main" val="49512307"/>
                    </a:ext>
                  </a:extLst>
                </a:gridCol>
              </a:tblGrid>
              <a:tr h="781517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effectLst/>
                        </a:rPr>
                        <a:t>Bias Error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effectLst/>
                        </a:rPr>
                        <a:t>Variance Error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effectLst/>
                        </a:rPr>
                        <a:t>Coefficient of Variance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2980660"/>
                  </a:ext>
                </a:extLst>
              </a:tr>
              <a:tr h="423157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effectLst/>
                        </a:rPr>
                        <a:t>Linear Regression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22010.21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2537.61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0.12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1679249"/>
                  </a:ext>
                </a:extLst>
              </a:tr>
              <a:tr h="423157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effectLst/>
                        </a:rPr>
                        <a:t>Ridge Regression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22007.24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2541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8.66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4092903"/>
                  </a:ext>
                </a:extLst>
              </a:tr>
              <a:tr h="423157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effectLst/>
                        </a:rPr>
                        <a:t>Lasso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21914.61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2651.77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8.26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6831121"/>
                  </a:ext>
                </a:extLst>
              </a:tr>
              <a:tr h="423157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 err="1">
                          <a:effectLst/>
                        </a:rPr>
                        <a:t>ElasticNet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21672.02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3016.57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7.18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9208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932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nd2.png">
            <a:extLst>
              <a:ext uri="{FF2B5EF4-FFF2-40B4-BE49-F238E27FC236}">
                <a16:creationId xmlns:a16="http://schemas.microsoft.com/office/drawing/2014/main" id="{B20A80DD-DBFE-0347-9B7E-69329AE904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95644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10" name="Shape 54">
            <a:extLst>
              <a:ext uri="{FF2B5EF4-FFF2-40B4-BE49-F238E27FC236}">
                <a16:creationId xmlns:a16="http://schemas.microsoft.com/office/drawing/2014/main" id="{8114C94E-0DFB-7F49-954F-180139225819}"/>
              </a:ext>
            </a:extLst>
          </p:cNvPr>
          <p:cNvSpPr txBox="1">
            <a:spLocks/>
          </p:cNvSpPr>
          <p:nvPr/>
        </p:nvSpPr>
        <p:spPr>
          <a:xfrm>
            <a:off x="0" y="190500"/>
            <a:ext cx="6839211" cy="9822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endParaRPr lang="en-IN" sz="3200" b="1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nd2.png">
            <a:extLst>
              <a:ext uri="{FF2B5EF4-FFF2-40B4-BE49-F238E27FC236}">
                <a16:creationId xmlns:a16="http://schemas.microsoft.com/office/drawing/2014/main" id="{CAEDB8E1-3766-E247-A545-387E60B4D6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" y="6377651"/>
            <a:ext cx="9143999" cy="48035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59F733-3A33-BE48-90DB-2DD91C54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A764-EF28-4909-A658-90CE35F2E27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Shape 54">
            <a:extLst>
              <a:ext uri="{FF2B5EF4-FFF2-40B4-BE49-F238E27FC236}">
                <a16:creationId xmlns:a16="http://schemas.microsoft.com/office/drawing/2014/main" id="{9B2C9317-9E45-1E4F-BB9F-895A24907599}"/>
              </a:ext>
            </a:extLst>
          </p:cNvPr>
          <p:cNvSpPr txBox="1">
            <a:spLocks/>
          </p:cNvSpPr>
          <p:nvPr/>
        </p:nvSpPr>
        <p:spPr>
          <a:xfrm>
            <a:off x="8930" y="82338"/>
            <a:ext cx="9017083" cy="87410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+mn-lt"/>
              </a:rPr>
              <a:t>Prediction of weekly sales using Non Linear Models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D654BD-E103-C346-96CB-69CD0C43C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957284"/>
              </p:ext>
            </p:extLst>
          </p:nvPr>
        </p:nvGraphicFramePr>
        <p:xfrm>
          <a:off x="2227007" y="1996783"/>
          <a:ext cx="4028421" cy="28194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72095">
                  <a:extLst>
                    <a:ext uri="{9D8B030D-6E8A-4147-A177-3AD203B41FA5}">
                      <a16:colId xmlns:a16="http://schemas.microsoft.com/office/drawing/2014/main" val="2576686319"/>
                    </a:ext>
                  </a:extLst>
                </a:gridCol>
                <a:gridCol w="1128163">
                  <a:extLst>
                    <a:ext uri="{9D8B030D-6E8A-4147-A177-3AD203B41FA5}">
                      <a16:colId xmlns:a16="http://schemas.microsoft.com/office/drawing/2014/main" val="3804139531"/>
                    </a:ext>
                  </a:extLst>
                </a:gridCol>
                <a:gridCol w="1128163">
                  <a:extLst>
                    <a:ext uri="{9D8B030D-6E8A-4147-A177-3AD203B41FA5}">
                      <a16:colId xmlns:a16="http://schemas.microsoft.com/office/drawing/2014/main" val="381763990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effectLst/>
                        </a:rPr>
                        <a:t> 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effectLst/>
                        </a:rPr>
                        <a:t>Training </a:t>
                      </a:r>
                      <a:r>
                        <a:rPr lang="en-IN" sz="2000" b="1" u="none" strike="noStrike" dirty="0" err="1">
                          <a:effectLst/>
                        </a:rPr>
                        <a:t>Adj</a:t>
                      </a:r>
                      <a:r>
                        <a:rPr lang="en-IN" sz="2000" b="1" u="none" strike="noStrike" dirty="0">
                          <a:effectLst/>
                        </a:rPr>
                        <a:t> R^2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effectLst/>
                        </a:rPr>
                        <a:t>Testing </a:t>
                      </a:r>
                      <a:r>
                        <a:rPr lang="en-IN" sz="2000" b="1" u="none" strike="noStrike" dirty="0" err="1">
                          <a:effectLst/>
                        </a:rPr>
                        <a:t>Adj</a:t>
                      </a:r>
                      <a:r>
                        <a:rPr lang="en-IN" sz="2000" b="1" u="none" strike="noStrike" dirty="0">
                          <a:effectLst/>
                        </a:rPr>
                        <a:t> R^2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02854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effectLst/>
                        </a:rPr>
                        <a:t>DT Base Model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100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90.71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34025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effectLst/>
                        </a:rPr>
                        <a:t>DT Tuned Model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82.39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82.14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93086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effectLst/>
                        </a:rPr>
                        <a:t>RF Base Model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99.28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95.02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65646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effectLst/>
                        </a:rPr>
                        <a:t>RF Tuned Model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91.45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90.63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12036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effectLst/>
                        </a:rPr>
                        <a:t>Gradient Boost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74.49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74.14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70990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effectLst/>
                        </a:rPr>
                        <a:t>XGBoost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93.04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91.83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0969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effectLst/>
                        </a:rPr>
                        <a:t>KNN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88.51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82.65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0747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583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48-filtered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7528"/>
            <a:ext cx="9144000" cy="7765527"/>
          </a:xfrm>
          <a:prstGeom prst="rect">
            <a:avLst/>
          </a:prstGeom>
          <a:ln w="25400">
            <a:miter lim="400000"/>
          </a:ln>
          <a:effectLst>
            <a:outerShdw blurRad="38100" dist="30111" dir="5520000" rotWithShape="0">
              <a:srgbClr val="000000">
                <a:alpha val="60000"/>
              </a:srgbClr>
            </a:outerShdw>
          </a:effectLst>
        </p:spPr>
      </p:pic>
      <p:sp>
        <p:nvSpPr>
          <p:cNvPr id="5" name="Shape 54"/>
          <p:cNvSpPr txBox="1">
            <a:spLocks/>
          </p:cNvSpPr>
          <p:nvPr/>
        </p:nvSpPr>
        <p:spPr>
          <a:xfrm>
            <a:off x="316366" y="2213405"/>
            <a:ext cx="8340328" cy="982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457200">
              <a:defRPr sz="350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 defTabSz="321457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lang="en-US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Time Series Analysis</a:t>
            </a:r>
          </a:p>
        </p:txBody>
      </p:sp>
    </p:spTree>
    <p:extLst>
      <p:ext uri="{BB962C8B-B14F-4D97-AF65-F5344CB8AC3E}">
        <p14:creationId xmlns:p14="http://schemas.microsoft.com/office/powerpoint/2010/main" val="324510064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69ABA1-4917-FB4E-AD2A-23E660B81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031" y="3199632"/>
            <a:ext cx="4866968" cy="3394344"/>
          </a:xfrm>
          <a:prstGeom prst="rect">
            <a:avLst/>
          </a:prstGeom>
        </p:spPr>
      </p:pic>
      <p:pic>
        <p:nvPicPr>
          <p:cNvPr id="9" name="band2.png">
            <a:extLst>
              <a:ext uri="{FF2B5EF4-FFF2-40B4-BE49-F238E27FC236}">
                <a16:creationId xmlns:a16="http://schemas.microsoft.com/office/drawing/2014/main" id="{B20A80DD-DBFE-0347-9B7E-69329AE904B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95644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10" name="Shape 54">
            <a:extLst>
              <a:ext uri="{FF2B5EF4-FFF2-40B4-BE49-F238E27FC236}">
                <a16:creationId xmlns:a16="http://schemas.microsoft.com/office/drawing/2014/main" id="{8114C94E-0DFB-7F49-954F-180139225819}"/>
              </a:ext>
            </a:extLst>
          </p:cNvPr>
          <p:cNvSpPr txBox="1">
            <a:spLocks/>
          </p:cNvSpPr>
          <p:nvPr/>
        </p:nvSpPr>
        <p:spPr>
          <a:xfrm>
            <a:off x="0" y="190500"/>
            <a:ext cx="6839211" cy="9822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endParaRPr lang="en-IN" sz="3200" b="1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nd2.png">
            <a:extLst>
              <a:ext uri="{FF2B5EF4-FFF2-40B4-BE49-F238E27FC236}">
                <a16:creationId xmlns:a16="http://schemas.microsoft.com/office/drawing/2014/main" id="{CAEDB8E1-3766-E247-A545-387E60B4D63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" y="6377651"/>
            <a:ext cx="9143999" cy="48035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59F733-3A33-BE48-90DB-2DD91C54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A764-EF28-4909-A658-90CE35F2E27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Shape 54">
            <a:extLst>
              <a:ext uri="{FF2B5EF4-FFF2-40B4-BE49-F238E27FC236}">
                <a16:creationId xmlns:a16="http://schemas.microsoft.com/office/drawing/2014/main" id="{9B2C9317-9E45-1E4F-BB9F-895A24907599}"/>
              </a:ext>
            </a:extLst>
          </p:cNvPr>
          <p:cNvSpPr txBox="1">
            <a:spLocks/>
          </p:cNvSpPr>
          <p:nvPr/>
        </p:nvSpPr>
        <p:spPr>
          <a:xfrm>
            <a:off x="308709" y="82338"/>
            <a:ext cx="8340328" cy="8741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+mn-lt"/>
              </a:rPr>
              <a:t>Time Series Analysis - Prophet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D1A3B-C873-8649-8D00-420BAB647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29" y="977741"/>
            <a:ext cx="4595677" cy="304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4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277178" y="1083596"/>
            <a:ext cx="8340328" cy="520504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321457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endParaRPr lang="en-US" sz="2250" dirty="0">
              <a:solidFill>
                <a:srgbClr val="797979"/>
              </a:solidFill>
              <a:latin typeface="Arial" pitchFamily="34" charset="0"/>
              <a:cs typeface="Arial" pitchFamily="34" charset="0"/>
            </a:endParaRPr>
          </a:p>
          <a:p>
            <a:pPr marL="0" indent="0" defTabSz="321457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endParaRPr lang="en-US" sz="2250" dirty="0">
              <a:solidFill>
                <a:srgbClr val="797979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defTabSz="321457">
              <a:spcBef>
                <a:spcPts val="0"/>
              </a:spcBef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797979"/>
                </a:solidFill>
                <a:latin typeface="Arial" pitchFamily="34" charset="0"/>
                <a:cs typeface="Arial" pitchFamily="34" charset="0"/>
              </a:rPr>
              <a:t>Aim of the Study</a:t>
            </a:r>
          </a:p>
          <a:p>
            <a:pPr marL="457200" indent="-457200" defTabSz="321457">
              <a:spcBef>
                <a:spcPts val="0"/>
              </a:spcBef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250" dirty="0">
              <a:solidFill>
                <a:srgbClr val="797979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defTabSz="321457">
              <a:spcBef>
                <a:spcPts val="0"/>
              </a:spcBef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797979"/>
                </a:solidFill>
                <a:latin typeface="Arial" pitchFamily="34" charset="0"/>
                <a:cs typeface="Arial" pitchFamily="34" charset="0"/>
              </a:rPr>
              <a:t>Exploratory Data Analysis</a:t>
            </a:r>
          </a:p>
          <a:p>
            <a:pPr marL="457200" indent="-457200" defTabSz="321457">
              <a:spcBef>
                <a:spcPts val="0"/>
              </a:spcBef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250" dirty="0">
              <a:solidFill>
                <a:srgbClr val="797979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defTabSz="321457">
              <a:spcBef>
                <a:spcPts val="0"/>
              </a:spcBef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797979"/>
                </a:solidFill>
                <a:latin typeface="Arial" pitchFamily="34" charset="0"/>
                <a:cs typeface="Arial" pitchFamily="34" charset="0"/>
              </a:rPr>
              <a:t>Prediction of sales using:</a:t>
            </a:r>
          </a:p>
          <a:p>
            <a:pPr lvl="1" defTabSz="321457">
              <a:spcBef>
                <a:spcPts val="0"/>
              </a:spcBef>
              <a:buFont typeface="Wingdings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850" dirty="0">
                <a:solidFill>
                  <a:srgbClr val="797979"/>
                </a:solidFill>
                <a:latin typeface="Arial" pitchFamily="34" charset="0"/>
                <a:cs typeface="Arial" pitchFamily="34" charset="0"/>
              </a:rPr>
              <a:t>Linear Models</a:t>
            </a:r>
          </a:p>
          <a:p>
            <a:pPr lvl="1" defTabSz="321457">
              <a:spcBef>
                <a:spcPts val="0"/>
              </a:spcBef>
              <a:buFont typeface="Wingdings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797979"/>
                </a:solidFill>
                <a:latin typeface="Arial" pitchFamily="34" charset="0"/>
                <a:cs typeface="Arial" pitchFamily="34" charset="0"/>
              </a:rPr>
              <a:t>Non Linear Models</a:t>
            </a:r>
          </a:p>
          <a:p>
            <a:pPr lvl="1" defTabSz="321457">
              <a:spcBef>
                <a:spcPts val="0"/>
              </a:spcBef>
              <a:buFont typeface="Wingdings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797979"/>
                </a:solidFill>
                <a:latin typeface="Arial" pitchFamily="34" charset="0"/>
                <a:cs typeface="Arial" pitchFamily="34" charset="0"/>
              </a:rPr>
              <a:t>Time Series Models</a:t>
            </a:r>
          </a:p>
        </p:txBody>
      </p:sp>
      <p:pic>
        <p:nvPicPr>
          <p:cNvPr id="7" name="band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120178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277178" y="101330"/>
            <a:ext cx="8340328" cy="982266"/>
          </a:xfrm>
          <a:prstGeom prst="rect">
            <a:avLst/>
          </a:prstGeom>
        </p:spPr>
        <p:txBody>
          <a:bodyPr>
            <a:normAutofit/>
          </a:bodyPr>
          <a:lstStyle>
            <a:lvl1pPr defTabSz="457200">
              <a:defRPr sz="350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+mn-lt"/>
              </a:rPr>
              <a:t>Outline</a:t>
            </a:r>
          </a:p>
        </p:txBody>
      </p:sp>
      <p:pic>
        <p:nvPicPr>
          <p:cNvPr id="5" name="band2.png">
            <a:extLst>
              <a:ext uri="{FF2B5EF4-FFF2-40B4-BE49-F238E27FC236}">
                <a16:creationId xmlns:a16="http://schemas.microsoft.com/office/drawing/2014/main" id="{493EBD3E-DC97-1C42-8609-B30577DDD24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" y="6403409"/>
            <a:ext cx="9143999" cy="48035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4340409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nd2.png">
            <a:extLst>
              <a:ext uri="{FF2B5EF4-FFF2-40B4-BE49-F238E27FC236}">
                <a16:creationId xmlns:a16="http://schemas.microsoft.com/office/drawing/2014/main" id="{B20A80DD-DBFE-0347-9B7E-69329AE904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95644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10" name="Shape 54">
            <a:extLst>
              <a:ext uri="{FF2B5EF4-FFF2-40B4-BE49-F238E27FC236}">
                <a16:creationId xmlns:a16="http://schemas.microsoft.com/office/drawing/2014/main" id="{8114C94E-0DFB-7F49-954F-180139225819}"/>
              </a:ext>
            </a:extLst>
          </p:cNvPr>
          <p:cNvSpPr txBox="1">
            <a:spLocks/>
          </p:cNvSpPr>
          <p:nvPr/>
        </p:nvSpPr>
        <p:spPr>
          <a:xfrm>
            <a:off x="0" y="190500"/>
            <a:ext cx="6839211" cy="9822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endParaRPr lang="en-IN" sz="3200" b="1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nd2.png">
            <a:extLst>
              <a:ext uri="{FF2B5EF4-FFF2-40B4-BE49-F238E27FC236}">
                <a16:creationId xmlns:a16="http://schemas.microsoft.com/office/drawing/2014/main" id="{CAEDB8E1-3766-E247-A545-387E60B4D6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" y="6377651"/>
            <a:ext cx="9143999" cy="48035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59F733-3A33-BE48-90DB-2DD91C54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A764-EF28-4909-A658-90CE35F2E27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Shape 54">
            <a:extLst>
              <a:ext uri="{FF2B5EF4-FFF2-40B4-BE49-F238E27FC236}">
                <a16:creationId xmlns:a16="http://schemas.microsoft.com/office/drawing/2014/main" id="{9B2C9317-9E45-1E4F-BB9F-895A24907599}"/>
              </a:ext>
            </a:extLst>
          </p:cNvPr>
          <p:cNvSpPr txBox="1">
            <a:spLocks/>
          </p:cNvSpPr>
          <p:nvPr/>
        </p:nvSpPr>
        <p:spPr>
          <a:xfrm>
            <a:off x="308709" y="82338"/>
            <a:ext cx="8340328" cy="8741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+mn-lt"/>
              </a:rPr>
              <a:t>Time Series Analysis - SARIMA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52EC4A-EB5E-544E-8EF3-C51EDCC5D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7" y="1038779"/>
            <a:ext cx="8515350" cy="29276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8D7DA6-8A70-4E4A-AC7C-D1DA8872E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35" y="3778442"/>
            <a:ext cx="4645276" cy="283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85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48-filtered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7528"/>
            <a:ext cx="9144000" cy="7765527"/>
          </a:xfrm>
          <a:prstGeom prst="rect">
            <a:avLst/>
          </a:prstGeom>
          <a:ln w="25400">
            <a:miter lim="400000"/>
          </a:ln>
          <a:effectLst>
            <a:outerShdw blurRad="38100" dist="30111" dir="5520000" rotWithShape="0">
              <a:srgbClr val="000000">
                <a:alpha val="60000"/>
              </a:srgbClr>
            </a:outerShdw>
          </a:effectLst>
        </p:spPr>
      </p:pic>
      <p:sp>
        <p:nvSpPr>
          <p:cNvPr id="5" name="Shape 54"/>
          <p:cNvSpPr txBox="1">
            <a:spLocks/>
          </p:cNvSpPr>
          <p:nvPr/>
        </p:nvSpPr>
        <p:spPr>
          <a:xfrm>
            <a:off x="316366" y="2213405"/>
            <a:ext cx="8340328" cy="982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457200">
              <a:defRPr sz="350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Helvetica Neue Bold Condensed"/>
                <a:cs typeface="Helvetica Neue Bold Condensed"/>
                <a:sym typeface="Helvetica Neue Bold Condensed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34079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nd2.png">
            <a:extLst>
              <a:ext uri="{FF2B5EF4-FFF2-40B4-BE49-F238E27FC236}">
                <a16:creationId xmlns:a16="http://schemas.microsoft.com/office/drawing/2014/main" id="{B20A80DD-DBFE-0347-9B7E-69329AE904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95644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10" name="Shape 54">
            <a:extLst>
              <a:ext uri="{FF2B5EF4-FFF2-40B4-BE49-F238E27FC236}">
                <a16:creationId xmlns:a16="http://schemas.microsoft.com/office/drawing/2014/main" id="{8114C94E-0DFB-7F49-954F-180139225819}"/>
              </a:ext>
            </a:extLst>
          </p:cNvPr>
          <p:cNvSpPr txBox="1">
            <a:spLocks/>
          </p:cNvSpPr>
          <p:nvPr/>
        </p:nvSpPr>
        <p:spPr>
          <a:xfrm>
            <a:off x="0" y="190500"/>
            <a:ext cx="6839211" cy="9822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endParaRPr lang="en-IN" sz="3200" b="1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nd2.png">
            <a:extLst>
              <a:ext uri="{FF2B5EF4-FFF2-40B4-BE49-F238E27FC236}">
                <a16:creationId xmlns:a16="http://schemas.microsoft.com/office/drawing/2014/main" id="{CAEDB8E1-3766-E247-A545-387E60B4D6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" y="6377651"/>
            <a:ext cx="9143999" cy="48035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59F733-3A33-BE48-90DB-2DD91C54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A764-EF28-4909-A658-90CE35F2E27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Shape 54">
            <a:extLst>
              <a:ext uri="{FF2B5EF4-FFF2-40B4-BE49-F238E27FC236}">
                <a16:creationId xmlns:a16="http://schemas.microsoft.com/office/drawing/2014/main" id="{9B2C9317-9E45-1E4F-BB9F-895A24907599}"/>
              </a:ext>
            </a:extLst>
          </p:cNvPr>
          <p:cNvSpPr txBox="1">
            <a:spLocks/>
          </p:cNvSpPr>
          <p:nvPr/>
        </p:nvSpPr>
        <p:spPr>
          <a:xfrm>
            <a:off x="308709" y="82338"/>
            <a:ext cx="8340328" cy="8741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+mn-lt"/>
              </a:rPr>
              <a:t>Aim of the Study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A987BA-503F-BB44-B93E-E4141D8D7B94}"/>
              </a:ext>
            </a:extLst>
          </p:cNvPr>
          <p:cNvSpPr txBox="1"/>
          <p:nvPr/>
        </p:nvSpPr>
        <p:spPr>
          <a:xfrm>
            <a:off x="163284" y="1563329"/>
            <a:ext cx="88352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forecast sales based on the given variables.</a:t>
            </a: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36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48-filtered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7528"/>
            <a:ext cx="9144000" cy="7765527"/>
          </a:xfrm>
          <a:prstGeom prst="rect">
            <a:avLst/>
          </a:prstGeom>
          <a:ln w="25400">
            <a:miter lim="400000"/>
          </a:ln>
          <a:effectLst>
            <a:outerShdw blurRad="38100" dist="30111" dir="5520000" rotWithShape="0">
              <a:srgbClr val="000000">
                <a:alpha val="60000"/>
              </a:srgbClr>
            </a:outerShdw>
          </a:effectLst>
        </p:spPr>
      </p:pic>
      <p:sp>
        <p:nvSpPr>
          <p:cNvPr id="5" name="Shape 54"/>
          <p:cNvSpPr txBox="1">
            <a:spLocks/>
          </p:cNvSpPr>
          <p:nvPr/>
        </p:nvSpPr>
        <p:spPr>
          <a:xfrm>
            <a:off x="316366" y="2213405"/>
            <a:ext cx="8340328" cy="982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defTabSz="457200">
              <a:defRPr sz="350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 defTabSz="321457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lang="en-US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3103581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nd2.png">
            <a:extLst>
              <a:ext uri="{FF2B5EF4-FFF2-40B4-BE49-F238E27FC236}">
                <a16:creationId xmlns:a16="http://schemas.microsoft.com/office/drawing/2014/main" id="{B20A80DD-DBFE-0347-9B7E-69329AE904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95644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10" name="Shape 54">
            <a:extLst>
              <a:ext uri="{FF2B5EF4-FFF2-40B4-BE49-F238E27FC236}">
                <a16:creationId xmlns:a16="http://schemas.microsoft.com/office/drawing/2014/main" id="{8114C94E-0DFB-7F49-954F-180139225819}"/>
              </a:ext>
            </a:extLst>
          </p:cNvPr>
          <p:cNvSpPr txBox="1">
            <a:spLocks/>
          </p:cNvSpPr>
          <p:nvPr/>
        </p:nvSpPr>
        <p:spPr>
          <a:xfrm>
            <a:off x="0" y="190500"/>
            <a:ext cx="6839211" cy="9822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endParaRPr lang="en-IN" sz="3200" b="1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nd2.png">
            <a:extLst>
              <a:ext uri="{FF2B5EF4-FFF2-40B4-BE49-F238E27FC236}">
                <a16:creationId xmlns:a16="http://schemas.microsoft.com/office/drawing/2014/main" id="{CAEDB8E1-3766-E247-A545-387E60B4D6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" y="6377651"/>
            <a:ext cx="9143999" cy="48035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59F733-3A33-BE48-90DB-2DD91C54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A764-EF28-4909-A658-90CE35F2E27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6C0DD8-EC84-CB4C-B6DB-EA0714EBE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" y="998937"/>
            <a:ext cx="7143110" cy="2326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ADF9A7-A6D0-BF48-8BDD-652822393E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270" y="3276944"/>
            <a:ext cx="5131659" cy="2149237"/>
          </a:xfrm>
          <a:prstGeom prst="rect">
            <a:avLst/>
          </a:prstGeom>
        </p:spPr>
      </p:pic>
      <p:sp>
        <p:nvSpPr>
          <p:cNvPr id="11" name="Shape 54">
            <a:extLst>
              <a:ext uri="{FF2B5EF4-FFF2-40B4-BE49-F238E27FC236}">
                <a16:creationId xmlns:a16="http://schemas.microsoft.com/office/drawing/2014/main" id="{8A4F792F-8613-0D40-B827-1CE72D6735C6}"/>
              </a:ext>
            </a:extLst>
          </p:cNvPr>
          <p:cNvSpPr txBox="1">
            <a:spLocks/>
          </p:cNvSpPr>
          <p:nvPr/>
        </p:nvSpPr>
        <p:spPr>
          <a:xfrm>
            <a:off x="308709" y="82338"/>
            <a:ext cx="8340328" cy="8741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+mn-lt"/>
              </a:rPr>
              <a:t>Looking at the 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100077-2113-974A-9EF4-38E389ED3F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937" y="5426181"/>
            <a:ext cx="38481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1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nd2.png">
            <a:extLst>
              <a:ext uri="{FF2B5EF4-FFF2-40B4-BE49-F238E27FC236}">
                <a16:creationId xmlns:a16="http://schemas.microsoft.com/office/drawing/2014/main" id="{B20A80DD-DBFE-0347-9B7E-69329AE904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95644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10" name="Shape 54">
            <a:extLst>
              <a:ext uri="{FF2B5EF4-FFF2-40B4-BE49-F238E27FC236}">
                <a16:creationId xmlns:a16="http://schemas.microsoft.com/office/drawing/2014/main" id="{8114C94E-0DFB-7F49-954F-180139225819}"/>
              </a:ext>
            </a:extLst>
          </p:cNvPr>
          <p:cNvSpPr txBox="1">
            <a:spLocks/>
          </p:cNvSpPr>
          <p:nvPr/>
        </p:nvSpPr>
        <p:spPr>
          <a:xfrm>
            <a:off x="0" y="190500"/>
            <a:ext cx="6839211" cy="9822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endParaRPr lang="en-IN" sz="3200" b="1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nd2.png">
            <a:extLst>
              <a:ext uri="{FF2B5EF4-FFF2-40B4-BE49-F238E27FC236}">
                <a16:creationId xmlns:a16="http://schemas.microsoft.com/office/drawing/2014/main" id="{CAEDB8E1-3766-E247-A545-387E60B4D6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" y="6377651"/>
            <a:ext cx="9143999" cy="48035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59F733-3A33-BE48-90DB-2DD91C54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A764-EF28-4909-A658-90CE35F2E27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Shape 54">
            <a:extLst>
              <a:ext uri="{FF2B5EF4-FFF2-40B4-BE49-F238E27FC236}">
                <a16:creationId xmlns:a16="http://schemas.microsoft.com/office/drawing/2014/main" id="{9912DE17-4296-E349-94D5-10CD6B5ADE26}"/>
              </a:ext>
            </a:extLst>
          </p:cNvPr>
          <p:cNvSpPr txBox="1">
            <a:spLocks/>
          </p:cNvSpPr>
          <p:nvPr/>
        </p:nvSpPr>
        <p:spPr>
          <a:xfrm>
            <a:off x="308709" y="82338"/>
            <a:ext cx="8340328" cy="8741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+mn-lt"/>
              </a:rPr>
              <a:t>Looking at the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44789D-DF21-6A4B-BA2E-F80B0C4C5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907" y="1222759"/>
            <a:ext cx="2380092" cy="34482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DD9AF9-9A4B-2C46-9515-069CC1157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" y="1194066"/>
            <a:ext cx="6853382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0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nd2.png">
            <a:extLst>
              <a:ext uri="{FF2B5EF4-FFF2-40B4-BE49-F238E27FC236}">
                <a16:creationId xmlns:a16="http://schemas.microsoft.com/office/drawing/2014/main" id="{B20A80DD-DBFE-0347-9B7E-69329AE904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95644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10" name="Shape 54">
            <a:extLst>
              <a:ext uri="{FF2B5EF4-FFF2-40B4-BE49-F238E27FC236}">
                <a16:creationId xmlns:a16="http://schemas.microsoft.com/office/drawing/2014/main" id="{8114C94E-0DFB-7F49-954F-180139225819}"/>
              </a:ext>
            </a:extLst>
          </p:cNvPr>
          <p:cNvSpPr txBox="1">
            <a:spLocks/>
          </p:cNvSpPr>
          <p:nvPr/>
        </p:nvSpPr>
        <p:spPr>
          <a:xfrm>
            <a:off x="0" y="190500"/>
            <a:ext cx="6839211" cy="9822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endParaRPr lang="en-IN" sz="3200" b="1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nd2.png">
            <a:extLst>
              <a:ext uri="{FF2B5EF4-FFF2-40B4-BE49-F238E27FC236}">
                <a16:creationId xmlns:a16="http://schemas.microsoft.com/office/drawing/2014/main" id="{CAEDB8E1-3766-E247-A545-387E60B4D6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" y="6377651"/>
            <a:ext cx="9143999" cy="48035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59F733-3A33-BE48-90DB-2DD91C54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A764-EF28-4909-A658-90CE35F2E27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Shape 54">
            <a:extLst>
              <a:ext uri="{FF2B5EF4-FFF2-40B4-BE49-F238E27FC236}">
                <a16:creationId xmlns:a16="http://schemas.microsoft.com/office/drawing/2014/main" id="{9912DE17-4296-E349-94D5-10CD6B5ADE26}"/>
              </a:ext>
            </a:extLst>
          </p:cNvPr>
          <p:cNvSpPr txBox="1">
            <a:spLocks/>
          </p:cNvSpPr>
          <p:nvPr/>
        </p:nvSpPr>
        <p:spPr>
          <a:xfrm>
            <a:off x="308709" y="82338"/>
            <a:ext cx="8340328" cy="8741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+mn-lt"/>
              </a:rPr>
              <a:t>Missing Values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CAC890-F519-F943-A814-FECA577AC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7" y="2181445"/>
            <a:ext cx="9059843" cy="43912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15B7F6-44A0-CA4E-B4BB-3461A5012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51" y="1020670"/>
            <a:ext cx="3044284" cy="511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nd2.png">
            <a:extLst>
              <a:ext uri="{FF2B5EF4-FFF2-40B4-BE49-F238E27FC236}">
                <a16:creationId xmlns:a16="http://schemas.microsoft.com/office/drawing/2014/main" id="{B20A80DD-DBFE-0347-9B7E-69329AE904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95644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10" name="Shape 54">
            <a:extLst>
              <a:ext uri="{FF2B5EF4-FFF2-40B4-BE49-F238E27FC236}">
                <a16:creationId xmlns:a16="http://schemas.microsoft.com/office/drawing/2014/main" id="{8114C94E-0DFB-7F49-954F-180139225819}"/>
              </a:ext>
            </a:extLst>
          </p:cNvPr>
          <p:cNvSpPr txBox="1">
            <a:spLocks/>
          </p:cNvSpPr>
          <p:nvPr/>
        </p:nvSpPr>
        <p:spPr>
          <a:xfrm>
            <a:off x="0" y="190500"/>
            <a:ext cx="6839211" cy="9822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endParaRPr lang="en-IN" sz="3200" b="1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nd2.png">
            <a:extLst>
              <a:ext uri="{FF2B5EF4-FFF2-40B4-BE49-F238E27FC236}">
                <a16:creationId xmlns:a16="http://schemas.microsoft.com/office/drawing/2014/main" id="{CAEDB8E1-3766-E247-A545-387E60B4D6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" y="6377651"/>
            <a:ext cx="9143999" cy="48035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59F733-3A33-BE48-90DB-2DD91C54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A764-EF28-4909-A658-90CE35F2E27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Shape 54">
            <a:extLst>
              <a:ext uri="{FF2B5EF4-FFF2-40B4-BE49-F238E27FC236}">
                <a16:creationId xmlns:a16="http://schemas.microsoft.com/office/drawing/2014/main" id="{9B2C9317-9E45-1E4F-BB9F-895A24907599}"/>
              </a:ext>
            </a:extLst>
          </p:cNvPr>
          <p:cNvSpPr txBox="1">
            <a:spLocks/>
          </p:cNvSpPr>
          <p:nvPr/>
        </p:nvSpPr>
        <p:spPr>
          <a:xfrm>
            <a:off x="308709" y="82338"/>
            <a:ext cx="8340328" cy="8741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+mn-lt"/>
              </a:rPr>
              <a:t>Correlation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44EFD2-4DED-2A44-A0D7-C8B78EF5B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672"/>
            <a:ext cx="9144000" cy="509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2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nd2.png">
            <a:extLst>
              <a:ext uri="{FF2B5EF4-FFF2-40B4-BE49-F238E27FC236}">
                <a16:creationId xmlns:a16="http://schemas.microsoft.com/office/drawing/2014/main" id="{B20A80DD-DBFE-0347-9B7E-69329AE904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95644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10" name="Shape 54">
            <a:extLst>
              <a:ext uri="{FF2B5EF4-FFF2-40B4-BE49-F238E27FC236}">
                <a16:creationId xmlns:a16="http://schemas.microsoft.com/office/drawing/2014/main" id="{8114C94E-0DFB-7F49-954F-180139225819}"/>
              </a:ext>
            </a:extLst>
          </p:cNvPr>
          <p:cNvSpPr txBox="1">
            <a:spLocks/>
          </p:cNvSpPr>
          <p:nvPr/>
        </p:nvSpPr>
        <p:spPr>
          <a:xfrm>
            <a:off x="0" y="190500"/>
            <a:ext cx="6839211" cy="9822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endParaRPr lang="en-IN" sz="3200" b="1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nd2.png">
            <a:extLst>
              <a:ext uri="{FF2B5EF4-FFF2-40B4-BE49-F238E27FC236}">
                <a16:creationId xmlns:a16="http://schemas.microsoft.com/office/drawing/2014/main" id="{CAEDB8E1-3766-E247-A545-387E60B4D6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" y="6377651"/>
            <a:ext cx="9143999" cy="48035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59F733-3A33-BE48-90DB-2DD91C54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A764-EF28-4909-A658-90CE35F2E27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Shape 54">
            <a:extLst>
              <a:ext uri="{FF2B5EF4-FFF2-40B4-BE49-F238E27FC236}">
                <a16:creationId xmlns:a16="http://schemas.microsoft.com/office/drawing/2014/main" id="{9B2C9317-9E45-1E4F-BB9F-895A24907599}"/>
              </a:ext>
            </a:extLst>
          </p:cNvPr>
          <p:cNvSpPr txBox="1">
            <a:spLocks/>
          </p:cNvSpPr>
          <p:nvPr/>
        </p:nvSpPr>
        <p:spPr>
          <a:xfrm>
            <a:off x="308709" y="82338"/>
            <a:ext cx="8340328" cy="8741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+mn-lt"/>
              </a:rPr>
              <a:t>Scatter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DF3C8-4424-C64F-8709-65E826A90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10" y="956441"/>
            <a:ext cx="8301228" cy="583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9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11735</TotalTime>
  <Words>225</Words>
  <Application>Microsoft Macintosh PowerPoint</Application>
  <PresentationFormat>On-screen Show (4:3)</PresentationFormat>
  <Paragraphs>112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Helvetica Neue Bold Condensed</vt:lpstr>
      <vt:lpstr>Wingdings</vt:lpstr>
      <vt:lpstr>Office Theme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sushrutha raj</dc:creator>
  <cp:lastModifiedBy>Sushrutha raj</cp:lastModifiedBy>
  <cp:revision>422</cp:revision>
  <dcterms:created xsi:type="dcterms:W3CDTF">2016-08-20T13:11:41Z</dcterms:created>
  <dcterms:modified xsi:type="dcterms:W3CDTF">2022-11-25T12:45:44Z</dcterms:modified>
</cp:coreProperties>
</file>