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0" r:id="rId1"/>
    <p:sldMasterId id="2147483856" r:id="rId2"/>
  </p:sldMasterIdLst>
  <p:notesMasterIdLst>
    <p:notesMasterId r:id="rId14"/>
  </p:notesMasterIdLst>
  <p:handoutMasterIdLst>
    <p:handoutMasterId r:id="rId15"/>
  </p:handoutMasterIdLst>
  <p:sldIdLst>
    <p:sldId id="263" r:id="rId3"/>
    <p:sldId id="264" r:id="rId4"/>
    <p:sldId id="275" r:id="rId5"/>
    <p:sldId id="276" r:id="rId6"/>
    <p:sldId id="277" r:id="rId7"/>
    <p:sldId id="278" r:id="rId8"/>
    <p:sldId id="279" r:id="rId9"/>
    <p:sldId id="281" r:id="rId10"/>
    <p:sldId id="282" r:id="rId11"/>
    <p:sldId id="283" r:id="rId12"/>
    <p:sldId id="284" r:id="rId13"/>
  </p:sldIdLst>
  <p:sldSz cx="9144000" cy="6858000" type="screen4x3"/>
  <p:notesSz cx="6858000" cy="9144000"/>
  <p:custDataLst>
    <p:tags r:id="rId16"/>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096" algn="ctr" rtl="0" fontAlgn="base">
      <a:spcBef>
        <a:spcPct val="0"/>
      </a:spcBef>
      <a:spcAft>
        <a:spcPct val="0"/>
      </a:spcAft>
      <a:defRPr sz="2400" kern="1200">
        <a:solidFill>
          <a:schemeClr val="tx1"/>
        </a:solidFill>
        <a:latin typeface="Arial" charset="0"/>
        <a:ea typeface="+mn-ea"/>
        <a:cs typeface="+mn-cs"/>
      </a:defRPr>
    </a:lvl2pPr>
    <a:lvl3pPr marL="914192" algn="ctr" rtl="0" fontAlgn="base">
      <a:spcBef>
        <a:spcPct val="0"/>
      </a:spcBef>
      <a:spcAft>
        <a:spcPct val="0"/>
      </a:spcAft>
      <a:defRPr sz="2400" kern="1200">
        <a:solidFill>
          <a:schemeClr val="tx1"/>
        </a:solidFill>
        <a:latin typeface="Arial" charset="0"/>
        <a:ea typeface="+mn-ea"/>
        <a:cs typeface="+mn-cs"/>
      </a:defRPr>
    </a:lvl3pPr>
    <a:lvl4pPr marL="1371288" algn="ctr" rtl="0" fontAlgn="base">
      <a:spcBef>
        <a:spcPct val="0"/>
      </a:spcBef>
      <a:spcAft>
        <a:spcPct val="0"/>
      </a:spcAft>
      <a:defRPr sz="2400" kern="1200">
        <a:solidFill>
          <a:schemeClr val="tx1"/>
        </a:solidFill>
        <a:latin typeface="Arial" charset="0"/>
        <a:ea typeface="+mn-ea"/>
        <a:cs typeface="+mn-cs"/>
      </a:defRPr>
    </a:lvl4pPr>
    <a:lvl5pPr marL="1828385" algn="ctr" rtl="0" fontAlgn="base">
      <a:spcBef>
        <a:spcPct val="0"/>
      </a:spcBef>
      <a:spcAft>
        <a:spcPct val="0"/>
      </a:spcAft>
      <a:defRPr sz="2400" kern="1200">
        <a:solidFill>
          <a:schemeClr val="tx1"/>
        </a:solidFill>
        <a:latin typeface="Arial" charset="0"/>
        <a:ea typeface="+mn-ea"/>
        <a:cs typeface="+mn-cs"/>
      </a:defRPr>
    </a:lvl5pPr>
    <a:lvl6pPr marL="2285480" algn="l" defTabSz="914192" rtl="0" eaLnBrk="1" latinLnBrk="0" hangingPunct="1">
      <a:defRPr sz="2400" kern="1200">
        <a:solidFill>
          <a:schemeClr val="tx1"/>
        </a:solidFill>
        <a:latin typeface="Arial" charset="0"/>
        <a:ea typeface="+mn-ea"/>
        <a:cs typeface="+mn-cs"/>
      </a:defRPr>
    </a:lvl6pPr>
    <a:lvl7pPr marL="2742577" algn="l" defTabSz="914192" rtl="0" eaLnBrk="1" latinLnBrk="0" hangingPunct="1">
      <a:defRPr sz="2400" kern="1200">
        <a:solidFill>
          <a:schemeClr val="tx1"/>
        </a:solidFill>
        <a:latin typeface="Arial" charset="0"/>
        <a:ea typeface="+mn-ea"/>
        <a:cs typeface="+mn-cs"/>
      </a:defRPr>
    </a:lvl7pPr>
    <a:lvl8pPr marL="3199673" algn="l" defTabSz="914192" rtl="0" eaLnBrk="1" latinLnBrk="0" hangingPunct="1">
      <a:defRPr sz="2400" kern="1200">
        <a:solidFill>
          <a:schemeClr val="tx1"/>
        </a:solidFill>
        <a:latin typeface="Arial" charset="0"/>
        <a:ea typeface="+mn-ea"/>
        <a:cs typeface="+mn-cs"/>
      </a:defRPr>
    </a:lvl8pPr>
    <a:lvl9pPr marL="3656769" algn="l" defTabSz="914192"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9807" autoAdjust="0"/>
  </p:normalViewPr>
  <p:slideViewPr>
    <p:cSldViewPr>
      <p:cViewPr varScale="1">
        <p:scale>
          <a:sx n="54" d="100"/>
          <a:sy n="54" d="100"/>
        </p:scale>
        <p:origin x="-1296" y="-72"/>
      </p:cViewPr>
      <p:guideLst>
        <p:guide orient="horz" pos="2159"/>
        <p:guide orient="horz" pos="3888"/>
        <p:guide orient="horz" pos="192"/>
        <p:guide orient="horz" pos="768"/>
        <p:guide pos="2882"/>
        <p:guide pos="240"/>
        <p:guide pos="5520"/>
      </p:guideLst>
    </p:cSldViewPr>
  </p:slideViewPr>
  <p:outlineViewPr>
    <p:cViewPr>
      <p:scale>
        <a:sx n="33" d="100"/>
        <a:sy n="33" d="100"/>
      </p:scale>
      <p:origin x="53" y="0"/>
    </p:cViewPr>
  </p:outlineViewPr>
  <p:notesTextViewPr>
    <p:cViewPr>
      <p:scale>
        <a:sx n="100" d="100"/>
        <a:sy n="100" d="100"/>
      </p:scale>
      <p:origin x="0" y="0"/>
    </p:cViewPr>
  </p:notesTextViewPr>
  <p:sorterViewPr>
    <p:cViewPr>
      <p:scale>
        <a:sx n="70" d="100"/>
        <a:sy n="70" d="100"/>
      </p:scale>
      <p:origin x="0" y="0"/>
    </p:cViewPr>
  </p:sorterViewPr>
  <p:notesViewPr>
    <p:cSldViewPr>
      <p:cViewPr varScale="1">
        <p:scale>
          <a:sx n="59" d="100"/>
          <a:sy n="59" d="100"/>
        </p:scale>
        <p:origin x="-2630" y="-82"/>
      </p:cViewPr>
      <p:guideLst>
        <p:guide orient="horz" pos="2880"/>
        <p:guide orient="horz" pos="179"/>
        <p:guide pos="2160"/>
        <p:guide pos="204"/>
        <p:guide pos="4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latin typeface="+mn-l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8ED21EF-1646-431D-87E1-4372984CC9F4}" type="datetimeFigureOut">
              <a:rPr lang="en-US">
                <a:latin typeface="+mn-lt"/>
              </a:rPr>
              <a:pPr>
                <a:defRPr/>
              </a:pPr>
              <a:t>2/20/2014</a:t>
            </a:fld>
            <a:endParaRPr lang="en-US" dirty="0">
              <a:latin typeface="+mn-l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latin typeface="+mn-lt"/>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AF812EFC-5DA8-4918-AF48-019594BE3609}" type="slidenum">
              <a:rPr lang="en-US">
                <a:latin typeface="+mn-lt"/>
              </a:rPr>
              <a:pPr>
                <a:defRPr/>
              </a:pPr>
              <a:t>‹#›</a:t>
            </a:fld>
            <a:endParaRPr lang="en-US" dirty="0">
              <a:latin typeface="+mn-lt"/>
            </a:endParaRPr>
          </a:p>
        </p:txBody>
      </p:sp>
    </p:spTree>
    <p:extLst>
      <p:ext uri="{BB962C8B-B14F-4D97-AF65-F5344CB8AC3E}">
        <p14:creationId xmlns:p14="http://schemas.microsoft.com/office/powerpoint/2010/main" val="12563436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9080" y="8534400"/>
            <a:ext cx="12065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5" name="Rectangle 5"/>
          <p:cNvSpPr>
            <a:spLocks noGrp="1" noChangeArrowheads="1"/>
          </p:cNvSpPr>
          <p:nvPr>
            <p:ph type="body" sz="quarter" idx="3"/>
          </p:nvPr>
        </p:nvSpPr>
        <p:spPr bwMode="auto">
          <a:xfrm>
            <a:off x="323851" y="3200401"/>
            <a:ext cx="6210299" cy="5231080"/>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10246" name="Rectangle 6"/>
          <p:cNvSpPr>
            <a:spLocks noGrp="1" noChangeArrowheads="1"/>
          </p:cNvSpPr>
          <p:nvPr>
            <p:ph type="ftr" sz="quarter" idx="4"/>
          </p:nvPr>
        </p:nvSpPr>
        <p:spPr bwMode="auto">
          <a:xfrm>
            <a:off x="1001110" y="8590782"/>
            <a:ext cx="3535264" cy="27432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endParaRPr lang="en-US" dirty="0"/>
          </a:p>
        </p:txBody>
      </p:sp>
      <p:sp>
        <p:nvSpPr>
          <p:cNvPr id="10247" name="Rectangle 7"/>
          <p:cNvSpPr>
            <a:spLocks noGrp="1" noChangeArrowheads="1"/>
          </p:cNvSpPr>
          <p:nvPr>
            <p:ph type="sldNum" sz="quarter" idx="5"/>
          </p:nvPr>
        </p:nvSpPr>
        <p:spPr bwMode="auto">
          <a:xfrm>
            <a:off x="323850" y="8590782"/>
            <a:ext cx="527488" cy="26943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sz="1000">
                <a:latin typeface="+mn-lt"/>
              </a:defRPr>
            </a:lvl1pPr>
          </a:lstStyle>
          <a:p>
            <a:pPr>
              <a:defRPr/>
            </a:pPr>
            <a:fld id="{CEA96130-80FE-450A-9D6E-2375B464A403}" type="slidenum">
              <a:rPr lang="en-US" smtClean="0"/>
              <a:pPr>
                <a:defRPr/>
              </a:pPr>
              <a:t>‹#›</a:t>
            </a:fld>
            <a:endParaRPr lang="en-US" dirty="0"/>
          </a:p>
        </p:txBody>
      </p:sp>
      <p:sp>
        <p:nvSpPr>
          <p:cNvPr id="8" name="Slide Image Placeholder 7"/>
          <p:cNvSpPr>
            <a:spLocks noGrp="1" noRot="1" noChangeAspect="1"/>
          </p:cNvSpPr>
          <p:nvPr>
            <p:ph type="sldImg" idx="2"/>
          </p:nvPr>
        </p:nvSpPr>
        <p:spPr>
          <a:xfrm>
            <a:off x="1558415" y="284163"/>
            <a:ext cx="3741171" cy="2805878"/>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3050876791"/>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20000"/>
      </a:spcBef>
      <a:spcAft>
        <a:spcPct val="20000"/>
      </a:spcAft>
      <a:defRPr sz="1200" kern="1200">
        <a:solidFill>
          <a:schemeClr val="tx1"/>
        </a:solidFill>
        <a:latin typeface="+mn-lt"/>
        <a:ea typeface="+mn-ea"/>
        <a:cs typeface="+mn-cs"/>
      </a:defRPr>
    </a:lvl1pPr>
    <a:lvl2pPr marL="457096" algn="l" rtl="0" eaLnBrk="0" fontAlgn="base" hangingPunct="0">
      <a:lnSpc>
        <a:spcPct val="90000"/>
      </a:lnSpc>
      <a:spcBef>
        <a:spcPct val="20000"/>
      </a:spcBef>
      <a:spcAft>
        <a:spcPct val="20000"/>
      </a:spcAft>
      <a:defRPr sz="1200" kern="1200">
        <a:solidFill>
          <a:schemeClr val="tx1"/>
        </a:solidFill>
        <a:latin typeface="+mn-lt"/>
        <a:ea typeface="+mn-ea"/>
        <a:cs typeface="+mn-cs"/>
      </a:defRPr>
    </a:lvl2pPr>
    <a:lvl3pPr marL="914192" algn="l" rtl="0" eaLnBrk="0" fontAlgn="base" hangingPunct="0">
      <a:lnSpc>
        <a:spcPct val="90000"/>
      </a:lnSpc>
      <a:spcBef>
        <a:spcPct val="20000"/>
      </a:spcBef>
      <a:spcAft>
        <a:spcPct val="20000"/>
      </a:spcAft>
      <a:defRPr sz="1200" kern="1200">
        <a:solidFill>
          <a:schemeClr val="tx1"/>
        </a:solidFill>
        <a:latin typeface="+mn-lt"/>
        <a:ea typeface="+mn-ea"/>
        <a:cs typeface="+mn-cs"/>
      </a:defRPr>
    </a:lvl3pPr>
    <a:lvl4pPr marL="1371288" algn="l" rtl="0" eaLnBrk="0" fontAlgn="base" hangingPunct="0">
      <a:lnSpc>
        <a:spcPct val="90000"/>
      </a:lnSpc>
      <a:spcBef>
        <a:spcPct val="20000"/>
      </a:spcBef>
      <a:spcAft>
        <a:spcPct val="20000"/>
      </a:spcAft>
      <a:defRPr sz="1200" kern="1200">
        <a:solidFill>
          <a:schemeClr val="tx1"/>
        </a:solidFill>
        <a:latin typeface="+mn-lt"/>
        <a:ea typeface="+mn-ea"/>
        <a:cs typeface="+mn-cs"/>
      </a:defRPr>
    </a:lvl4pPr>
    <a:lvl5pPr marL="1828385" algn="l" rtl="0" eaLnBrk="0" fontAlgn="base" hangingPunct="0">
      <a:lnSpc>
        <a:spcPct val="90000"/>
      </a:lnSpc>
      <a:spcBef>
        <a:spcPct val="20000"/>
      </a:spcBef>
      <a:spcAft>
        <a:spcPct val="20000"/>
      </a:spcAft>
      <a:defRPr sz="1200" kern="1200">
        <a:solidFill>
          <a:schemeClr val="tx1"/>
        </a:solidFill>
        <a:latin typeface="+mn-lt"/>
        <a:ea typeface="+mn-ea"/>
        <a:cs typeface="+mn-cs"/>
      </a:defRPr>
    </a:lvl5pPr>
    <a:lvl6pPr marL="2285480" algn="l" defTabSz="914192" rtl="0" eaLnBrk="1" latinLnBrk="0" hangingPunct="1">
      <a:defRPr sz="1200" kern="1200">
        <a:solidFill>
          <a:schemeClr val="tx1"/>
        </a:solidFill>
        <a:latin typeface="+mn-lt"/>
        <a:ea typeface="+mn-ea"/>
        <a:cs typeface="+mn-cs"/>
      </a:defRPr>
    </a:lvl6pPr>
    <a:lvl7pPr marL="2742577" algn="l" defTabSz="914192" rtl="0" eaLnBrk="1" latinLnBrk="0" hangingPunct="1">
      <a:defRPr sz="1200" kern="1200">
        <a:solidFill>
          <a:schemeClr val="tx1"/>
        </a:solidFill>
        <a:latin typeface="+mn-lt"/>
        <a:ea typeface="+mn-ea"/>
        <a:cs typeface="+mn-cs"/>
      </a:defRPr>
    </a:lvl7pPr>
    <a:lvl8pPr marL="3199673" algn="l" defTabSz="914192" rtl="0" eaLnBrk="1" latinLnBrk="0" hangingPunct="1">
      <a:defRPr sz="1200" kern="1200">
        <a:solidFill>
          <a:schemeClr val="tx1"/>
        </a:solidFill>
        <a:latin typeface="+mn-lt"/>
        <a:ea typeface="+mn-ea"/>
        <a:cs typeface="+mn-cs"/>
      </a:defRPr>
    </a:lvl8pPr>
    <a:lvl9pPr marL="3656769" algn="l" defTabSz="914192"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17" name="Group 16"/>
          <p:cNvGrpSpPr/>
          <p:nvPr/>
        </p:nvGrpSpPr>
        <p:grpSpPr>
          <a:xfrm>
            <a:off x="227015" y="6323678"/>
            <a:ext cx="8691371" cy="301752"/>
            <a:chOff x="227015" y="6323678"/>
            <a:chExt cx="8691371" cy="301752"/>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0" name="Round Same Side Corner Rectangle 1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gr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a:solidFill>
                  <a:schemeClr val="tx1"/>
                </a:solidFill>
              </a:defRPr>
            </a:lvl1pPr>
          </a:lstStyle>
          <a:p>
            <a:r>
              <a:rPr lang="en-US" dirty="0" smtClean="0"/>
              <a:t>Click to add title</a:t>
            </a:r>
            <a:endParaRPr lang="en-US" dirty="0"/>
          </a:p>
        </p:txBody>
      </p:sp>
      <p:sp>
        <p:nvSpPr>
          <p:cNvPr id="3076" name="Rectangle 4"/>
          <p:cNvSpPr>
            <a:spLocks noGrp="1" noChangeArrowheads="1"/>
          </p:cNvSpPr>
          <p:nvPr>
            <p:ph type="subTitle" idx="1" hasCustomPrompt="1"/>
          </p:nvPr>
        </p:nvSpPr>
        <p:spPr bwMode="black">
          <a:xfrm>
            <a:off x="685800" y="5181600"/>
            <a:ext cx="6172200" cy="381000"/>
          </a:xfrm>
        </p:spPr>
        <p:txBody>
          <a:bodyPr anchor="t" anchorCtr="0"/>
          <a:lstStyle>
            <a:lvl1pPr marL="0" indent="0">
              <a:buFontTx/>
              <a:buNone/>
              <a:defRPr sz="2400" b="1" baseline="0"/>
            </a:lvl1pPr>
          </a:lstStyle>
          <a:p>
            <a:r>
              <a:rPr lang="en-US" dirty="0" smtClean="0"/>
              <a:t>Click to add presenter’s name</a:t>
            </a:r>
            <a:endParaRPr lang="en-US" dirty="0"/>
          </a:p>
        </p:txBody>
      </p:sp>
      <p:sp>
        <p:nvSpPr>
          <p:cNvPr id="19" name="Text Placeholder 18"/>
          <p:cNvSpPr>
            <a:spLocks noGrp="1"/>
          </p:cNvSpPr>
          <p:nvPr>
            <p:ph type="body" sz="quarter" idx="10" hasCustomPrompt="1"/>
          </p:nvPr>
        </p:nvSpPr>
        <p:spPr>
          <a:xfrm>
            <a:off x="685800" y="5600075"/>
            <a:ext cx="6172200" cy="381000"/>
          </a:xfrm>
          <a:noFill/>
          <a:ln w="9525">
            <a:noFill/>
            <a:miter lim="800000"/>
            <a:headEnd/>
            <a:tailEnd/>
          </a:ln>
        </p:spPr>
        <p:txBody>
          <a:bodyPr vert="horz" wrap="square" lIns="91419" tIns="45710" rIns="91419" bIns="45710" numCol="1" anchor="t" anchorCtr="0" compatLnSpc="1">
            <a:prstTxWarp prst="textNoShape">
              <a:avLst/>
            </a:prstTxWarp>
          </a:bodyPr>
          <a:lstStyle>
            <a:lvl1pPr marL="0" indent="0" algn="l" rtl="0" eaLnBrk="1" fontAlgn="base" hangingPunct="1">
              <a:lnSpc>
                <a:spcPct val="90000"/>
              </a:lnSpc>
              <a:spcBef>
                <a:spcPct val="0"/>
              </a:spcBef>
              <a:spcAft>
                <a:spcPts val="1200"/>
              </a:spcAft>
              <a:buClr>
                <a:schemeClr val="bg2">
                  <a:lumMod val="50000"/>
                </a:schemeClr>
              </a:buClr>
              <a:buFontTx/>
              <a:buNone/>
              <a:defRPr lang="en-US" sz="2000" b="0" baseline="0" dirty="0" smtClean="0">
                <a:solidFill>
                  <a:schemeClr val="bg2">
                    <a:lumMod val="50000"/>
                  </a:schemeClr>
                </a:solidFill>
                <a:latin typeface="+mn-lt"/>
                <a:ea typeface="+mn-ea"/>
                <a:cs typeface="+mn-cs"/>
              </a:defRPr>
            </a:lvl1pPr>
          </a:lstStyle>
          <a:p>
            <a:pPr lvl="0"/>
            <a:r>
              <a:rPr lang="en-US" dirty="0" smtClean="0"/>
              <a:t>Click to add presenter’s title</a:t>
            </a:r>
            <a:endParaRPr lang="en-US" dirty="0"/>
          </a:p>
        </p:txBody>
      </p:sp>
      <p:sp>
        <p:nvSpPr>
          <p:cNvPr id="22" name="Date Placeholder 3"/>
          <p:cNvSpPr>
            <a:spLocks noGrp="1"/>
          </p:cNvSpPr>
          <p:nvPr>
            <p:ph type="dt" sz="half" idx="2"/>
          </p:nvPr>
        </p:nvSpPr>
        <p:spPr>
          <a:xfrm>
            <a:off x="7224010" y="5181601"/>
            <a:ext cx="1219200" cy="3048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lvl1pPr algn="r">
              <a:defRPr lang="en-US" sz="1600" b="0" baseline="0" smtClean="0">
                <a:solidFill>
                  <a:schemeClr val="bg2">
                    <a:lumMod val="50000"/>
                  </a:schemeClr>
                </a:solidFill>
                <a:latin typeface="+mn-lt"/>
                <a:ea typeface="+mn-ea"/>
                <a:cs typeface="+mn-cs"/>
              </a:defRPr>
            </a:lvl1pPr>
          </a:lstStyle>
          <a:p>
            <a:pPr>
              <a:lnSpc>
                <a:spcPct val="90000"/>
              </a:lnSpc>
              <a:spcAft>
                <a:spcPts val="1200"/>
              </a:spcAft>
              <a:buClr>
                <a:schemeClr val="bg2">
                  <a:lumMod val="50000"/>
                </a:schemeClr>
              </a:buClr>
            </a:pPr>
            <a:endParaRPr lang="en-US" dirty="0"/>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3" name="Text Placeholder 22"/>
          <p:cNvSpPr>
            <a:spLocks noGrp="1"/>
          </p:cNvSpPr>
          <p:nvPr>
            <p:ph type="body" sz="quarter" idx="14" hasCustomPrompt="1"/>
          </p:nvPr>
        </p:nvSpPr>
        <p:spPr>
          <a:xfrm>
            <a:off x="1037581" y="1130451"/>
            <a:ext cx="7058026" cy="3033903"/>
          </a:xfrm>
        </p:spPr>
        <p:txBody>
          <a:bodyPr/>
          <a:lstStyle>
            <a:lvl1pPr marL="0" indent="0">
              <a:lnSpc>
                <a:spcPct val="120000"/>
              </a:lnSpc>
              <a:spcAft>
                <a:spcPts val="0"/>
              </a:spcAft>
              <a:buNone/>
              <a:defRPr sz="3200" baseline="0"/>
            </a:lvl1pPr>
          </a:lstStyle>
          <a:p>
            <a:pPr lvl="0"/>
            <a:r>
              <a:rPr lang="en-US" dirty="0" smtClean="0"/>
              <a:t>This is a sample quote slide.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9" name="Text Placeholder 8"/>
          <p:cNvSpPr>
            <a:spLocks noGrp="1" noChangeAspect="1"/>
          </p:cNvSpPr>
          <p:nvPr>
            <p:ph type="body" sz="quarter" idx="16" hasCustomPrompt="1"/>
          </p:nvPr>
        </p:nvSpPr>
        <p:spPr>
          <a:xfrm>
            <a:off x="5410200" y="2957960"/>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503420" y="112130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
        <p:nvSpPr>
          <p:cNvPr id="25" name="Text Placeholder 24"/>
          <p:cNvSpPr>
            <a:spLocks noGrp="1"/>
          </p:cNvSpPr>
          <p:nvPr>
            <p:ph type="body" sz="quarter" idx="15" hasCustomPrompt="1"/>
          </p:nvPr>
        </p:nvSpPr>
        <p:spPr>
          <a:xfrm>
            <a:off x="4100060" y="4267200"/>
            <a:ext cx="3716592" cy="914400"/>
          </a:xfrm>
        </p:spPr>
        <p:txBody>
          <a:bodyPr/>
          <a:lstStyle>
            <a:lvl1pPr marL="0" indent="0">
              <a:buNone/>
              <a:defRPr sz="20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Photo">
    <p:spTree>
      <p:nvGrpSpPr>
        <p:cNvPr id="1" name=""/>
        <p:cNvGrpSpPr/>
        <p:nvPr/>
      </p:nvGrpSpPr>
      <p:grpSpPr>
        <a:xfrm>
          <a:off x="0" y="0"/>
          <a:ext cx="0" cy="0"/>
          <a:chOff x="0" y="0"/>
          <a:chExt cx="0" cy="0"/>
        </a:xfrm>
      </p:grpSpPr>
      <p:sp>
        <p:nvSpPr>
          <p:cNvPr id="25" name="Text Placeholder 24"/>
          <p:cNvSpPr>
            <a:spLocks noGrp="1"/>
          </p:cNvSpPr>
          <p:nvPr>
            <p:ph type="body" sz="quarter" idx="15" hasCustomPrompt="1"/>
          </p:nvPr>
        </p:nvSpPr>
        <p:spPr>
          <a:xfrm>
            <a:off x="381000" y="4191000"/>
            <a:ext cx="3221292" cy="914400"/>
          </a:xfrm>
        </p:spPr>
        <p:txBody>
          <a:bodyPr/>
          <a:lstStyle>
            <a:lvl1pPr marL="0" indent="0">
              <a:buNone/>
              <a:defRPr sz="1800" b="1" i="1" baseline="0">
                <a:solidFill>
                  <a:schemeClr val="bg2">
                    <a:lumMod val="50000"/>
                  </a:schemeClr>
                </a:solidFill>
              </a:defRPr>
            </a:lvl1pPr>
            <a:lvl2pPr>
              <a:buNone/>
              <a:defRPr sz="2000" b="1" i="1">
                <a:solidFill>
                  <a:srgbClr val="678BA8"/>
                </a:solidFill>
              </a:defRPr>
            </a:lvl2pPr>
            <a:lvl3pPr>
              <a:buNone/>
              <a:defRPr sz="2000" b="1" i="1">
                <a:solidFill>
                  <a:srgbClr val="678BA8"/>
                </a:solidFill>
              </a:defRPr>
            </a:lvl3pPr>
            <a:lvl4pPr>
              <a:buNone/>
              <a:defRPr sz="2000" b="1" i="1">
                <a:solidFill>
                  <a:srgbClr val="678BA8"/>
                </a:solidFill>
              </a:defRPr>
            </a:lvl4pPr>
            <a:lvl5pPr>
              <a:buNone/>
              <a:defRPr sz="2000" b="1" i="1">
                <a:solidFill>
                  <a:srgbClr val="678BA8"/>
                </a:solidFill>
              </a:defRPr>
            </a:lvl5pPr>
          </a:lstStyle>
          <a:p>
            <a:pPr lvl="0"/>
            <a:r>
              <a:rPr lang="en-US" dirty="0" smtClean="0"/>
              <a:t>Name of Person Quoted,</a:t>
            </a:r>
            <a:br>
              <a:rPr lang="en-US" dirty="0" smtClean="0"/>
            </a:br>
            <a:r>
              <a:rPr lang="en-US" dirty="0" smtClean="0"/>
              <a:t>XYZ Company</a:t>
            </a:r>
            <a:endParaRPr lang="en-US" dirty="0"/>
          </a:p>
        </p:txBody>
      </p:sp>
      <p:sp>
        <p:nvSpPr>
          <p:cNvPr id="23" name="Text Placeholder 22"/>
          <p:cNvSpPr>
            <a:spLocks noGrp="1"/>
          </p:cNvSpPr>
          <p:nvPr>
            <p:ph type="body" sz="quarter" idx="14" hasCustomPrompt="1"/>
          </p:nvPr>
        </p:nvSpPr>
        <p:spPr>
          <a:xfrm>
            <a:off x="4152900" y="1162050"/>
            <a:ext cx="4238625" cy="3886200"/>
          </a:xfrm>
        </p:spPr>
        <p:txBody>
          <a:bodyPr/>
          <a:lstStyle>
            <a:lvl1pPr marL="0" indent="0">
              <a:lnSpc>
                <a:spcPct val="120000"/>
              </a:lnSpc>
              <a:spcAft>
                <a:spcPts val="0"/>
              </a:spcAft>
              <a:buNone/>
              <a:defRPr sz="3000" baseline="0"/>
            </a:lvl1pPr>
          </a:lstStyle>
          <a:p>
            <a:pPr lvl="0"/>
            <a:r>
              <a:rPr lang="en-US" dirty="0" smtClean="0"/>
              <a:t>This is a sample quote slide with photo. Type your quotation inside the quotation marks. Click the edge of the quotation marks and drag them into place.</a:t>
            </a:r>
            <a:endParaRPr lang="en-US" dirty="0"/>
          </a:p>
        </p:txBody>
      </p:sp>
      <p:sp>
        <p:nvSpPr>
          <p:cNvPr id="2" name="Rectangle 5"/>
          <p:cNvSpPr>
            <a:spLocks noGrp="1" noChangeArrowheads="1"/>
          </p:cNvSpPr>
          <p:nvPr>
            <p:ph type="ftr" sz="quarter" idx="10"/>
          </p:nvPr>
        </p:nvSpPr>
        <p:spPr>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rtl="0" eaLnBrk="0" fontAlgn="base" hangingPunct="0">
              <a:spcBef>
                <a:spcPct val="0"/>
              </a:spcBef>
              <a:spcAft>
                <a:spcPct val="0"/>
              </a:spcAft>
              <a:defRPr lang="en-US" sz="1200" kern="1200" smtClean="0">
                <a:solidFill>
                  <a:schemeClr val="bg2">
                    <a:lumMod val="50000"/>
                  </a:schemeClr>
                </a:solidFill>
                <a:latin typeface="Calibri" pitchFamily="34" charset="0"/>
                <a:ea typeface="+mn-ea"/>
                <a:cs typeface="Calibri" pitchFamily="34" charset="0"/>
              </a:defRPr>
            </a:lvl1pPr>
          </a:lstStyle>
          <a:p>
            <a:pPr>
              <a:defRPr/>
            </a:pPr>
            <a:r>
              <a:rPr lang="en-US" smtClean="0"/>
              <a:t>Presentation Identifier Goes Here</a:t>
            </a:r>
            <a:endParaRPr lang="en-US" dirty="0"/>
          </a:p>
        </p:txBody>
      </p:sp>
      <p:sp>
        <p:nvSpPr>
          <p:cNvPr id="3" name="Rectangle 6"/>
          <p:cNvSpPr>
            <a:spLocks noGrp="1" noChangeArrowheads="1"/>
          </p:cNvSpPr>
          <p:nvPr>
            <p:ph type="sldNum" sz="quarter" idx="11"/>
          </p:nvPr>
        </p:nvSpPr>
        <p:spPr>
          <a:ln/>
        </p:spPr>
        <p:txBody>
          <a:bodyPr/>
          <a:lstStyle>
            <a:lvl1pPr>
              <a:defRPr>
                <a:latin typeface="Calibri" pitchFamily="34" charset="0"/>
                <a:cs typeface="Calibri" pitchFamily="34" charset="0"/>
              </a:defRPr>
            </a:lvl1pPr>
          </a:lstStyle>
          <a:p>
            <a:pPr>
              <a:defRPr/>
            </a:pPr>
            <a:fld id="{29F62691-FC9C-4E2F-9CE1-4D4177CD1763}" type="slidenum">
              <a:rPr lang="en-US" smtClean="0"/>
              <a:pPr>
                <a:defRPr/>
              </a:pPr>
              <a:t>‹#›</a:t>
            </a:fld>
            <a:endParaRPr lang="en-US" dirty="0"/>
          </a:p>
        </p:txBody>
      </p:sp>
      <p:sp>
        <p:nvSpPr>
          <p:cNvPr id="27" name="Picture Placeholder 26"/>
          <p:cNvSpPr>
            <a:spLocks noGrp="1"/>
          </p:cNvSpPr>
          <p:nvPr>
            <p:ph type="pic" sz="quarter" idx="16" hasCustomPrompt="1"/>
          </p:nvPr>
        </p:nvSpPr>
        <p:spPr>
          <a:xfrm>
            <a:off x="381000" y="1371600"/>
            <a:ext cx="2290482" cy="2667000"/>
          </a:xfrm>
          <a:prstGeom prst="roundRect">
            <a:avLst>
              <a:gd name="adj" fmla="val 6273"/>
            </a:avLst>
          </a:prstGeom>
          <a:ln w="12700">
            <a:solidFill>
              <a:schemeClr val="bg2"/>
            </a:solidFill>
          </a:ln>
        </p:spPr>
        <p:txBody>
          <a:bodyPr anchor="ctr" anchorCtr="0"/>
          <a:lstStyle>
            <a:lvl1pPr marL="0" indent="0" algn="ctr">
              <a:buNone/>
              <a:defRPr/>
            </a:lvl1pPr>
          </a:lstStyle>
          <a:p>
            <a:r>
              <a:rPr lang="en-US" dirty="0" smtClean="0"/>
              <a:t>Insert Photo Here</a:t>
            </a:r>
            <a:endParaRPr lang="en-US" dirty="0"/>
          </a:p>
        </p:txBody>
      </p:sp>
      <p:sp>
        <p:nvSpPr>
          <p:cNvPr id="9" name="Text Placeholder 8"/>
          <p:cNvSpPr>
            <a:spLocks noGrp="1" noChangeAspect="1"/>
          </p:cNvSpPr>
          <p:nvPr>
            <p:ph type="body" sz="quarter" idx="17" hasCustomPrompt="1"/>
          </p:nvPr>
        </p:nvSpPr>
        <p:spPr>
          <a:xfrm>
            <a:off x="5230368" y="4518285"/>
            <a:ext cx="484632" cy="374904"/>
          </a:xfrm>
          <a:blipFill>
            <a:blip r:embed="rId2" cstate="print"/>
            <a:stretch>
              <a:fillRect/>
            </a:stretch>
          </a:blipFill>
        </p:spPr>
        <p:txBody>
          <a:bodyPr/>
          <a:lstStyle>
            <a:lvl1pPr marL="0" indent="0">
              <a:buNone/>
              <a:defRPr sz="800"/>
            </a:lvl1pPr>
          </a:lstStyle>
          <a:p>
            <a:pPr lvl="0"/>
            <a:r>
              <a:rPr lang="en-US" dirty="0" smtClean="0"/>
              <a:t> </a:t>
            </a:r>
            <a:endParaRPr lang="en-US" dirty="0"/>
          </a:p>
        </p:txBody>
      </p:sp>
      <p:sp>
        <p:nvSpPr>
          <p:cNvPr id="10" name="Text Placeholder 8"/>
          <p:cNvSpPr>
            <a:spLocks noGrp="1" noChangeAspect="1"/>
          </p:cNvSpPr>
          <p:nvPr>
            <p:ph type="body" sz="quarter" idx="18" hasCustomPrompt="1"/>
          </p:nvPr>
        </p:nvSpPr>
        <p:spPr>
          <a:xfrm>
            <a:off x="3675888" y="1184148"/>
            <a:ext cx="484632" cy="374904"/>
          </a:xfrm>
          <a:blipFill>
            <a:blip r:embed="rId3" cstate="print"/>
            <a:stretch>
              <a:fillRect/>
            </a:stretch>
          </a:blipFill>
        </p:spPr>
        <p:txBody>
          <a:bodyPr/>
          <a:lstStyle>
            <a:lvl1pPr marL="0" indent="0">
              <a:buNone/>
              <a:defRPr sz="800"/>
            </a:lvl1pPr>
          </a:lstStyle>
          <a:p>
            <a:pPr lvl="0"/>
            <a:r>
              <a:rPr lang="en-US" dirty="0" smtClean="0"/>
              <a:t> </a:t>
            </a:r>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hank You - Ex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562600"/>
            <a:ext cx="7659688" cy="7157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Copyright © 2012 Symantec Corporation. All rights reserved. </a:t>
            </a:r>
            <a:r>
              <a:rPr lang="en-US" sz="800" dirty="0" smtClean="0">
                <a:latin typeface="Calibri" pitchFamily="34" charset="0"/>
              </a:rPr>
              <a:t>Symantec and the Symantec Logo are trademarks or registered trademarks of Symantec Corporation or its affiliates in the U.S. and other countries.  Other names may be trademarks of their respective owners.</a:t>
            </a:r>
          </a:p>
          <a:p>
            <a:pPr marL="0" indent="0" algn="l">
              <a:lnSpc>
                <a:spcPct val="90000"/>
              </a:lnSpc>
              <a:buNone/>
            </a:pPr>
            <a:endParaRPr lang="en-US" sz="800" dirty="0" smtClean="0">
              <a:latin typeface="Calibri" pitchFamily="34" charset="0"/>
            </a:endParaRPr>
          </a:p>
          <a:p>
            <a:pPr marL="0" indent="0" algn="l">
              <a:lnSpc>
                <a:spcPct val="90000"/>
              </a:lnSpc>
              <a:buNone/>
            </a:pPr>
            <a:r>
              <a:rPr lang="en-US" sz="800" dirty="0" smtClean="0">
                <a:latin typeface="Calibri" pitchFamily="34" charset="0"/>
              </a:rPr>
              <a:t>This document is provided for informational purposes only and is not intended as advertising.  All warranties relating to the information in this document, either express or implied, are disclaimed to the maximum extent allowed by law.  The information in this document is subject to change without notice.</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hank You - Internal">
    <p:spTree>
      <p:nvGrpSpPr>
        <p:cNvPr id="1" name=""/>
        <p:cNvGrpSpPr/>
        <p:nvPr/>
      </p:nvGrpSpPr>
      <p:grpSpPr>
        <a:xfrm>
          <a:off x="0" y="0"/>
          <a:ext cx="0" cy="0"/>
          <a:chOff x="0" y="0"/>
          <a:chExt cx="0" cy="0"/>
        </a:xfrm>
      </p:grpSpPr>
      <p:sp>
        <p:nvSpPr>
          <p:cNvPr id="18" name="Round Same Side Corner Rectangle 17"/>
          <p:cNvSpPr/>
          <p:nvPr/>
        </p:nvSpPr>
        <p:spPr bwMode="auto">
          <a:xfrm rot="16200000">
            <a:off x="4136075" y="2414618"/>
            <a:ext cx="301752" cy="8119872"/>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9" name="Round Same Side Corner Rectangle 18"/>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ectangle 3"/>
          <p:cNvSpPr txBox="1">
            <a:spLocks noChangeArrowheads="1"/>
          </p:cNvSpPr>
          <p:nvPr/>
        </p:nvSpPr>
        <p:spPr bwMode="gray">
          <a:xfrm>
            <a:off x="685800" y="2667000"/>
            <a:ext cx="7772400" cy="9144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lvl1pPr>
              <a:defRPr sz="3400">
                <a:solidFill>
                  <a:schemeClr val="bg2">
                    <a:lumMod val="50000"/>
                  </a:schemeClr>
                </a:solidFill>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3400" b="1" i="0" u="none" strike="noStrike" kern="0" cap="none" spc="0" normalizeH="0" baseline="0" noProof="0" dirty="0" smtClean="0">
                <a:ln>
                  <a:noFill/>
                </a:ln>
                <a:solidFill>
                  <a:schemeClr val="tx1"/>
                </a:solidFill>
                <a:effectLst/>
                <a:uLnTx/>
                <a:uFillTx/>
                <a:latin typeface="+mj-lt"/>
                <a:ea typeface="+mj-ea"/>
                <a:cs typeface="+mj-cs"/>
              </a:rPr>
              <a:t>Thank you!</a:t>
            </a:r>
            <a:endParaRPr kumimoji="0" lang="en-US" sz="3400" b="1" i="0" u="none" strike="noStrike" kern="0" cap="none" spc="0" normalizeH="0" baseline="0" noProof="0" dirty="0">
              <a:ln>
                <a:noFill/>
              </a:ln>
              <a:solidFill>
                <a:schemeClr val="tx1"/>
              </a:solidFill>
              <a:effectLst/>
              <a:uLnTx/>
              <a:uFillTx/>
              <a:latin typeface="+mj-lt"/>
              <a:ea typeface="+mj-ea"/>
              <a:cs typeface="+mj-cs"/>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6" name="Rectangle 4"/>
          <p:cNvSpPr>
            <a:spLocks noGrp="1" noChangeArrowheads="1"/>
          </p:cNvSpPr>
          <p:nvPr>
            <p:ph type="subTitle" idx="1" hasCustomPrompt="1"/>
          </p:nvPr>
        </p:nvSpPr>
        <p:spPr bwMode="gray">
          <a:xfrm>
            <a:off x="685800" y="3810000"/>
            <a:ext cx="6172200" cy="1066800"/>
          </a:xfrm>
        </p:spPr>
        <p:txBody>
          <a:bodyPr anchor="t" anchorCtr="0"/>
          <a:lstStyle>
            <a:lvl1pPr marL="0" indent="0">
              <a:spcAft>
                <a:spcPts val="600"/>
              </a:spcAft>
              <a:buFontTx/>
              <a:buNone/>
              <a:defRPr sz="2000" b="0" baseline="0"/>
            </a:lvl1pPr>
          </a:lstStyle>
          <a:p>
            <a:r>
              <a:rPr lang="en-US" dirty="0" smtClean="0"/>
              <a:t>Click to add presenter’s name</a:t>
            </a:r>
          </a:p>
          <a:p>
            <a:r>
              <a:rPr lang="en-US" dirty="0" smtClean="0"/>
              <a:t>Presenter’s email</a:t>
            </a:r>
          </a:p>
          <a:p>
            <a:r>
              <a:rPr lang="en-US" dirty="0" smtClean="0"/>
              <a:t>Presenter’s phone</a:t>
            </a:r>
            <a:endParaRPr lang="en-US" dirty="0"/>
          </a:p>
        </p:txBody>
      </p:sp>
      <p:sp>
        <p:nvSpPr>
          <p:cNvPr id="11" name="Rectangle 6"/>
          <p:cNvSpPr>
            <a:spLocks noChangeArrowheads="1"/>
          </p:cNvSpPr>
          <p:nvPr/>
        </p:nvSpPr>
        <p:spPr bwMode="auto">
          <a:xfrm>
            <a:off x="685800" y="5867400"/>
            <a:ext cx="7659688" cy="410980"/>
          </a:xfrm>
          <a:prstGeom prst="rect">
            <a:avLst/>
          </a:prstGeom>
          <a:noFill/>
          <a:ln w="9525">
            <a:noFill/>
            <a:miter lim="800000"/>
            <a:headEnd/>
            <a:tailEnd/>
          </a:ln>
          <a:effectLst/>
        </p:spPr>
        <p:txBody>
          <a:bodyPr wrap="square" lIns="91440" tIns="91440" rIns="91440" bIns="91440" anchor="b">
            <a:noAutofit/>
          </a:bodyPr>
          <a:lstStyle/>
          <a:p>
            <a:pPr marL="0" indent="0" algn="l">
              <a:lnSpc>
                <a:spcPct val="90000"/>
              </a:lnSpc>
              <a:buNone/>
            </a:pPr>
            <a:r>
              <a:rPr lang="en-US" sz="800" b="1" dirty="0" smtClean="0">
                <a:latin typeface="Calibri" pitchFamily="34" charset="0"/>
              </a:rPr>
              <a:t>SYMANTEC PROPRIETARY/CONFIDENTIAL – INTERNAL USE ONLY</a:t>
            </a:r>
            <a:br>
              <a:rPr lang="en-US" sz="800" b="1" dirty="0" smtClean="0">
                <a:latin typeface="Calibri" pitchFamily="34" charset="0"/>
              </a:rPr>
            </a:br>
            <a:r>
              <a:rPr lang="en-US" sz="800" b="0" dirty="0" smtClean="0">
                <a:latin typeface="Calibri" pitchFamily="34" charset="0"/>
              </a:rPr>
              <a:t>Copyright © 2012 Symantec Corporation. All rights reserved.</a:t>
            </a:r>
          </a:p>
        </p:txBody>
      </p:sp>
      <p:pic>
        <p:nvPicPr>
          <p:cNvPr id="14" name="Picture 13" descr="SYM_Horiz_RGB.png"/>
          <p:cNvPicPr>
            <a:picLocks noChangeAspect="1"/>
          </p:cNvPicPr>
          <p:nvPr/>
        </p:nvPicPr>
        <p:blipFill>
          <a:blip r:embed="rId2" cstate="print"/>
          <a:stretch>
            <a:fillRect/>
          </a:stretch>
        </p:blipFill>
        <p:spPr>
          <a:xfrm>
            <a:off x="807190" y="762000"/>
            <a:ext cx="2430467" cy="640080"/>
          </a:xfrm>
          <a:prstGeom prst="rect">
            <a:avLst/>
          </a:prstGeom>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02311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5769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799347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39249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8943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91681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5870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92061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522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364942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8CBE2-AD5A-44AA-9C81-309B0B888324}" type="datetimeFigureOut">
              <a:rPr lang="en-US" smtClean="0">
                <a:solidFill>
                  <a:prstClr val="black">
                    <a:tint val="75000"/>
                  </a:prstClr>
                </a:solidFill>
              </a:rPr>
              <a:pPr/>
              <a:t>2/20/2014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2B4205F4-8810-4185-8DE2-D0C8CAF0EAA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980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00200"/>
            <a:ext cx="8382000" cy="45720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2" hasCustomPrompt="1"/>
          </p:nvPr>
        </p:nvSpPr>
        <p:spPr>
          <a:xfrm>
            <a:off x="381000" y="1084944"/>
            <a:ext cx="8382000" cy="403485"/>
          </a:xfrm>
        </p:spPr>
        <p:txBody>
          <a:bodyPr/>
          <a:lstStyle>
            <a:lvl1pPr>
              <a:buNone/>
              <a:defRPr b="1">
                <a:solidFill>
                  <a:schemeClr val="bg2"/>
                </a:solidFill>
                <a:latin typeface="+mj-lt"/>
              </a:defRPr>
            </a:lvl1pPr>
            <a:lvl2pPr>
              <a:buNone/>
              <a:defRPr/>
            </a:lvl2pPr>
            <a:lvl3pPr>
              <a:buNone/>
              <a:defRPr/>
            </a:lvl3pPr>
            <a:lvl4pPr>
              <a:buNone/>
              <a:defRPr/>
            </a:lvl4pPr>
            <a:lvl5pPr>
              <a:buNone/>
              <a:defRPr/>
            </a:lvl5pPr>
          </a:lstStyle>
          <a:p>
            <a:pPr lvl="0"/>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add title</a:t>
            </a:r>
            <a:endParaRPr lang="en-US" dirty="0"/>
          </a:p>
        </p:txBody>
      </p:sp>
      <p:sp>
        <p:nvSpPr>
          <p:cNvPr id="3" name="Content Placeholder 2"/>
          <p:cNvSpPr>
            <a:spLocks noGrp="1"/>
          </p:cNvSpPr>
          <p:nvPr>
            <p:ph idx="1" hasCustomPrompt="1"/>
          </p:nvPr>
        </p:nvSpPr>
        <p:spPr>
          <a:xfrm>
            <a:off x="381000" y="1676400"/>
            <a:ext cx="407670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6" name="Content Placeholder 2"/>
          <p:cNvSpPr>
            <a:spLocks noGrp="1"/>
          </p:cNvSpPr>
          <p:nvPr>
            <p:ph idx="12" hasCustomPrompt="1"/>
          </p:nvPr>
        </p:nvSpPr>
        <p:spPr>
          <a:xfrm>
            <a:off x="4701540" y="1676400"/>
            <a:ext cx="4061460" cy="4495800"/>
          </a:xfrm>
        </p:spPr>
        <p:txBody>
          <a:bodyPr>
            <a:normAutofit/>
          </a:bodyPr>
          <a:lstStyle>
            <a:lvl1pPr>
              <a:defRPr/>
            </a:lvl1p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3" hasCustomPrompt="1"/>
          </p:nvPr>
        </p:nvSpPr>
        <p:spPr>
          <a:xfrm>
            <a:off x="381000" y="1219200"/>
            <a:ext cx="4093564"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
        <p:nvSpPr>
          <p:cNvPr id="8" name="Text Placeholder 6"/>
          <p:cNvSpPr>
            <a:spLocks noGrp="1"/>
          </p:cNvSpPr>
          <p:nvPr>
            <p:ph type="body" sz="quarter" idx="14" hasCustomPrompt="1"/>
          </p:nvPr>
        </p:nvSpPr>
        <p:spPr>
          <a:xfrm>
            <a:off x="4701540" y="1219200"/>
            <a:ext cx="4061460" cy="403485"/>
          </a:xfrm>
        </p:spPr>
        <p:txBody>
          <a:bodyPr/>
          <a:lstStyle>
            <a:lvl1pPr>
              <a:buNone/>
              <a:defRPr b="1">
                <a:solidFill>
                  <a:schemeClr val="bg2">
                    <a:lumMod val="50000"/>
                  </a:schemeClr>
                </a:solidFill>
                <a:latin typeface="+mj-lt"/>
              </a:defRPr>
            </a:lvl1pPr>
            <a:lvl2pPr>
              <a:buNone/>
              <a:defRPr/>
            </a:lvl2pPr>
            <a:lvl3pPr>
              <a:buNone/>
              <a:defRPr/>
            </a:lvl3pPr>
            <a:lvl4pPr>
              <a:buNone/>
              <a:defRPr/>
            </a:lvl4pPr>
            <a:lvl5pPr>
              <a:buNone/>
              <a:defRPr/>
            </a:lvl5pPr>
          </a:lstStyle>
          <a:p>
            <a:pPr lvl="0"/>
            <a:r>
              <a:rPr lang="en-US" dirty="0" smtClean="0"/>
              <a:t>Click to add heading</a:t>
            </a:r>
            <a:endParaRPr lang="en-US" dirty="0"/>
          </a:p>
        </p:txBody>
      </p:sp>
    </p:spTree>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ransition">
    <p:spTree>
      <p:nvGrpSpPr>
        <p:cNvPr id="1" name=""/>
        <p:cNvGrpSpPr/>
        <p:nvPr/>
      </p:nvGrpSpPr>
      <p:grpSpPr>
        <a:xfrm>
          <a:off x="0" y="0"/>
          <a:ext cx="0" cy="0"/>
          <a:chOff x="0" y="0"/>
          <a:chExt cx="0" cy="0"/>
        </a:xfrm>
      </p:grpSpPr>
      <p:sp>
        <p:nvSpPr>
          <p:cNvPr id="14" name="Round Same Side Corner Rectangle 13"/>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7" name="Round Same Side Corner Rectangle 16"/>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5"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6"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sp>
        <p:nvSpPr>
          <p:cNvPr id="3075" name="Rectangle 3"/>
          <p:cNvSpPr>
            <a:spLocks noGrp="1" noChangeArrowheads="1"/>
          </p:cNvSpPr>
          <p:nvPr>
            <p:ph type="ctrTitle" hasCustomPrompt="1"/>
          </p:nvPr>
        </p:nvSpPr>
        <p:spPr bwMode="gray">
          <a:xfrm>
            <a:off x="685800" y="3810000"/>
            <a:ext cx="7772400" cy="914400"/>
          </a:xfrm>
        </p:spPr>
        <p:txBody>
          <a:bodyPr/>
          <a:lstStyle>
            <a:lvl1pPr>
              <a:defRPr sz="3400" baseline="0">
                <a:solidFill>
                  <a:schemeClr val="tx1"/>
                </a:solidFill>
              </a:defRPr>
            </a:lvl1pPr>
          </a:lstStyle>
          <a:p>
            <a:r>
              <a:rPr lang="en-US" dirty="0" smtClean="0"/>
              <a:t>Click to add transition statement here</a:t>
            </a:r>
            <a:endParaRPr lang="en-US" dirty="0"/>
          </a:p>
        </p:txBody>
      </p:sp>
      <p:sp>
        <p:nvSpPr>
          <p:cNvPr id="12" name="Rectangle 4"/>
          <p:cNvSpPr>
            <a:spLocks noGrp="1" noChangeArrowheads="1"/>
          </p:cNvSpPr>
          <p:nvPr>
            <p:ph type="subTitle" idx="1" hasCustomPrompt="1"/>
          </p:nvPr>
        </p:nvSpPr>
        <p:spPr bwMode="black">
          <a:xfrm>
            <a:off x="685800" y="5029200"/>
            <a:ext cx="7772400" cy="381000"/>
          </a:xfrm>
        </p:spPr>
        <p:txBody>
          <a:bodyPr anchor="t" anchorCtr="0"/>
          <a:lstStyle>
            <a:lvl1pPr marL="0" indent="0">
              <a:buFontTx/>
              <a:buNone/>
              <a:defRPr sz="2400" b="1" baseline="0">
                <a:solidFill>
                  <a:schemeClr val="bg2"/>
                </a:solidFill>
              </a:defRPr>
            </a:lvl1pPr>
          </a:lstStyle>
          <a:p>
            <a:r>
              <a:rPr lang="en-US" dirty="0" smtClean="0"/>
              <a:t>Click to add subtitle here</a:t>
            </a:r>
            <a:endParaRPr lang="en-US" dirty="0"/>
          </a:p>
        </p:txBody>
      </p:sp>
      <p:pic>
        <p:nvPicPr>
          <p:cNvPr id="10" name="Picture 9" descr="SYM_Horiz_RGB.png"/>
          <p:cNvPicPr>
            <a:picLocks noChangeAspect="1"/>
          </p:cNvPicPr>
          <p:nvPr/>
        </p:nvPicPr>
        <p:blipFill>
          <a:blip r:embed="rId2"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ransition with Background Pictur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98305" name="Picture 1"/>
          <p:cNvPicPr>
            <a:picLocks noChangeAspect="1" noChangeArrowheads="1"/>
          </p:cNvPicPr>
          <p:nvPr/>
        </p:nvPicPr>
        <p:blipFill>
          <a:blip r:embed="rId3" cstate="screen"/>
          <a:srcRect/>
          <a:stretch>
            <a:fillRect/>
          </a:stretch>
        </p:blipFill>
        <p:spPr bwMode="auto">
          <a:xfrm>
            <a:off x="0" y="5300662"/>
            <a:ext cx="9156700" cy="1566863"/>
          </a:xfrm>
          <a:prstGeom prst="rect">
            <a:avLst/>
          </a:prstGeom>
          <a:noFill/>
          <a:ln w="9525">
            <a:noFill/>
            <a:miter lim="800000"/>
            <a:headEnd/>
            <a:tailEnd/>
          </a:ln>
          <a:effectLst/>
        </p:spPr>
      </p:pic>
      <p:sp>
        <p:nvSpPr>
          <p:cNvPr id="11" name="Round Same Side Corner Rectangle 10"/>
          <p:cNvSpPr/>
          <p:nvPr/>
        </p:nvSpPr>
        <p:spPr bwMode="auto">
          <a:xfrm rot="16200000">
            <a:off x="3389251" y="3161442"/>
            <a:ext cx="301752" cy="6626223"/>
          </a:xfrm>
          <a:prstGeom prst="round2SameRect">
            <a:avLst>
              <a:gd name="adj1" fmla="val 50000"/>
              <a:gd name="adj2" fmla="val 0"/>
            </a:avLst>
          </a:prstGeom>
          <a:solidFill>
            <a:schemeClr val="accent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 name="Round Same Side Corner Rectangle 11"/>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2" name="Title 1"/>
          <p:cNvSpPr>
            <a:spLocks noGrp="1"/>
          </p:cNvSpPr>
          <p:nvPr>
            <p:ph type="title" hasCustomPrompt="1"/>
          </p:nvPr>
        </p:nvSpPr>
        <p:spPr>
          <a:xfrm>
            <a:off x="381000" y="5334000"/>
            <a:ext cx="8382000" cy="838200"/>
          </a:xfrm>
        </p:spPr>
        <p:txBody>
          <a:bodyPr/>
          <a:lstStyle>
            <a:lvl1pPr>
              <a:defRPr sz="2400"/>
            </a:lvl1pPr>
          </a:lstStyle>
          <a:p>
            <a:r>
              <a:rPr lang="en-US" dirty="0" smtClean="0"/>
              <a:t>Click to add transition statement here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pic>
        <p:nvPicPr>
          <p:cNvPr id="13" name="Picture 12" descr="SYM_Horiz_RGB.png"/>
          <p:cNvPicPr>
            <a:picLocks noChangeAspect="1"/>
          </p:cNvPicPr>
          <p:nvPr/>
        </p:nvPicPr>
        <p:blipFill>
          <a:blip r:embed="rId4" cstate="print"/>
          <a:stretch>
            <a:fillRect/>
          </a:stretch>
        </p:blipFill>
        <p:spPr>
          <a:xfrm>
            <a:off x="7016496" y="6311302"/>
            <a:ext cx="1207008" cy="317873"/>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219201"/>
            <a:ext cx="8382001" cy="4953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hart with Subtitle">
    <p:spTree>
      <p:nvGrpSpPr>
        <p:cNvPr id="1" name=""/>
        <p:cNvGrpSpPr/>
        <p:nvPr/>
      </p:nvGrpSpPr>
      <p:grpSpPr>
        <a:xfrm>
          <a:off x="0" y="0"/>
          <a:ext cx="0" cy="0"/>
          <a:chOff x="0" y="0"/>
          <a:chExt cx="0" cy="0"/>
        </a:xfrm>
      </p:grpSpPr>
      <p:sp>
        <p:nvSpPr>
          <p:cNvPr id="6" name="Chart Placeholder 2"/>
          <p:cNvSpPr>
            <a:spLocks noGrp="1"/>
          </p:cNvSpPr>
          <p:nvPr>
            <p:ph type="chart" idx="12"/>
          </p:nvPr>
        </p:nvSpPr>
        <p:spPr>
          <a:xfrm>
            <a:off x="380999" y="1600200"/>
            <a:ext cx="8382001" cy="4572000"/>
          </a:xfrm>
        </p:spPr>
        <p:txBody>
          <a:bodyPr/>
          <a:lstStyle/>
          <a:p>
            <a:pPr lvl="0"/>
            <a:r>
              <a:rPr lang="en-US" noProof="0" smtClean="0"/>
              <a:t>Click icon to add chart</a:t>
            </a:r>
            <a:endParaRPr lang="en-US" noProof="0" dirty="0" smtClean="0"/>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
        <p:nvSpPr>
          <p:cNvPr id="7" name="Text Placeholder 6"/>
          <p:cNvSpPr>
            <a:spLocks noGrp="1"/>
          </p:cNvSpPr>
          <p:nvPr>
            <p:ph type="body" sz="quarter" idx="13" hasCustomPrompt="1"/>
          </p:nvPr>
        </p:nvSpPr>
        <p:spPr>
          <a:xfrm>
            <a:off x="381000" y="1088571"/>
            <a:ext cx="8382000" cy="381000"/>
          </a:xfrm>
          <a:noFill/>
          <a:ln w="9525">
            <a:noFill/>
            <a:miter lim="800000"/>
            <a:headEnd/>
            <a:tailEnd/>
          </a:ln>
        </p:spPr>
        <p:txBody>
          <a:bodyPr vert="horz" wrap="square" lIns="91419" tIns="45710" rIns="91419" bIns="45710" numCol="1" anchor="t" anchorCtr="0" compatLnSpc="1">
            <a:prstTxWarp prst="textNoShape">
              <a:avLst/>
            </a:prstTxWarp>
          </a:bodyPr>
          <a:lstStyle>
            <a:lvl1pPr>
              <a:buNone/>
              <a:defRPr lang="en-US" sz="2400" b="1" dirty="0">
                <a:solidFill>
                  <a:schemeClr val="bg2"/>
                </a:solidFill>
                <a:latin typeface="+mj-lt"/>
                <a:ea typeface="+mn-ea"/>
                <a:cs typeface="+mn-cs"/>
              </a:defRPr>
            </a:lvl1pPr>
            <a:lvl2pPr>
              <a:buNone/>
              <a:defRPr/>
            </a:lvl2pPr>
            <a:lvl3pPr>
              <a:buNone/>
              <a:defRPr/>
            </a:lvl3pPr>
            <a:lvl4pPr>
              <a:buNone/>
              <a:defRPr/>
            </a:lvl4pPr>
            <a:lvl5pPr>
              <a:buNone/>
              <a:defRPr/>
            </a:lvl5pPr>
          </a:lstStyle>
          <a:p>
            <a:pPr marL="233310" lvl="0" indent="-233310" algn="l" rtl="0" eaLnBrk="1" fontAlgn="base" hangingPunct="1">
              <a:lnSpc>
                <a:spcPct val="90000"/>
              </a:lnSpc>
              <a:spcBef>
                <a:spcPct val="0"/>
              </a:spcBef>
              <a:spcAft>
                <a:spcPts val="1200"/>
              </a:spcAft>
              <a:buClr>
                <a:schemeClr val="bg2">
                  <a:lumMod val="50000"/>
                </a:schemeClr>
              </a:buClr>
              <a:buNone/>
            </a:pPr>
            <a:r>
              <a:rPr lang="en-US" dirty="0" smtClean="0"/>
              <a:t>Click to add subtitle</a:t>
            </a:r>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8" name="Table Placeholder 7"/>
          <p:cNvSpPr>
            <a:spLocks noGrp="1"/>
          </p:cNvSpPr>
          <p:nvPr>
            <p:ph type="tbl" sz="quarter" idx="13"/>
          </p:nvPr>
        </p:nvSpPr>
        <p:spPr/>
        <p:txBody>
          <a:bodyPr/>
          <a:lstStyle/>
          <a:p>
            <a:r>
              <a:rPr lang="en-US" smtClean="0"/>
              <a:t>Click icon to add table</a:t>
            </a:r>
            <a:endParaRPr lang="en-US"/>
          </a:p>
        </p:txBody>
      </p:sp>
      <p:sp>
        <p:nvSpPr>
          <p:cNvPr id="2" name="Title 1"/>
          <p:cNvSpPr>
            <a:spLocks noGrp="1"/>
          </p:cNvSpPr>
          <p:nvPr>
            <p:ph type="title" hasCustomPrompt="1"/>
          </p:nvPr>
        </p:nvSpPr>
        <p:spPr/>
        <p:txBody>
          <a:bodyPr/>
          <a:lstStyle>
            <a:lvl1pPr>
              <a:defRPr/>
            </a:lvl1pPr>
          </a:lstStyle>
          <a:p>
            <a:r>
              <a:rPr lang="en-US" dirty="0" smtClean="0"/>
              <a:t>Click to add title</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smtClean="0"/>
              <a:t>Presentation Identifier Goes Here</a:t>
            </a: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446C9BED-6FD4-4BA4-B6B0-4A26058AC9EF}"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Round Same Side Corner Rectangle 8"/>
          <p:cNvSpPr/>
          <p:nvPr/>
        </p:nvSpPr>
        <p:spPr bwMode="auto">
          <a:xfrm rot="16200000">
            <a:off x="3389251" y="3161442"/>
            <a:ext cx="301752" cy="6626223"/>
          </a:xfrm>
          <a:prstGeom prst="round2SameRect">
            <a:avLst>
              <a:gd name="adj1" fmla="val 50000"/>
              <a:gd name="adj2" fmla="val 0"/>
            </a:avLst>
          </a:prstGeom>
          <a:solidFill>
            <a:srgbClr val="FDBB3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0" name="Round Same Side Corner Rectangle 9"/>
          <p:cNvSpPr/>
          <p:nvPr/>
        </p:nvSpPr>
        <p:spPr bwMode="auto">
          <a:xfrm rot="5400000">
            <a:off x="8499317" y="6206360"/>
            <a:ext cx="301752" cy="536387"/>
          </a:xfrm>
          <a:prstGeom prst="round2SameRect">
            <a:avLst>
              <a:gd name="adj1" fmla="val 50000"/>
              <a:gd name="adj2" fmla="val 0"/>
            </a:avLst>
          </a:prstGeom>
          <a:solidFill>
            <a:schemeClr val="bg2">
              <a:lumMod val="5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endParaRPr kumimoji="0" lang="en-US" sz="2400" i="0" u="none" strike="noStrike" cap="none" normalizeH="0" baseline="0" dirty="0" err="1" smtClean="0">
              <a:ln>
                <a:noFill/>
              </a:ln>
              <a:solidFill>
                <a:schemeClr val="bg1"/>
              </a:solidFill>
              <a:effectLst/>
              <a:latin typeface="+mn-lt"/>
            </a:endParaRPr>
          </a:p>
        </p:txBody>
      </p:sp>
      <p:sp>
        <p:nvSpPr>
          <p:cNvPr id="12293" name="Rectangle 2"/>
          <p:cNvSpPr>
            <a:spLocks noGrp="1" noChangeArrowheads="1"/>
          </p:cNvSpPr>
          <p:nvPr>
            <p:ph type="title"/>
          </p:nvPr>
        </p:nvSpPr>
        <p:spPr bwMode="black">
          <a:xfrm>
            <a:off x="381000" y="246744"/>
            <a:ext cx="8382000" cy="838200"/>
          </a:xfrm>
          <a:prstGeom prst="rect">
            <a:avLst/>
          </a:prstGeom>
          <a:noFill/>
          <a:ln w="9525">
            <a:noFill/>
            <a:miter lim="800000"/>
            <a:headEnd/>
            <a:tailEnd/>
          </a:ln>
        </p:spPr>
        <p:txBody>
          <a:bodyPr vert="horz" wrap="square" lIns="91419" tIns="45710" rIns="91419" bIns="45710" numCol="1" anchor="b" anchorCtr="0" compatLnSpc="1">
            <a:prstTxWarp prst="textNoShape">
              <a:avLst/>
            </a:prstTxWarp>
          </a:bodyPr>
          <a:lstStyle/>
          <a:p>
            <a:pPr lvl="0"/>
            <a:r>
              <a:rPr lang="en-US" dirty="0" smtClean="0"/>
              <a:t>Click to add title </a:t>
            </a:r>
            <a:br>
              <a:rPr lang="en-US" dirty="0" smtClean="0"/>
            </a:br>
            <a:r>
              <a:rPr lang="en-US" dirty="0" smtClean="0"/>
              <a:t>two-line title wraps upward</a:t>
            </a:r>
          </a:p>
        </p:txBody>
      </p:sp>
      <p:sp>
        <p:nvSpPr>
          <p:cNvPr id="12294" name="Rectangle 3"/>
          <p:cNvSpPr>
            <a:spLocks noGrp="1" noChangeArrowheads="1"/>
          </p:cNvSpPr>
          <p:nvPr>
            <p:ph type="body" idx="1"/>
          </p:nvPr>
        </p:nvSpPr>
        <p:spPr bwMode="auto">
          <a:xfrm>
            <a:off x="381000" y="1219200"/>
            <a:ext cx="8382000" cy="4953000"/>
          </a:xfrm>
          <a:prstGeom prst="rect">
            <a:avLst/>
          </a:prstGeom>
          <a:noFill/>
          <a:ln w="9525">
            <a:noFill/>
            <a:miter lim="800000"/>
            <a:headEnd/>
            <a:tailEnd/>
          </a:ln>
        </p:spPr>
        <p:txBody>
          <a:bodyPr vert="horz" wrap="square" lIns="91419" tIns="45710" rIns="91419" bIns="45710" numCol="1" anchor="t" anchorCtr="0" compatLnSpc="1">
            <a:prstTxWarp prst="textNoShape">
              <a:avLst/>
            </a:prstTxWarp>
          </a:bodyPr>
          <a:lstStyle/>
          <a:p>
            <a:pPr lvl="0"/>
            <a:r>
              <a:rPr lang="en-US" dirty="0" smtClean="0"/>
              <a:t>Click to add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9" name="Rectangle 5"/>
          <p:cNvSpPr>
            <a:spLocks noGrp="1" noChangeArrowheads="1"/>
          </p:cNvSpPr>
          <p:nvPr>
            <p:ph type="ftr" sz="quarter" idx="3"/>
          </p:nvPr>
        </p:nvSpPr>
        <p:spPr bwMode="auto">
          <a:xfrm>
            <a:off x="381000" y="6358518"/>
            <a:ext cx="4183380" cy="232782"/>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algn="l" eaLnBrk="0" hangingPunct="0">
              <a:defRPr sz="1200">
                <a:solidFill>
                  <a:schemeClr val="bg2">
                    <a:lumMod val="50000"/>
                  </a:schemeClr>
                </a:solidFill>
                <a:latin typeface="Calibri" pitchFamily="34" charset="0"/>
                <a:cs typeface="Calibri" pitchFamily="34" charset="0"/>
              </a:defRPr>
            </a:lvl1pPr>
          </a:lstStyle>
          <a:p>
            <a:pPr>
              <a:defRPr/>
            </a:pPr>
            <a:r>
              <a:rPr lang="en-US" smtClean="0"/>
              <a:t>Presentation Identifier Goes Here</a:t>
            </a:r>
            <a:endParaRPr lang="en-US" dirty="0"/>
          </a:p>
        </p:txBody>
      </p:sp>
      <p:sp>
        <p:nvSpPr>
          <p:cNvPr id="1030" name="Rectangle 6"/>
          <p:cNvSpPr>
            <a:spLocks noGrp="1" noChangeArrowheads="1"/>
          </p:cNvSpPr>
          <p:nvPr>
            <p:ph type="sldNum" sz="quarter" idx="4"/>
          </p:nvPr>
        </p:nvSpPr>
        <p:spPr bwMode="white">
          <a:xfrm>
            <a:off x="8548896" y="6397965"/>
            <a:ext cx="153888" cy="153888"/>
          </a:xfrm>
          <a:prstGeom prst="rect">
            <a:avLst/>
          </a:prstGeom>
          <a:noFill/>
          <a:ln w="9525" algn="ctr">
            <a:noFill/>
            <a:miter lim="800000"/>
            <a:headEnd/>
            <a:tailEnd/>
          </a:ln>
          <a:effectLst/>
        </p:spPr>
        <p:txBody>
          <a:bodyPr vert="horz" wrap="none" lIns="91440" tIns="91440" rIns="91440" bIns="91440" numCol="1" anchor="ctr" anchorCtr="0" compatLnSpc="1">
            <a:prstTxWarp prst="textNoShape">
              <a:avLst/>
            </a:prstTxWarp>
            <a:noAutofit/>
          </a:bodyPr>
          <a:lstStyle>
            <a:lvl1pPr eaLnBrk="0" hangingPunct="0">
              <a:defRPr sz="1000" b="1">
                <a:solidFill>
                  <a:schemeClr val="bg1"/>
                </a:solidFill>
                <a:latin typeface="Calibri" pitchFamily="34" charset="0"/>
                <a:cs typeface="Calibri" pitchFamily="34" charset="0"/>
              </a:defRPr>
            </a:lvl1pPr>
          </a:lstStyle>
          <a:p>
            <a:pPr>
              <a:defRPr/>
            </a:pPr>
            <a:fld id="{46082381-925A-4C25-AB18-0C99AD89CFC0}" type="slidenum">
              <a:rPr lang="en-US" smtClean="0"/>
              <a:pPr>
                <a:defRPr/>
              </a:pPr>
              <a:t>‹#›</a:t>
            </a:fld>
            <a:endParaRPr lang="en-US" dirty="0"/>
          </a:p>
        </p:txBody>
      </p:sp>
      <p:pic>
        <p:nvPicPr>
          <p:cNvPr id="11" name="Picture 10" descr="SYM_Horiz_RGB.png"/>
          <p:cNvPicPr>
            <a:picLocks noChangeAspect="1"/>
          </p:cNvPicPr>
          <p:nvPr/>
        </p:nvPicPr>
        <p:blipFill>
          <a:blip r:embed="rId17" cstate="print"/>
          <a:stretch>
            <a:fillRect/>
          </a:stretch>
        </p:blipFill>
        <p:spPr>
          <a:xfrm>
            <a:off x="7016496" y="6311302"/>
            <a:ext cx="1207008" cy="317873"/>
          </a:xfrm>
          <a:prstGeom prst="rect">
            <a:avLst/>
          </a:prstGeom>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Lst>
  <p:timing>
    <p:tnLst>
      <p:par>
        <p:cTn id="1" dur="indefinite" restart="never" nodeType="tmRoot"/>
      </p:par>
    </p:tnLst>
  </p:timing>
  <p:hf hdr="0" dt="0"/>
  <p:txStyles>
    <p:titleStyle>
      <a:lvl1pPr algn="l" rtl="0" eaLnBrk="1" fontAlgn="base" hangingPunct="1">
        <a:lnSpc>
          <a:spcPct val="90000"/>
        </a:lnSpc>
        <a:spcBef>
          <a:spcPct val="0"/>
        </a:spcBef>
        <a:spcAft>
          <a:spcPct val="0"/>
        </a:spcAft>
        <a:defRPr sz="2800" b="1" baseline="0">
          <a:solidFill>
            <a:schemeClr val="tx1"/>
          </a:solidFill>
          <a:latin typeface="+mj-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096" algn="l" rtl="0" eaLnBrk="1" fontAlgn="base" hangingPunct="1">
        <a:spcBef>
          <a:spcPct val="0"/>
        </a:spcBef>
        <a:spcAft>
          <a:spcPct val="0"/>
        </a:spcAft>
        <a:defRPr sz="2800" b="1">
          <a:solidFill>
            <a:schemeClr val="bg1"/>
          </a:solidFill>
          <a:latin typeface="Arial" charset="0"/>
        </a:defRPr>
      </a:lvl6pPr>
      <a:lvl7pPr marL="914192" algn="l" rtl="0" eaLnBrk="1" fontAlgn="base" hangingPunct="1">
        <a:spcBef>
          <a:spcPct val="0"/>
        </a:spcBef>
        <a:spcAft>
          <a:spcPct val="0"/>
        </a:spcAft>
        <a:defRPr sz="2800" b="1">
          <a:solidFill>
            <a:schemeClr val="bg1"/>
          </a:solidFill>
          <a:latin typeface="Arial" charset="0"/>
        </a:defRPr>
      </a:lvl7pPr>
      <a:lvl8pPr marL="1371288" algn="l" rtl="0" eaLnBrk="1" fontAlgn="base" hangingPunct="1">
        <a:spcBef>
          <a:spcPct val="0"/>
        </a:spcBef>
        <a:spcAft>
          <a:spcPct val="0"/>
        </a:spcAft>
        <a:defRPr sz="2800" b="1">
          <a:solidFill>
            <a:schemeClr val="bg1"/>
          </a:solidFill>
          <a:latin typeface="Arial" charset="0"/>
        </a:defRPr>
      </a:lvl8pPr>
      <a:lvl9pPr marL="1828385" algn="l" rtl="0" eaLnBrk="1" fontAlgn="base" hangingPunct="1">
        <a:spcBef>
          <a:spcPct val="0"/>
        </a:spcBef>
        <a:spcAft>
          <a:spcPct val="0"/>
        </a:spcAft>
        <a:defRPr sz="2800" b="1">
          <a:solidFill>
            <a:schemeClr val="bg1"/>
          </a:solidFill>
          <a:latin typeface="Arial" charset="0"/>
        </a:defRPr>
      </a:lvl9pPr>
    </p:titleStyle>
    <p:bodyStyle>
      <a:lvl1pPr marL="233310" indent="-233310" algn="l" rtl="0" eaLnBrk="1" fontAlgn="base" hangingPunct="1">
        <a:lnSpc>
          <a:spcPct val="90000"/>
        </a:lnSpc>
        <a:spcBef>
          <a:spcPct val="0"/>
        </a:spcBef>
        <a:spcAft>
          <a:spcPts val="1200"/>
        </a:spcAft>
        <a:buClr>
          <a:schemeClr val="bg2">
            <a:lumMod val="50000"/>
          </a:schemeClr>
        </a:buClr>
        <a:buChar char="•"/>
        <a:defRPr sz="2400">
          <a:solidFill>
            <a:schemeClr val="bg2">
              <a:lumMod val="50000"/>
            </a:schemeClr>
          </a:solidFill>
          <a:latin typeface="+mn-lt"/>
          <a:ea typeface="+mn-ea"/>
          <a:cs typeface="+mn-cs"/>
        </a:defRPr>
      </a:lvl1pPr>
      <a:lvl2pPr marL="517525" indent="-233363" algn="l" rtl="0" eaLnBrk="1" fontAlgn="base" hangingPunct="1">
        <a:lnSpc>
          <a:spcPct val="90000"/>
        </a:lnSpc>
        <a:spcBef>
          <a:spcPct val="0"/>
        </a:spcBef>
        <a:spcAft>
          <a:spcPts val="1000"/>
        </a:spcAft>
        <a:buClr>
          <a:schemeClr val="bg2">
            <a:lumMod val="50000"/>
          </a:schemeClr>
        </a:buClr>
        <a:buFont typeface="Arial" charset="0"/>
        <a:buChar char="–"/>
        <a:defRPr sz="2000">
          <a:solidFill>
            <a:schemeClr val="bg2">
              <a:lumMod val="50000"/>
            </a:schemeClr>
          </a:solidFill>
          <a:latin typeface="+mn-lt"/>
        </a:defRPr>
      </a:lvl2pPr>
      <a:lvl3pPr marL="688975" indent="-171450" algn="l" rtl="0" eaLnBrk="1" fontAlgn="base" hangingPunct="1">
        <a:lnSpc>
          <a:spcPct val="90000"/>
        </a:lnSpc>
        <a:spcBef>
          <a:spcPct val="0"/>
        </a:spcBef>
        <a:spcAft>
          <a:spcPts val="800"/>
        </a:spcAft>
        <a:buClr>
          <a:schemeClr val="bg2">
            <a:lumMod val="50000"/>
          </a:schemeClr>
        </a:buClr>
        <a:buChar char="•"/>
        <a:tabLst/>
        <a:defRPr sz="1600">
          <a:solidFill>
            <a:schemeClr val="bg2">
              <a:lumMod val="50000"/>
            </a:schemeClr>
          </a:solidFill>
          <a:latin typeface="+mn-lt"/>
        </a:defRPr>
      </a:lvl3pPr>
      <a:lvl4pPr marL="854075" indent="-165100" algn="l" rtl="0" eaLnBrk="1" fontAlgn="base" hangingPunct="1">
        <a:lnSpc>
          <a:spcPct val="90000"/>
        </a:lnSpc>
        <a:spcBef>
          <a:spcPct val="0"/>
        </a:spcBef>
        <a:spcAft>
          <a:spcPts val="600"/>
        </a:spcAft>
        <a:buClr>
          <a:schemeClr val="bg2">
            <a:lumMod val="50000"/>
          </a:schemeClr>
        </a:buClr>
        <a:buChar char="–"/>
        <a:defRPr sz="1400">
          <a:solidFill>
            <a:schemeClr val="bg2">
              <a:lumMod val="50000"/>
            </a:schemeClr>
          </a:solidFill>
          <a:latin typeface="+mn-lt"/>
        </a:defRPr>
      </a:lvl4pPr>
      <a:lvl5pPr marL="974725" indent="-120650" algn="l" rtl="0" eaLnBrk="1" fontAlgn="base" hangingPunct="1">
        <a:lnSpc>
          <a:spcPct val="90000"/>
        </a:lnSpc>
        <a:spcBef>
          <a:spcPct val="0"/>
        </a:spcBef>
        <a:spcAft>
          <a:spcPts val="600"/>
        </a:spcAft>
        <a:buClr>
          <a:schemeClr val="bg2">
            <a:lumMod val="50000"/>
          </a:schemeClr>
        </a:buClr>
        <a:buFont typeface="Arial" pitchFamily="34" charset="0"/>
        <a:buChar char="•"/>
        <a:defRPr sz="1200">
          <a:solidFill>
            <a:schemeClr val="bg2">
              <a:lumMod val="50000"/>
            </a:schemeClr>
          </a:solidFill>
          <a:latin typeface="+mn-lt"/>
        </a:defRPr>
      </a:lvl5pPr>
      <a:lvl6pPr marL="2118832"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6pPr>
      <a:lvl7pPr marL="2575927"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7pPr>
      <a:lvl8pPr marL="3033024"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8pPr>
      <a:lvl9pPr marL="3490120" indent="-228548" algn="l" rtl="0" eaLnBrk="1" fontAlgn="base" hangingPunct="1">
        <a:lnSpc>
          <a:spcPct val="95000"/>
        </a:lnSpc>
        <a:spcBef>
          <a:spcPct val="0"/>
        </a:spcBef>
        <a:spcAft>
          <a:spcPct val="35000"/>
        </a:spcAft>
        <a:buClr>
          <a:schemeClr val="bg2"/>
        </a:buClr>
        <a:buFont typeface="Arial" charset="0"/>
        <a:buChar char="◦"/>
        <a:defRPr sz="1200">
          <a:solidFill>
            <a:schemeClr val="tx1"/>
          </a:solidFill>
          <a:latin typeface="+mn-lt"/>
        </a:defRPr>
      </a:lvl9pPr>
    </p:bodyStyle>
    <p:otherStyle>
      <a:defPPr>
        <a:defRPr lang="en-US"/>
      </a:defPPr>
      <a:lvl1pPr marL="0" algn="l" defTabSz="914192" rtl="0" eaLnBrk="1" latinLnBrk="0" hangingPunct="1">
        <a:defRPr sz="1800" kern="1200">
          <a:solidFill>
            <a:schemeClr val="tx1"/>
          </a:solidFill>
          <a:latin typeface="+mn-lt"/>
          <a:ea typeface="+mn-ea"/>
          <a:cs typeface="+mn-cs"/>
        </a:defRPr>
      </a:lvl1pPr>
      <a:lvl2pPr marL="457096" algn="l" defTabSz="914192" rtl="0" eaLnBrk="1" latinLnBrk="0" hangingPunct="1">
        <a:defRPr sz="1800" kern="1200">
          <a:solidFill>
            <a:schemeClr val="tx1"/>
          </a:solidFill>
          <a:latin typeface="+mn-lt"/>
          <a:ea typeface="+mn-ea"/>
          <a:cs typeface="+mn-cs"/>
        </a:defRPr>
      </a:lvl2pPr>
      <a:lvl3pPr marL="914192" algn="l" defTabSz="914192" rtl="0" eaLnBrk="1" latinLnBrk="0" hangingPunct="1">
        <a:defRPr sz="1800" kern="1200">
          <a:solidFill>
            <a:schemeClr val="tx1"/>
          </a:solidFill>
          <a:latin typeface="+mn-lt"/>
          <a:ea typeface="+mn-ea"/>
          <a:cs typeface="+mn-cs"/>
        </a:defRPr>
      </a:lvl3pPr>
      <a:lvl4pPr marL="1371288" algn="l" defTabSz="914192" rtl="0" eaLnBrk="1" latinLnBrk="0" hangingPunct="1">
        <a:defRPr sz="1800" kern="1200">
          <a:solidFill>
            <a:schemeClr val="tx1"/>
          </a:solidFill>
          <a:latin typeface="+mn-lt"/>
          <a:ea typeface="+mn-ea"/>
          <a:cs typeface="+mn-cs"/>
        </a:defRPr>
      </a:lvl4pPr>
      <a:lvl5pPr marL="1828385" algn="l" defTabSz="914192" rtl="0" eaLnBrk="1" latinLnBrk="0" hangingPunct="1">
        <a:defRPr sz="1800" kern="1200">
          <a:solidFill>
            <a:schemeClr val="tx1"/>
          </a:solidFill>
          <a:latin typeface="+mn-lt"/>
          <a:ea typeface="+mn-ea"/>
          <a:cs typeface="+mn-cs"/>
        </a:defRPr>
      </a:lvl5pPr>
      <a:lvl6pPr marL="2285480" algn="l" defTabSz="914192" rtl="0" eaLnBrk="1" latinLnBrk="0" hangingPunct="1">
        <a:defRPr sz="1800" kern="1200">
          <a:solidFill>
            <a:schemeClr val="tx1"/>
          </a:solidFill>
          <a:latin typeface="+mn-lt"/>
          <a:ea typeface="+mn-ea"/>
          <a:cs typeface="+mn-cs"/>
        </a:defRPr>
      </a:lvl6pPr>
      <a:lvl7pPr marL="2742577" algn="l" defTabSz="914192" rtl="0" eaLnBrk="1" latinLnBrk="0" hangingPunct="1">
        <a:defRPr sz="1800" kern="1200">
          <a:solidFill>
            <a:schemeClr val="tx1"/>
          </a:solidFill>
          <a:latin typeface="+mn-lt"/>
          <a:ea typeface="+mn-ea"/>
          <a:cs typeface="+mn-cs"/>
        </a:defRPr>
      </a:lvl7pPr>
      <a:lvl8pPr marL="3199673" algn="l" defTabSz="914192" rtl="0" eaLnBrk="1" latinLnBrk="0" hangingPunct="1">
        <a:defRPr sz="1800" kern="1200">
          <a:solidFill>
            <a:schemeClr val="tx1"/>
          </a:solidFill>
          <a:latin typeface="+mn-lt"/>
          <a:ea typeface="+mn-ea"/>
          <a:cs typeface="+mn-cs"/>
        </a:defRPr>
      </a:lvl8pPr>
      <a:lvl9pPr marL="3656769" algn="l" defTabSz="91419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83B8CBE2-AD5A-44AA-9C81-309B0B888324}" type="datetimeFigureOut">
              <a:rPr lang="en-US" smtClean="0">
                <a:solidFill>
                  <a:prstClr val="black">
                    <a:tint val="75000"/>
                  </a:prstClr>
                </a:solidFill>
                <a:latin typeface="Calibri"/>
              </a:rPr>
              <a:pPr fontAlgn="auto">
                <a:spcBef>
                  <a:spcPts val="0"/>
                </a:spcBef>
                <a:spcAft>
                  <a:spcPts val="0"/>
                </a:spcAft>
              </a:pPr>
              <a:t>2/20/2014</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2B4205F4-8810-4185-8DE2-D0C8CAF0EAA4}"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705182718"/>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7.xml"/><Relationship Id="rId5" Type="http://schemas.openxmlformats.org/officeDocument/2006/relationships/image" Target="../media/image28.pn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docs.djangoproject.com/en/1.6/intro/overview/" TargetMode="External"/><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hyperlink" Target="http://django.readthedocs.org/en/1.6.x/misc/design-philosophies.html" TargetMode="External"/><Relationship Id="rId2" Type="http://schemas.openxmlformats.org/officeDocument/2006/relationships/hyperlink" Target="http://django.readthedocs.org/en/1.6.x/" TargetMode="External"/><Relationship Id="rId1" Type="http://schemas.openxmlformats.org/officeDocument/2006/relationships/slideLayout" Target="../slideLayouts/slideLayout17.xml"/><Relationship Id="rId6" Type="http://schemas.openxmlformats.org/officeDocument/2006/relationships/hyperlink" Target="http://www.rdegges.com/devops-django-part-1-goals/" TargetMode="External"/><Relationship Id="rId5" Type="http://schemas.openxmlformats.org/officeDocument/2006/relationships/hyperlink" Target="http://chimera.labs.oreilly.com/books/1234000000754/ch08.html" TargetMode="External"/><Relationship Id="rId4" Type="http://schemas.openxmlformats.org/officeDocument/2006/relationships/hyperlink" Target="http://chimera.labs.oreilly.com/books/1234000000754/ch07.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What is a C0de Diary?</a:t>
            </a:r>
          </a:p>
          <a:p>
            <a:pPr lvl="1"/>
            <a:r>
              <a:rPr lang="en-US" dirty="0" smtClean="0"/>
              <a:t>For experienced software developers</a:t>
            </a:r>
          </a:p>
          <a:p>
            <a:pPr lvl="1"/>
            <a:r>
              <a:rPr lang="en-US" dirty="0" smtClean="0"/>
              <a:t>Technical topics condensed into intense slides</a:t>
            </a:r>
          </a:p>
          <a:p>
            <a:pPr lvl="1"/>
            <a:r>
              <a:rPr lang="en-US" dirty="0" smtClean="0"/>
              <a:t>Each deck not more than 15 slides</a:t>
            </a:r>
          </a:p>
          <a:p>
            <a:pPr lvl="1"/>
            <a:r>
              <a:rPr lang="en-US" dirty="0" smtClean="0"/>
              <a:t>Acts as companion to WWW information and reference books</a:t>
            </a:r>
          </a:p>
          <a:p>
            <a:pPr lvl="1"/>
            <a:r>
              <a:rPr lang="en-US" dirty="0" smtClean="0"/>
              <a:t>Also serves as a refresher resource for a crash course</a:t>
            </a:r>
            <a:endParaRPr lang="en-US" dirty="0"/>
          </a:p>
        </p:txBody>
      </p:sp>
      <p:sp>
        <p:nvSpPr>
          <p:cNvPr id="5" name="Title 4"/>
          <p:cNvSpPr>
            <a:spLocks noGrp="1"/>
          </p:cNvSpPr>
          <p:nvPr>
            <p:ph type="title"/>
          </p:nvPr>
        </p:nvSpPr>
        <p:spPr/>
        <p:txBody>
          <a:bodyPr/>
          <a:lstStyle/>
          <a:p>
            <a:endParaRPr lang="en-US" dirty="0"/>
          </a:p>
        </p:txBody>
      </p:sp>
      <p:sp>
        <p:nvSpPr>
          <p:cNvPr id="6" name="Title 1"/>
          <p:cNvSpPr txBox="1">
            <a:spLocks/>
          </p:cNvSpPr>
          <p:nvPr/>
        </p:nvSpPr>
        <p:spPr>
          <a:xfrm>
            <a:off x="457200" y="274638"/>
            <a:ext cx="8229600" cy="1143000"/>
          </a:xfrm>
          <a:prstGeom prst="rect">
            <a:avLst/>
          </a:prstGeom>
        </p:spPr>
        <p:style>
          <a:lnRef idx="1">
            <a:schemeClr val="accent1"/>
          </a:lnRef>
          <a:fillRef idx="3">
            <a:schemeClr val="accent1"/>
          </a:fillRef>
          <a:effectRef idx="2">
            <a:schemeClr val="accent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fontAlgn="auto">
              <a:spcAft>
                <a:spcPts val="0"/>
              </a:spcAft>
            </a:pPr>
            <a:r>
              <a:rPr lang="en-US" smtClean="0">
                <a:solidFill>
                  <a:prstClr val="white"/>
                </a:solidFill>
              </a:rPr>
              <a:t>The C0de Diaries</a:t>
            </a:r>
            <a:endParaRPr lang="en-US" dirty="0">
              <a:solidFill>
                <a:prstClr val="white"/>
              </a:solidFill>
            </a:endParaRPr>
          </a:p>
        </p:txBody>
      </p:sp>
      <p:sp>
        <p:nvSpPr>
          <p:cNvPr id="7" name="Rectangle 6"/>
          <p:cNvSpPr/>
          <p:nvPr/>
        </p:nvSpPr>
        <p:spPr>
          <a:xfrm>
            <a:off x="6493042" y="838200"/>
            <a:ext cx="1524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343153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95068"/>
            <a:ext cx="8229600" cy="1143000"/>
          </a:xfrm>
        </p:spPr>
        <p:txBody>
          <a:bodyPr>
            <a:normAutofit/>
          </a:bodyPr>
          <a:lstStyle/>
          <a:p>
            <a:r>
              <a:rPr lang="en-US" sz="2800" dirty="0"/>
              <a:t>How do Views &amp; Templates exchange info?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64" y="352864"/>
            <a:ext cx="8181975" cy="275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008" y="3186332"/>
            <a:ext cx="5353050" cy="276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Line Callout 1 5"/>
          <p:cNvSpPr/>
          <p:nvPr/>
        </p:nvSpPr>
        <p:spPr>
          <a:xfrm>
            <a:off x="3429000" y="762000"/>
            <a:ext cx="2209800" cy="321294"/>
          </a:xfrm>
          <a:prstGeom prst="borderCallout1">
            <a:avLst>
              <a:gd name="adj1" fmla="val 82237"/>
              <a:gd name="adj2" fmla="val 16"/>
              <a:gd name="adj3" fmla="val 159104"/>
              <a:gd name="adj4" fmla="val -1277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Input field named ‘</a:t>
            </a:r>
            <a:r>
              <a:rPr lang="en-US" sz="1200" dirty="0" err="1" smtClean="0"/>
              <a:t>item_text</a:t>
            </a:r>
            <a:r>
              <a:rPr lang="en-US" sz="1200" dirty="0" smtClean="0"/>
              <a:t>’</a:t>
            </a:r>
          </a:p>
        </p:txBody>
      </p:sp>
      <p:sp>
        <p:nvSpPr>
          <p:cNvPr id="7" name="Line Callout 1 6"/>
          <p:cNvSpPr/>
          <p:nvPr/>
        </p:nvSpPr>
        <p:spPr>
          <a:xfrm>
            <a:off x="3742008" y="1729226"/>
            <a:ext cx="2209800" cy="404374"/>
          </a:xfrm>
          <a:prstGeom prst="borderCallout1">
            <a:avLst>
              <a:gd name="adj1" fmla="val 82237"/>
              <a:gd name="adj2" fmla="val 16"/>
              <a:gd name="adj3" fmla="val 124315"/>
              <a:gd name="adj4" fmla="val -959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Show value of </a:t>
            </a:r>
            <a:r>
              <a:rPr lang="en-US" sz="1200" dirty="0" err="1" smtClean="0"/>
              <a:t>var</a:t>
            </a:r>
            <a:r>
              <a:rPr lang="en-US" sz="1200" dirty="0" smtClean="0"/>
              <a:t> named ‘</a:t>
            </a:r>
            <a:r>
              <a:rPr lang="en-US" sz="1200" dirty="0" err="1" smtClean="0"/>
              <a:t>new_item_text</a:t>
            </a:r>
            <a:r>
              <a:rPr lang="en-US" sz="1200" dirty="0" smtClean="0"/>
              <a:t>’</a:t>
            </a:r>
          </a:p>
        </p:txBody>
      </p:sp>
      <p:sp>
        <p:nvSpPr>
          <p:cNvPr id="8" name="TextBox 7"/>
          <p:cNvSpPr txBox="1"/>
          <p:nvPr/>
        </p:nvSpPr>
        <p:spPr>
          <a:xfrm>
            <a:off x="6553200" y="442797"/>
            <a:ext cx="1618008" cy="276999"/>
          </a:xfrm>
          <a:prstGeom prst="rect">
            <a:avLst/>
          </a:prstGeom>
          <a:solidFill>
            <a:schemeClr val="bg1"/>
          </a:solidFill>
        </p:spPr>
        <p:txBody>
          <a:bodyPr wrap="none" rtlCol="0">
            <a:spAutoFit/>
          </a:bodyPr>
          <a:lstStyle/>
          <a:p>
            <a:r>
              <a:rPr lang="en-US" sz="1200" dirty="0" smtClean="0">
                <a:latin typeface="+mn-lt"/>
              </a:rPr>
              <a:t>/templates/home.html</a:t>
            </a:r>
            <a:endParaRPr lang="en-US" sz="1200" dirty="0">
              <a:latin typeface="+mn-lt"/>
            </a:endParaRPr>
          </a:p>
        </p:txBody>
      </p:sp>
      <p:cxnSp>
        <p:nvCxnSpPr>
          <p:cNvPr id="5" name="Curved Connector 4"/>
          <p:cNvCxnSpPr>
            <a:stCxn id="6" idx="0"/>
          </p:cNvCxnSpPr>
          <p:nvPr/>
        </p:nvCxnSpPr>
        <p:spPr>
          <a:xfrm>
            <a:off x="5638800" y="922647"/>
            <a:ext cx="2532408" cy="4563753"/>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p:cNvCxnSpPr>
            <a:stCxn id="7" idx="0"/>
          </p:cNvCxnSpPr>
          <p:nvPr/>
        </p:nvCxnSpPr>
        <p:spPr>
          <a:xfrm flipH="1">
            <a:off x="5486400" y="1931413"/>
            <a:ext cx="465408" cy="3631187"/>
          </a:xfrm>
          <a:prstGeom prst="curvedConnector4">
            <a:avLst>
              <a:gd name="adj1" fmla="val -49118"/>
              <a:gd name="adj2" fmla="val 52784"/>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44292" y="3218590"/>
            <a:ext cx="781304" cy="276999"/>
          </a:xfrm>
          <a:prstGeom prst="rect">
            <a:avLst/>
          </a:prstGeom>
          <a:solidFill>
            <a:schemeClr val="bg1"/>
          </a:solidFill>
        </p:spPr>
        <p:txBody>
          <a:bodyPr wrap="none" rtlCol="0">
            <a:spAutoFit/>
          </a:bodyPr>
          <a:lstStyle/>
          <a:p>
            <a:r>
              <a:rPr lang="en-US" sz="1200" dirty="0" smtClean="0">
                <a:latin typeface="+mn-lt"/>
              </a:rPr>
              <a:t>/views.py</a:t>
            </a:r>
            <a:endParaRPr lang="en-US" sz="1200" dirty="0">
              <a:latin typeface="+mn-lt"/>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304168"/>
            <a:ext cx="2156731" cy="164883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081467"/>
            <a:ext cx="2142663" cy="165944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30" name="Line Callout 1 29"/>
          <p:cNvSpPr/>
          <p:nvPr/>
        </p:nvSpPr>
        <p:spPr>
          <a:xfrm>
            <a:off x="1219200" y="4598083"/>
            <a:ext cx="2209800" cy="326781"/>
          </a:xfrm>
          <a:prstGeom prst="borderCallout1">
            <a:avLst>
              <a:gd name="adj1" fmla="val 82237"/>
              <a:gd name="adj2" fmla="val 16"/>
              <a:gd name="adj3" fmla="val 79090"/>
              <a:gd name="adj4" fmla="val 59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Page  immediately after load</a:t>
            </a:r>
          </a:p>
        </p:txBody>
      </p:sp>
      <p:sp>
        <p:nvSpPr>
          <p:cNvPr id="31" name="Line Callout 1 30"/>
          <p:cNvSpPr/>
          <p:nvPr/>
        </p:nvSpPr>
        <p:spPr>
          <a:xfrm>
            <a:off x="1814951" y="6352736"/>
            <a:ext cx="3290450" cy="326781"/>
          </a:xfrm>
          <a:prstGeom prst="borderCallout1">
            <a:avLst>
              <a:gd name="adj1" fmla="val 82237"/>
              <a:gd name="adj2" fmla="val 16"/>
              <a:gd name="adj3" fmla="val 79090"/>
              <a:gd name="adj4" fmla="val 59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Page  after entering text into textbox and </a:t>
            </a:r>
            <a:r>
              <a:rPr lang="en-US" sz="1200" dirty="0" err="1" smtClean="0"/>
              <a:t>POSTing</a:t>
            </a:r>
            <a:endParaRPr lang="en-US" sz="1200" dirty="0" smtClean="0"/>
          </a:p>
        </p:txBody>
      </p:sp>
      <p:sp>
        <p:nvSpPr>
          <p:cNvPr id="32" name="Line Callout 1 31"/>
          <p:cNvSpPr/>
          <p:nvPr/>
        </p:nvSpPr>
        <p:spPr>
          <a:xfrm>
            <a:off x="7530044" y="1604632"/>
            <a:ext cx="1565014" cy="833768"/>
          </a:xfrm>
          <a:prstGeom prst="borderCallout1">
            <a:avLst>
              <a:gd name="adj1" fmla="val 82237"/>
              <a:gd name="adj2" fmla="val 16"/>
              <a:gd name="adj3" fmla="val 79090"/>
              <a:gd name="adj4" fmla="val 59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smtClean="0"/>
              <a:t>Django</a:t>
            </a:r>
            <a:r>
              <a:rPr lang="en-US" sz="1200" dirty="0" smtClean="0"/>
              <a:t> makes these connections implicitly provided we use the right syntax as shown</a:t>
            </a:r>
          </a:p>
        </p:txBody>
      </p:sp>
      <p:cxnSp>
        <p:nvCxnSpPr>
          <p:cNvPr id="27" name="Straight Arrow Connector 26"/>
          <p:cNvCxnSpPr>
            <a:stCxn id="32" idx="2"/>
          </p:cNvCxnSpPr>
          <p:nvPr/>
        </p:nvCxnSpPr>
        <p:spPr>
          <a:xfrm flipH="1" flipV="1">
            <a:off x="7086600" y="1931413"/>
            <a:ext cx="443444" cy="901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2" idx="2"/>
          </p:cNvCxnSpPr>
          <p:nvPr/>
        </p:nvCxnSpPr>
        <p:spPr>
          <a:xfrm flipH="1">
            <a:off x="6172200" y="2021516"/>
            <a:ext cx="1357844" cy="7978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4393220" y="5686864"/>
            <a:ext cx="4762500" cy="261610"/>
          </a:xfrm>
          <a:prstGeom prst="rect">
            <a:avLst/>
          </a:prstGeom>
        </p:spPr>
        <p:txBody>
          <a:bodyPr wrap="square">
            <a:spAutoFit/>
          </a:bodyPr>
          <a:lstStyle/>
          <a:p>
            <a:pPr algn="l"/>
            <a:r>
              <a:rPr lang="en-US" sz="1100" dirty="0" smtClean="0">
                <a:solidFill>
                  <a:schemeClr val="bg1"/>
                </a:solidFill>
              </a:rPr>
              <a:t>Details here - </a:t>
            </a:r>
            <a:r>
              <a:rPr lang="en-US" sz="1100" dirty="0">
                <a:solidFill>
                  <a:schemeClr val="bg1"/>
                </a:solidFill>
              </a:rPr>
              <a:t>http://django.readthedocs.org/en/1.6.x/#the-template-layer</a:t>
            </a:r>
          </a:p>
        </p:txBody>
      </p:sp>
    </p:spTree>
    <p:extLst>
      <p:ext uri="{BB962C8B-B14F-4D97-AF65-F5344CB8AC3E}">
        <p14:creationId xmlns:p14="http://schemas.microsoft.com/office/powerpoint/2010/main" val="39208746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Related topics that you should delve into</a:t>
            </a:r>
            <a:endParaRPr lang="en-US" dirty="0"/>
          </a:p>
        </p:txBody>
      </p:sp>
      <p:sp>
        <p:nvSpPr>
          <p:cNvPr id="3" name="Content Placeholder 2"/>
          <p:cNvSpPr>
            <a:spLocks noGrp="1"/>
          </p:cNvSpPr>
          <p:nvPr>
            <p:ph idx="1"/>
          </p:nvPr>
        </p:nvSpPr>
        <p:spPr/>
        <p:txBody>
          <a:bodyPr/>
          <a:lstStyle/>
          <a:p>
            <a:r>
              <a:rPr lang="en-US" dirty="0" smtClean="0"/>
              <a:t>Python programming</a:t>
            </a:r>
          </a:p>
          <a:p>
            <a:r>
              <a:rPr lang="en-US" dirty="0" smtClean="0"/>
              <a:t>HTML5 / CSS3 programming</a:t>
            </a:r>
          </a:p>
          <a:p>
            <a:r>
              <a:rPr lang="en-US" dirty="0" smtClean="0"/>
              <a:t>JavaScript </a:t>
            </a:r>
            <a:r>
              <a:rPr lang="en-US" dirty="0" smtClean="0"/>
              <a:t>programming</a:t>
            </a:r>
          </a:p>
          <a:p>
            <a:r>
              <a:rPr lang="en-US" dirty="0" smtClean="0"/>
              <a:t>Other Python based </a:t>
            </a:r>
            <a:r>
              <a:rPr lang="en-US" dirty="0" err="1" smtClean="0"/>
              <a:t>webapp</a:t>
            </a:r>
            <a:r>
              <a:rPr lang="en-US" dirty="0" smtClean="0"/>
              <a:t> </a:t>
            </a:r>
            <a:r>
              <a:rPr lang="en-US" dirty="0" err="1" smtClean="0"/>
              <a:t>fwk’s</a:t>
            </a:r>
            <a:r>
              <a:rPr lang="en-US" dirty="0" smtClean="0"/>
              <a:t>:</a:t>
            </a:r>
          </a:p>
          <a:p>
            <a:pPr lvl="1"/>
            <a:r>
              <a:rPr lang="en-US" dirty="0" smtClean="0"/>
              <a:t>Flask</a:t>
            </a:r>
          </a:p>
          <a:p>
            <a:pPr lvl="1"/>
            <a:r>
              <a:rPr lang="en-US" smtClean="0"/>
              <a:t>Bottle</a:t>
            </a:r>
            <a:endParaRPr lang="en-US" smtClean="0"/>
          </a:p>
        </p:txBody>
      </p:sp>
    </p:spTree>
    <p:extLst>
      <p:ext uri="{BB962C8B-B14F-4D97-AF65-F5344CB8AC3E}">
        <p14:creationId xmlns:p14="http://schemas.microsoft.com/office/powerpoint/2010/main" val="24312314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February 2014 - contents</a:t>
            </a:r>
            <a:endParaRPr lang="en-US" dirty="0"/>
          </a:p>
        </p:txBody>
      </p:sp>
      <p:sp>
        <p:nvSpPr>
          <p:cNvPr id="3" name="Content Placeholder 2"/>
          <p:cNvSpPr>
            <a:spLocks noGrp="1"/>
          </p:cNvSpPr>
          <p:nvPr>
            <p:ph idx="1"/>
          </p:nvPr>
        </p:nvSpPr>
        <p:spPr/>
        <p:txBody>
          <a:bodyPr>
            <a:normAutofit lnSpcReduction="10000"/>
          </a:bodyPr>
          <a:lstStyle/>
          <a:p>
            <a:r>
              <a:rPr lang="en-US" dirty="0" smtClean="0"/>
              <a:t>What is </a:t>
            </a:r>
            <a:r>
              <a:rPr lang="en-US" dirty="0" err="1" smtClean="0"/>
              <a:t>Django</a:t>
            </a:r>
            <a:r>
              <a:rPr lang="en-US" dirty="0" smtClean="0"/>
              <a:t>? HOWTO build a </a:t>
            </a:r>
            <a:r>
              <a:rPr lang="en-US" dirty="0" err="1" smtClean="0"/>
              <a:t>webapp</a:t>
            </a:r>
            <a:r>
              <a:rPr lang="en-US" dirty="0" smtClean="0"/>
              <a:t> in </a:t>
            </a:r>
            <a:r>
              <a:rPr lang="en-US" dirty="0" err="1" smtClean="0"/>
              <a:t>Django</a:t>
            </a:r>
            <a:r>
              <a:rPr lang="en-US" dirty="0" smtClean="0"/>
              <a:t> (overview)</a:t>
            </a:r>
          </a:p>
          <a:p>
            <a:r>
              <a:rPr lang="en-US" dirty="0" err="1" smtClean="0"/>
              <a:t>Django</a:t>
            </a:r>
            <a:r>
              <a:rPr lang="en-US" dirty="0" smtClean="0"/>
              <a:t> components/features</a:t>
            </a:r>
          </a:p>
          <a:p>
            <a:r>
              <a:rPr lang="en-US" dirty="0" smtClean="0"/>
              <a:t>Making a </a:t>
            </a:r>
            <a:r>
              <a:rPr lang="en-US" dirty="0" err="1" smtClean="0"/>
              <a:t>django</a:t>
            </a:r>
            <a:r>
              <a:rPr lang="en-US" dirty="0" smtClean="0"/>
              <a:t> project</a:t>
            </a:r>
          </a:p>
          <a:p>
            <a:r>
              <a:rPr lang="en-US" dirty="0" smtClean="0"/>
              <a:t>FAQs</a:t>
            </a:r>
          </a:p>
          <a:p>
            <a:r>
              <a:rPr lang="en-US" dirty="0" err="1" smtClean="0"/>
              <a:t>Misc</a:t>
            </a:r>
            <a:endParaRPr lang="en-US" dirty="0" smtClean="0"/>
          </a:p>
          <a:p>
            <a:pPr lvl="1"/>
            <a:r>
              <a:rPr lang="en-US" dirty="0" smtClean="0"/>
              <a:t>How are </a:t>
            </a:r>
            <a:r>
              <a:rPr lang="en-US" dirty="0" err="1" smtClean="0"/>
              <a:t>url</a:t>
            </a:r>
            <a:r>
              <a:rPr lang="en-US" dirty="0" smtClean="0"/>
              <a:t> requests translated to a View?</a:t>
            </a:r>
          </a:p>
          <a:p>
            <a:pPr lvl="1"/>
            <a:r>
              <a:rPr lang="en-US" dirty="0"/>
              <a:t>How do Views &amp; Templates exchange info</a:t>
            </a:r>
            <a:r>
              <a:rPr lang="en-US" dirty="0" smtClean="0"/>
              <a:t>?</a:t>
            </a:r>
          </a:p>
          <a:p>
            <a:pPr lvl="1"/>
            <a:r>
              <a:rPr lang="en-US" dirty="0" smtClean="0"/>
              <a:t>Related topics to dive into for </a:t>
            </a:r>
            <a:r>
              <a:rPr lang="en-US" dirty="0" err="1" smtClean="0"/>
              <a:t>webapp</a:t>
            </a:r>
            <a:r>
              <a:rPr lang="en-US" dirty="0" smtClean="0"/>
              <a:t> </a:t>
            </a:r>
            <a:r>
              <a:rPr lang="en-US" dirty="0" err="1" smtClean="0"/>
              <a:t>prog</a:t>
            </a:r>
            <a:r>
              <a:rPr lang="en-US" smtClean="0"/>
              <a:t>.</a:t>
            </a:r>
            <a:endParaRPr lang="en-US" dirty="0" smtClean="0"/>
          </a:p>
          <a:p>
            <a:endParaRPr lang="en-US" dirty="0"/>
          </a:p>
        </p:txBody>
      </p:sp>
    </p:spTree>
    <p:extLst>
      <p:ext uri="{BB962C8B-B14F-4D97-AF65-F5344CB8AC3E}">
        <p14:creationId xmlns:p14="http://schemas.microsoft.com/office/powerpoint/2010/main" val="24489188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6932"/>
            <a:ext cx="9144000" cy="1143000"/>
          </a:xfrm>
        </p:spPr>
        <p:txBody>
          <a:bodyPr>
            <a:normAutofit/>
          </a:bodyPr>
          <a:lstStyle/>
          <a:p>
            <a:r>
              <a:rPr lang="en-US" dirty="0" smtClean="0"/>
              <a:t>What is </a:t>
            </a:r>
            <a:r>
              <a:rPr lang="en-US" dirty="0" err="1" smtClean="0"/>
              <a:t>Django</a:t>
            </a:r>
            <a:r>
              <a:rPr lang="en-US" dirty="0" smtClean="0"/>
              <a:t>?</a:t>
            </a:r>
            <a:endParaRPr lang="en-US" dirty="0"/>
          </a:p>
        </p:txBody>
      </p:sp>
      <p:sp>
        <p:nvSpPr>
          <p:cNvPr id="3" name="Content Placeholder 2"/>
          <p:cNvSpPr>
            <a:spLocks noGrp="1"/>
          </p:cNvSpPr>
          <p:nvPr>
            <p:ph idx="1"/>
          </p:nvPr>
        </p:nvSpPr>
        <p:spPr>
          <a:xfrm>
            <a:off x="457200" y="457200"/>
            <a:ext cx="8229600" cy="1913747"/>
          </a:xfrm>
        </p:spPr>
        <p:txBody>
          <a:bodyPr>
            <a:normAutofit fontScale="55000" lnSpcReduction="20000"/>
          </a:bodyPr>
          <a:lstStyle/>
          <a:p>
            <a:r>
              <a:rPr lang="en-US" dirty="0" smtClean="0"/>
              <a:t>A python based web app development framework</a:t>
            </a:r>
          </a:p>
          <a:p>
            <a:r>
              <a:rPr lang="en-US" dirty="0" smtClean="0"/>
              <a:t>Designed to automate / highly abstract common web app development tasks</a:t>
            </a:r>
          </a:p>
          <a:p>
            <a:r>
              <a:rPr lang="en-US" dirty="0" smtClean="0"/>
              <a:t>Real world web apps can be built in days ready for production runs</a:t>
            </a:r>
          </a:p>
          <a:p>
            <a:r>
              <a:rPr lang="en-US" dirty="0" smtClean="0"/>
              <a:t>Follows MVC pattern (though not in the strictest sense)</a:t>
            </a:r>
          </a:p>
          <a:p>
            <a:r>
              <a:rPr lang="en-US" dirty="0" smtClean="0"/>
              <a:t>Some well known </a:t>
            </a:r>
            <a:r>
              <a:rPr lang="en-US" dirty="0" err="1" smtClean="0"/>
              <a:t>Django</a:t>
            </a:r>
            <a:r>
              <a:rPr lang="en-US" dirty="0" smtClean="0"/>
              <a:t> sites – Pinterest, Instagram, Mozilla, Washington Times</a:t>
            </a:r>
          </a:p>
          <a:p>
            <a:r>
              <a:rPr lang="en-US" dirty="0" smtClean="0"/>
              <a:t>Competing </a:t>
            </a:r>
            <a:r>
              <a:rPr lang="en-US" dirty="0" err="1" smtClean="0"/>
              <a:t>fwk’s</a:t>
            </a:r>
            <a:r>
              <a:rPr lang="en-US" dirty="0" smtClean="0"/>
              <a:t>/tech – Ruby on Rails, Java based (Grails, Spring, Struts), PHP based (</a:t>
            </a:r>
            <a:r>
              <a:rPr lang="en-US" dirty="0" err="1" smtClean="0"/>
              <a:t>Symfony</a:t>
            </a:r>
            <a:r>
              <a:rPr lang="en-US" dirty="0" smtClean="0"/>
              <a:t>, </a:t>
            </a:r>
            <a:r>
              <a:rPr lang="en-US" dirty="0" err="1" smtClean="0"/>
              <a:t>CodeIgnitor</a:t>
            </a:r>
            <a:r>
              <a:rPr lang="en-US" dirty="0" smtClean="0"/>
              <a:t>)</a:t>
            </a:r>
          </a:p>
        </p:txBody>
      </p:sp>
      <p:sp>
        <p:nvSpPr>
          <p:cNvPr id="5" name="Rounded Rectangle 4"/>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l">
              <a:lnSpc>
                <a:spcPct val="90000"/>
              </a:lnSpc>
            </a:pPr>
            <a:r>
              <a:rPr kumimoji="0" lang="en-US" sz="1100" i="0" u="none" strike="noStrike" cap="none" normalizeH="0" baseline="0" dirty="0" smtClean="0">
                <a:ln>
                  <a:noFill/>
                </a:ln>
                <a:solidFill>
                  <a:schemeClr val="tx1"/>
                </a:solidFill>
                <a:effectLst/>
              </a:rPr>
              <a:t>Image </a:t>
            </a:r>
            <a:r>
              <a:rPr kumimoji="0" lang="en-US" sz="1100" i="0" u="none" strike="noStrike" cap="none" normalizeH="0" baseline="0" dirty="0" err="1" smtClean="0">
                <a:ln>
                  <a:noFill/>
                </a:ln>
                <a:solidFill>
                  <a:schemeClr val="tx1"/>
                </a:solidFill>
                <a:effectLst/>
              </a:rPr>
              <a:t>src</a:t>
            </a:r>
            <a:r>
              <a:rPr lang="en-US" sz="1100" dirty="0">
                <a:solidFill>
                  <a:schemeClr val="tx1"/>
                </a:solidFill>
              </a:rPr>
              <a:t> - http://littlegreenriver.com/weblog/2013/03/23/django-for-designers/</a:t>
            </a:r>
            <a:endParaRPr kumimoji="0" lang="en-US" sz="1100" i="0" u="none" strike="noStrike" cap="none" normalizeH="0" baseline="0" dirty="0" smtClean="0">
              <a:ln>
                <a:noFill/>
              </a:ln>
              <a:solidFill>
                <a:schemeClr val="tx1"/>
              </a:solidFill>
              <a:effectLst/>
            </a:endParaRPr>
          </a:p>
        </p:txBody>
      </p:sp>
      <p:grpSp>
        <p:nvGrpSpPr>
          <p:cNvPr id="6" name="Group 5"/>
          <p:cNvGrpSpPr/>
          <p:nvPr/>
        </p:nvGrpSpPr>
        <p:grpSpPr>
          <a:xfrm>
            <a:off x="3385040" y="2237937"/>
            <a:ext cx="2756204" cy="4316920"/>
            <a:chOff x="679299" y="2401427"/>
            <a:chExt cx="2756204" cy="4113569"/>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67000"/>
              <a:ext cx="2743200" cy="3847996"/>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679299" y="2401427"/>
              <a:ext cx="2756204" cy="338554"/>
            </a:xfrm>
            <a:prstGeom prst="rect">
              <a:avLst/>
            </a:prstGeom>
            <a:noFill/>
          </p:spPr>
          <p:txBody>
            <a:bodyPr wrap="none" rtlCol="0">
              <a:spAutoFit/>
            </a:bodyPr>
            <a:lstStyle/>
            <a:p>
              <a:r>
                <a:rPr lang="en-US" sz="1600" b="1" dirty="0" smtClean="0">
                  <a:latin typeface="+mj-lt"/>
                </a:rPr>
                <a:t>Typical </a:t>
              </a:r>
              <a:r>
                <a:rPr lang="en-US" sz="1600" b="1" dirty="0" err="1" smtClean="0">
                  <a:latin typeface="+mj-lt"/>
                </a:rPr>
                <a:t>webapp</a:t>
              </a:r>
              <a:r>
                <a:rPr lang="en-US" sz="1600" b="1" dirty="0" smtClean="0">
                  <a:latin typeface="+mj-lt"/>
                </a:rPr>
                <a:t> arch in </a:t>
              </a:r>
              <a:r>
                <a:rPr lang="en-US" sz="1600" b="1" dirty="0" err="1" smtClean="0">
                  <a:latin typeface="+mj-lt"/>
                </a:rPr>
                <a:t>django</a:t>
              </a:r>
              <a:endParaRPr lang="en-US" sz="1600" b="1" dirty="0">
                <a:latin typeface="+mj-lt"/>
              </a:endParaRPr>
            </a:p>
          </p:txBody>
        </p:sp>
      </p:grpSp>
      <p:sp>
        <p:nvSpPr>
          <p:cNvPr id="8" name="Line Callout 1 7"/>
          <p:cNvSpPr/>
          <p:nvPr/>
        </p:nvSpPr>
        <p:spPr>
          <a:xfrm>
            <a:off x="5996941" y="3852203"/>
            <a:ext cx="622495" cy="283549"/>
          </a:xfrm>
          <a:prstGeom prst="borderCallout1">
            <a:avLst>
              <a:gd name="adj1" fmla="val 61462"/>
              <a:gd name="adj2" fmla="val 5804"/>
              <a:gd name="adj3" fmla="val 65816"/>
              <a:gd name="adj4" fmla="val 6395"/>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urls.py</a:t>
            </a:r>
          </a:p>
        </p:txBody>
      </p:sp>
      <p:sp>
        <p:nvSpPr>
          <p:cNvPr id="9" name="Line Callout 1 8"/>
          <p:cNvSpPr/>
          <p:nvPr/>
        </p:nvSpPr>
        <p:spPr>
          <a:xfrm>
            <a:off x="5893191" y="4559106"/>
            <a:ext cx="768449" cy="283549"/>
          </a:xfrm>
          <a:prstGeom prst="borderCallout1">
            <a:avLst>
              <a:gd name="adj1" fmla="val 61462"/>
              <a:gd name="adj2" fmla="val 5804"/>
              <a:gd name="adj3" fmla="val 65816"/>
              <a:gd name="adj4" fmla="val 6788"/>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a:t>v</a:t>
            </a:r>
            <a:r>
              <a:rPr lang="en-US" sz="1200" dirty="0" smtClean="0"/>
              <a:t>iews.py</a:t>
            </a:r>
          </a:p>
        </p:txBody>
      </p:sp>
      <p:sp>
        <p:nvSpPr>
          <p:cNvPr id="10" name="Line Callout 1 9"/>
          <p:cNvSpPr/>
          <p:nvPr/>
        </p:nvSpPr>
        <p:spPr>
          <a:xfrm>
            <a:off x="5937740" y="5528604"/>
            <a:ext cx="838200" cy="283549"/>
          </a:xfrm>
          <a:prstGeom prst="borderCallout1">
            <a:avLst>
              <a:gd name="adj1" fmla="val 61462"/>
              <a:gd name="adj2" fmla="val 5804"/>
              <a:gd name="adj3" fmla="val 75739"/>
              <a:gd name="adj4" fmla="val 6496"/>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models.py</a:t>
            </a:r>
          </a:p>
        </p:txBody>
      </p:sp>
      <p:sp>
        <p:nvSpPr>
          <p:cNvPr id="11" name="Line Callout 1 10"/>
          <p:cNvSpPr/>
          <p:nvPr/>
        </p:nvSpPr>
        <p:spPr>
          <a:xfrm>
            <a:off x="2746716" y="3852202"/>
            <a:ext cx="768449" cy="283549"/>
          </a:xfrm>
          <a:prstGeom prst="borderCallout1">
            <a:avLst>
              <a:gd name="adj1" fmla="val 81307"/>
              <a:gd name="adj2" fmla="val 97337"/>
              <a:gd name="adj3" fmla="val 75739"/>
              <a:gd name="adj4" fmla="val 98320"/>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Html’s</a:t>
            </a:r>
          </a:p>
        </p:txBody>
      </p:sp>
      <p:sp>
        <p:nvSpPr>
          <p:cNvPr id="13" name="Line Callout 1 12"/>
          <p:cNvSpPr/>
          <p:nvPr/>
        </p:nvSpPr>
        <p:spPr>
          <a:xfrm>
            <a:off x="6775940" y="2730455"/>
            <a:ext cx="1866900" cy="283549"/>
          </a:xfrm>
          <a:prstGeom prst="borderCallout1">
            <a:avLst>
              <a:gd name="adj1" fmla="val 56501"/>
              <a:gd name="adj2" fmla="val -760"/>
              <a:gd name="adj3" fmla="val 229538"/>
              <a:gd name="adj4" fmla="val -40327"/>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1. Browser requests a </a:t>
            </a:r>
            <a:r>
              <a:rPr lang="en-US" sz="1200" dirty="0" err="1" smtClean="0"/>
              <a:t>url</a:t>
            </a:r>
            <a:endParaRPr lang="en-US" sz="1200" dirty="0" smtClean="0"/>
          </a:p>
        </p:txBody>
      </p:sp>
      <p:sp>
        <p:nvSpPr>
          <p:cNvPr id="14" name="Line Callout 1 13"/>
          <p:cNvSpPr/>
          <p:nvPr/>
        </p:nvSpPr>
        <p:spPr>
          <a:xfrm>
            <a:off x="6775940" y="3076136"/>
            <a:ext cx="2324100" cy="1059616"/>
          </a:xfrm>
          <a:prstGeom prst="borderCallout1">
            <a:avLst>
              <a:gd name="adj1" fmla="val 39307"/>
              <a:gd name="adj2" fmla="val -1513"/>
              <a:gd name="adj3" fmla="val 71640"/>
              <a:gd name="adj4" fmla="val -17821"/>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2. Intercepted via some ‘magic’ and requested </a:t>
            </a:r>
            <a:r>
              <a:rPr lang="en-US" sz="1200" dirty="0" err="1" smtClean="0"/>
              <a:t>url</a:t>
            </a:r>
            <a:r>
              <a:rPr lang="en-US" sz="1200" dirty="0" smtClean="0"/>
              <a:t> comes to urls.py which redirects to the view (via a regex mapping) responsible for completing the http response</a:t>
            </a:r>
          </a:p>
        </p:txBody>
      </p:sp>
      <p:sp>
        <p:nvSpPr>
          <p:cNvPr id="15" name="Line Callout 1 14"/>
          <p:cNvSpPr/>
          <p:nvPr/>
        </p:nvSpPr>
        <p:spPr>
          <a:xfrm>
            <a:off x="6780044" y="4226320"/>
            <a:ext cx="2324100" cy="1059616"/>
          </a:xfrm>
          <a:prstGeom prst="borderCallout1">
            <a:avLst>
              <a:gd name="adj1" fmla="val 10099"/>
              <a:gd name="adj2" fmla="val -302"/>
              <a:gd name="adj3" fmla="val 30484"/>
              <a:gd name="adj4" fmla="val -22058"/>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3. View parses requests + </a:t>
            </a:r>
            <a:r>
              <a:rPr lang="en-US" sz="1200" dirty="0" err="1" smtClean="0"/>
              <a:t>i</a:t>
            </a:r>
            <a:r>
              <a:rPr lang="en-US" sz="1200" dirty="0" smtClean="0"/>
              <a:t>/p </a:t>
            </a:r>
            <a:r>
              <a:rPr lang="en-US" sz="1200" dirty="0" err="1" smtClean="0"/>
              <a:t>params</a:t>
            </a:r>
            <a:r>
              <a:rPr lang="en-US" sz="1200" dirty="0" smtClean="0"/>
              <a:t> if any and interacts with the model to form raw response data. Then passes this response data to a template (html)</a:t>
            </a:r>
          </a:p>
        </p:txBody>
      </p:sp>
      <p:sp>
        <p:nvSpPr>
          <p:cNvPr id="16" name="Line Callout 1 15"/>
          <p:cNvSpPr/>
          <p:nvPr/>
        </p:nvSpPr>
        <p:spPr>
          <a:xfrm>
            <a:off x="6890240" y="5459588"/>
            <a:ext cx="2219764" cy="754816"/>
          </a:xfrm>
          <a:prstGeom prst="borderCallout1">
            <a:avLst>
              <a:gd name="adj1" fmla="val 64531"/>
              <a:gd name="adj2" fmla="val -1569"/>
              <a:gd name="adj3" fmla="val 46722"/>
              <a:gd name="adj4" fmla="val -16354"/>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4. Data repository model. Interacts with the actual </a:t>
            </a:r>
            <a:r>
              <a:rPr lang="en-US" sz="1200" dirty="0" err="1" smtClean="0"/>
              <a:t>db</a:t>
            </a:r>
            <a:r>
              <a:rPr lang="en-US" sz="1200" dirty="0" smtClean="0"/>
              <a:t> via an </a:t>
            </a:r>
            <a:r>
              <a:rPr lang="en-US" sz="1200" dirty="0" err="1" smtClean="0"/>
              <a:t>orm</a:t>
            </a:r>
            <a:r>
              <a:rPr lang="en-US" sz="1200" dirty="0" smtClean="0"/>
              <a:t> layer. This is where the data resides.</a:t>
            </a:r>
          </a:p>
        </p:txBody>
      </p:sp>
      <p:sp>
        <p:nvSpPr>
          <p:cNvPr id="17" name="Line Callout 1 16"/>
          <p:cNvSpPr/>
          <p:nvPr/>
        </p:nvSpPr>
        <p:spPr>
          <a:xfrm>
            <a:off x="76200" y="2518704"/>
            <a:ext cx="3297117" cy="681696"/>
          </a:xfrm>
          <a:prstGeom prst="borderCallout1">
            <a:avLst>
              <a:gd name="adj1" fmla="val 99259"/>
              <a:gd name="adj2" fmla="val 76921"/>
              <a:gd name="adj3" fmla="val 197721"/>
              <a:gd name="adj4" fmla="val 96484"/>
            </a:avLst>
          </a:prstGeom>
          <a:solidFill>
            <a:srgbClr val="FFFF99"/>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5. Templates contain html files that are referred to in views.py. They render the final html and </a:t>
            </a:r>
            <a:r>
              <a:rPr lang="en-US" sz="1200" dirty="0" err="1" smtClean="0"/>
              <a:t>css</a:t>
            </a:r>
            <a:r>
              <a:rPr lang="en-US" sz="1200" dirty="0" smtClean="0"/>
              <a:t> </a:t>
            </a:r>
            <a:r>
              <a:rPr lang="en-US" sz="1200" dirty="0" err="1" smtClean="0"/>
              <a:t>alongwith</a:t>
            </a:r>
            <a:r>
              <a:rPr lang="en-US" sz="1200" dirty="0" smtClean="0"/>
              <a:t> data passed to it by views.</a:t>
            </a:r>
          </a:p>
        </p:txBody>
      </p:sp>
      <p:sp>
        <p:nvSpPr>
          <p:cNvPr id="18" name="Line Callout 1 17"/>
          <p:cNvSpPr/>
          <p:nvPr/>
        </p:nvSpPr>
        <p:spPr>
          <a:xfrm>
            <a:off x="76200" y="3244360"/>
            <a:ext cx="2590800" cy="3385040"/>
          </a:xfrm>
          <a:prstGeom prst="borderCallout1">
            <a:avLst>
              <a:gd name="adj1" fmla="val 75809"/>
              <a:gd name="adj2" fmla="val 100052"/>
              <a:gd name="adj3" fmla="val 75739"/>
              <a:gd name="adj4" fmla="val 98320"/>
            </a:avLst>
          </a:prstGeom>
          <a:solidFill>
            <a:schemeClr val="accent2">
              <a:lumMod val="20000"/>
              <a:lumOff val="80000"/>
            </a:schemeClr>
          </a:solidFill>
          <a:ln w="15875">
            <a:solidFill>
              <a:schemeClr val="tx1"/>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Typical steps for building a </a:t>
            </a:r>
            <a:r>
              <a:rPr lang="en-US" sz="1200" dirty="0" err="1" smtClean="0"/>
              <a:t>webapp</a:t>
            </a:r>
            <a:r>
              <a:rPr lang="en-US" sz="1200" dirty="0" smtClean="0"/>
              <a:t>. Details </a:t>
            </a:r>
            <a:r>
              <a:rPr lang="en-US" sz="1200" dirty="0" smtClean="0">
                <a:hlinkClick r:id="rId3"/>
              </a:rPr>
              <a:t>here</a:t>
            </a:r>
            <a:r>
              <a:rPr lang="en-US" sz="1200" dirty="0" smtClean="0"/>
              <a:t>:</a:t>
            </a:r>
          </a:p>
          <a:p>
            <a:pPr marL="228600" indent="-228600" algn="l">
              <a:buAutoNum type="arabicPeriod"/>
            </a:pPr>
            <a:r>
              <a:rPr lang="en-US" sz="1200" dirty="0" smtClean="0"/>
              <a:t>Create project using manage.py</a:t>
            </a:r>
          </a:p>
          <a:p>
            <a:pPr marL="228600" indent="-228600" algn="l">
              <a:buAutoNum type="arabicPeriod"/>
            </a:pPr>
            <a:r>
              <a:rPr lang="en-US" sz="1200" dirty="0" smtClean="0"/>
              <a:t>Finalize </a:t>
            </a:r>
            <a:r>
              <a:rPr lang="en-US" sz="1200" dirty="0" err="1" smtClean="0"/>
              <a:t>db</a:t>
            </a:r>
            <a:r>
              <a:rPr lang="en-US" sz="1200" dirty="0" smtClean="0"/>
              <a:t> (</a:t>
            </a:r>
            <a:r>
              <a:rPr lang="en-US" sz="1200" dirty="0" err="1" smtClean="0"/>
              <a:t>sqlite</a:t>
            </a:r>
            <a:r>
              <a:rPr lang="en-US" sz="1200" dirty="0" smtClean="0"/>
              <a:t>/</a:t>
            </a:r>
            <a:r>
              <a:rPr lang="en-US" sz="1200" dirty="0" err="1" smtClean="0"/>
              <a:t>mysql</a:t>
            </a:r>
            <a:r>
              <a:rPr lang="en-US" sz="1200" dirty="0" smtClean="0"/>
              <a:t>/…)</a:t>
            </a:r>
          </a:p>
          <a:p>
            <a:pPr marL="228600" indent="-228600" algn="l">
              <a:buAutoNum type="arabicPeriod"/>
            </a:pPr>
            <a:r>
              <a:rPr lang="en-US" sz="1200" dirty="0" smtClean="0"/>
              <a:t>Finalize app container (apache /..)</a:t>
            </a:r>
          </a:p>
          <a:p>
            <a:pPr marL="228600" indent="-228600" algn="l">
              <a:buAutoNum type="arabicPeriod"/>
            </a:pPr>
            <a:r>
              <a:rPr lang="en-US" sz="1200" dirty="0" smtClean="0"/>
              <a:t>Configure app settings to use your chosen </a:t>
            </a:r>
            <a:r>
              <a:rPr lang="en-US" sz="1200" dirty="0" err="1" smtClean="0"/>
              <a:t>db</a:t>
            </a:r>
            <a:r>
              <a:rPr lang="en-US" sz="1200" dirty="0" smtClean="0"/>
              <a:t> and app container</a:t>
            </a:r>
          </a:p>
          <a:p>
            <a:pPr marL="228600" indent="-228600" algn="l">
              <a:buFontTx/>
              <a:buAutoNum type="arabicPeriod"/>
            </a:pPr>
            <a:r>
              <a:rPr lang="en-US" sz="1200" dirty="0"/>
              <a:t>Design your model &amp; write </a:t>
            </a:r>
            <a:r>
              <a:rPr lang="en-US" sz="1200" dirty="0" smtClean="0"/>
              <a:t>models.py</a:t>
            </a:r>
          </a:p>
          <a:p>
            <a:pPr marL="228600" indent="-228600" algn="l">
              <a:buAutoNum type="arabicPeriod"/>
            </a:pPr>
            <a:r>
              <a:rPr lang="en-US" sz="1200" dirty="0" smtClean="0"/>
              <a:t>Install model (</a:t>
            </a:r>
            <a:r>
              <a:rPr lang="en-US" sz="1200" dirty="0" err="1" smtClean="0"/>
              <a:t>db</a:t>
            </a:r>
            <a:r>
              <a:rPr lang="en-US" sz="1200" dirty="0" smtClean="0"/>
              <a:t> sync)</a:t>
            </a:r>
          </a:p>
          <a:p>
            <a:pPr marL="228600" indent="-228600" algn="l">
              <a:buAutoNum type="arabicPeriod"/>
            </a:pPr>
            <a:r>
              <a:rPr lang="en-US" sz="1200" dirty="0"/>
              <a:t>Design </a:t>
            </a:r>
            <a:r>
              <a:rPr lang="en-US" sz="1200" dirty="0" err="1"/>
              <a:t>urls</a:t>
            </a:r>
            <a:r>
              <a:rPr lang="en-US" sz="1200" dirty="0"/>
              <a:t> / navigation </a:t>
            </a:r>
            <a:r>
              <a:rPr lang="en-US" sz="1200" dirty="0" smtClean="0"/>
              <a:t>scheme and write url.py</a:t>
            </a:r>
          </a:p>
          <a:p>
            <a:pPr marL="228600" indent="-228600" algn="l">
              <a:buAutoNum type="arabicPeriod"/>
            </a:pPr>
            <a:r>
              <a:rPr lang="en-US" sz="1200" dirty="0" smtClean="0"/>
              <a:t>Write your views – views.py</a:t>
            </a:r>
          </a:p>
          <a:p>
            <a:pPr marL="228600" indent="-228600" algn="l">
              <a:buAutoNum type="arabicPeriod"/>
            </a:pPr>
            <a:r>
              <a:rPr lang="en-US" sz="1200" dirty="0" smtClean="0"/>
              <a:t>Design templates and write html’s &amp; </a:t>
            </a:r>
            <a:r>
              <a:rPr lang="en-US" sz="1200" dirty="0" err="1" smtClean="0"/>
              <a:t>css’s</a:t>
            </a:r>
            <a:endParaRPr lang="en-US" sz="1200" dirty="0" smtClean="0"/>
          </a:p>
          <a:p>
            <a:pPr marL="228600" indent="-228600" algn="l">
              <a:buAutoNum type="arabicPeriod"/>
            </a:pPr>
            <a:r>
              <a:rPr lang="en-US" sz="1200" dirty="0" smtClean="0"/>
              <a:t>Test using run server</a:t>
            </a:r>
          </a:p>
          <a:p>
            <a:pPr marL="228600" indent="-228600" algn="l">
              <a:buAutoNum type="arabicPeriod"/>
            </a:pPr>
            <a:r>
              <a:rPr lang="en-US" sz="1200" dirty="0" smtClean="0"/>
              <a:t>Deploy on runtime environment</a:t>
            </a:r>
          </a:p>
          <a:p>
            <a:pPr marL="228600" indent="-228600" algn="l">
              <a:buAutoNum type="arabicPeriod"/>
            </a:pPr>
            <a:r>
              <a:rPr lang="en-US" sz="1200" dirty="0"/>
              <a:t> </a:t>
            </a:r>
            <a:r>
              <a:rPr lang="en-US" sz="1200" dirty="0" smtClean="0"/>
              <a:t>iterate 5-11 ad nauseam</a:t>
            </a:r>
          </a:p>
          <a:p>
            <a:pPr marL="228600" indent="-228600" algn="l">
              <a:buAutoNum type="arabicPeriod"/>
            </a:pPr>
            <a:endParaRPr lang="en-US" sz="1200" dirty="0" smtClean="0"/>
          </a:p>
          <a:p>
            <a:pPr marL="228600" indent="-228600" algn="l">
              <a:buAutoNum type="arabicPeriod"/>
            </a:pPr>
            <a:endParaRPr lang="en-US" sz="1200" dirty="0" smtClean="0"/>
          </a:p>
          <a:p>
            <a:pPr marL="228600" indent="-228600" algn="l">
              <a:buAutoNum type="arabicPeriod"/>
            </a:pPr>
            <a:endParaRPr lang="en-US" sz="1200" dirty="0" smtClean="0"/>
          </a:p>
        </p:txBody>
      </p:sp>
    </p:spTree>
    <p:extLst>
      <p:ext uri="{BB962C8B-B14F-4D97-AF65-F5344CB8AC3E}">
        <p14:creationId xmlns:p14="http://schemas.microsoft.com/office/powerpoint/2010/main" val="2259249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6932"/>
            <a:ext cx="8229600" cy="1143000"/>
          </a:xfrm>
        </p:spPr>
        <p:txBody>
          <a:bodyPr/>
          <a:lstStyle/>
          <a:p>
            <a:r>
              <a:rPr lang="en-US" dirty="0" err="1" smtClean="0"/>
              <a:t>Django</a:t>
            </a:r>
            <a:r>
              <a:rPr lang="en-US" dirty="0" smtClean="0"/>
              <a:t> components/features</a:t>
            </a:r>
            <a:endParaRPr lang="en-US" dirty="0"/>
          </a:p>
        </p:txBody>
      </p:sp>
      <p:sp>
        <p:nvSpPr>
          <p:cNvPr id="3" name="Content Placeholder 2"/>
          <p:cNvSpPr>
            <a:spLocks noGrp="1"/>
          </p:cNvSpPr>
          <p:nvPr>
            <p:ph idx="1"/>
          </p:nvPr>
        </p:nvSpPr>
        <p:spPr>
          <a:xfrm>
            <a:off x="457200" y="533400"/>
            <a:ext cx="8229600" cy="3581400"/>
          </a:xfrm>
        </p:spPr>
        <p:txBody>
          <a:bodyPr>
            <a:normAutofit fontScale="47500" lnSpcReduction="20000"/>
          </a:bodyPr>
          <a:lstStyle/>
          <a:p>
            <a:r>
              <a:rPr lang="en-US" dirty="0" smtClean="0"/>
              <a:t>ORM to map between models and </a:t>
            </a:r>
            <a:r>
              <a:rPr lang="en-US" dirty="0" err="1" smtClean="0"/>
              <a:t>db</a:t>
            </a:r>
            <a:endParaRPr lang="en-US" dirty="0" smtClean="0"/>
          </a:p>
          <a:p>
            <a:r>
              <a:rPr lang="en-US" dirty="0" smtClean="0"/>
              <a:t>View – process requests with a web </a:t>
            </a:r>
            <a:r>
              <a:rPr lang="en-US" dirty="0" err="1" smtClean="0"/>
              <a:t>templating</a:t>
            </a:r>
            <a:r>
              <a:rPr lang="en-US" dirty="0" smtClean="0"/>
              <a:t> system</a:t>
            </a:r>
          </a:p>
          <a:p>
            <a:r>
              <a:rPr lang="en-US" dirty="0" smtClean="0"/>
              <a:t>Regex based </a:t>
            </a:r>
            <a:r>
              <a:rPr lang="en-US" dirty="0" err="1" smtClean="0"/>
              <a:t>url</a:t>
            </a:r>
            <a:r>
              <a:rPr lang="en-US" dirty="0" smtClean="0"/>
              <a:t> dispatcher</a:t>
            </a:r>
          </a:p>
          <a:p>
            <a:r>
              <a:rPr lang="en-US" dirty="0" smtClean="0"/>
              <a:t>Lightweight standalone webserver for app testing</a:t>
            </a:r>
          </a:p>
          <a:p>
            <a:r>
              <a:rPr lang="en-US" dirty="0" smtClean="0"/>
              <a:t>Caching framework</a:t>
            </a:r>
          </a:p>
          <a:p>
            <a:r>
              <a:rPr lang="en-US" dirty="0" smtClean="0"/>
              <a:t>Html form </a:t>
            </a:r>
            <a:r>
              <a:rPr lang="en-US" dirty="0" err="1" smtClean="0"/>
              <a:t>serializer</a:t>
            </a:r>
            <a:r>
              <a:rPr lang="en-US" dirty="0" smtClean="0"/>
              <a:t> and validator</a:t>
            </a:r>
          </a:p>
          <a:p>
            <a:r>
              <a:rPr lang="en-US" dirty="0" smtClean="0"/>
              <a:t>Support for middleware classes to intervene at various stages in the </a:t>
            </a:r>
            <a:r>
              <a:rPr lang="en-US" dirty="0" err="1" smtClean="0"/>
              <a:t>django</a:t>
            </a:r>
            <a:r>
              <a:rPr lang="en-US" dirty="0" smtClean="0"/>
              <a:t> request processing pipeline to carry out custom functions</a:t>
            </a:r>
          </a:p>
          <a:p>
            <a:r>
              <a:rPr lang="en-US" dirty="0" smtClean="0"/>
              <a:t>I18ln system</a:t>
            </a:r>
          </a:p>
          <a:p>
            <a:r>
              <a:rPr lang="en-US" dirty="0" smtClean="0"/>
              <a:t>Serialization </a:t>
            </a:r>
            <a:r>
              <a:rPr lang="en-US" dirty="0"/>
              <a:t>system which can produce and read XML and/or JSON representations of </a:t>
            </a:r>
            <a:r>
              <a:rPr lang="en-US" dirty="0" err="1"/>
              <a:t>Django</a:t>
            </a:r>
            <a:r>
              <a:rPr lang="en-US" dirty="0"/>
              <a:t> model </a:t>
            </a:r>
            <a:r>
              <a:rPr lang="en-US" dirty="0" smtClean="0"/>
              <a:t>instances</a:t>
            </a:r>
          </a:p>
          <a:p>
            <a:r>
              <a:rPr lang="en-US" dirty="0"/>
              <a:t>S</a:t>
            </a:r>
            <a:r>
              <a:rPr lang="en-US" dirty="0" smtClean="0"/>
              <a:t>ystem </a:t>
            </a:r>
            <a:r>
              <a:rPr lang="en-US" dirty="0"/>
              <a:t>for extending the capabilities of the template </a:t>
            </a:r>
            <a:r>
              <a:rPr lang="en-US" dirty="0" smtClean="0"/>
              <a:t>engine</a:t>
            </a:r>
          </a:p>
          <a:p>
            <a:r>
              <a:rPr lang="en-US" dirty="0" smtClean="0"/>
              <a:t>Interface </a:t>
            </a:r>
            <a:r>
              <a:rPr lang="en-US" dirty="0"/>
              <a:t>to Python's built in unit test framework</a:t>
            </a:r>
            <a:endParaRPr lang="en-US" dirty="0" smtClean="0"/>
          </a:p>
          <a:p>
            <a:r>
              <a:rPr lang="en-US" dirty="0" err="1" smtClean="0"/>
              <a:t>Django</a:t>
            </a:r>
            <a:r>
              <a:rPr lang="en-US" dirty="0" smtClean="0"/>
              <a:t> </a:t>
            </a:r>
            <a:r>
              <a:rPr lang="en-US" dirty="0"/>
              <a:t>design philosophy-https://docs.djangoproject.com/en/1.6/</a:t>
            </a:r>
            <a:r>
              <a:rPr lang="en-US" dirty="0" err="1"/>
              <a:t>misc</a:t>
            </a:r>
            <a:r>
              <a:rPr lang="en-US" dirty="0"/>
              <a:t>/design-philosophies</a:t>
            </a:r>
            <a:r>
              <a:rPr lang="en-US" dirty="0" smtClean="0"/>
              <a:t>/</a:t>
            </a:r>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962400"/>
            <a:ext cx="4081462" cy="2539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829415"/>
            <a:ext cx="3857625" cy="28055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l">
              <a:lnSpc>
                <a:spcPct val="90000"/>
              </a:lnSpc>
            </a:pPr>
            <a:r>
              <a:rPr kumimoji="0" lang="en-US" sz="1100" i="0" u="none" strike="noStrike" cap="none" normalizeH="0" baseline="0" dirty="0" smtClean="0">
                <a:ln>
                  <a:noFill/>
                </a:ln>
                <a:solidFill>
                  <a:schemeClr val="tx1"/>
                </a:solidFill>
                <a:effectLst/>
              </a:rPr>
              <a:t>Image </a:t>
            </a:r>
            <a:r>
              <a:rPr kumimoji="0" lang="en-US" sz="1100" i="0" u="none" strike="noStrike" cap="none" normalizeH="0" baseline="0" dirty="0" err="1" smtClean="0">
                <a:ln>
                  <a:noFill/>
                </a:ln>
                <a:solidFill>
                  <a:schemeClr val="tx1"/>
                </a:solidFill>
                <a:effectLst/>
              </a:rPr>
              <a:t>src</a:t>
            </a:r>
            <a:r>
              <a:rPr lang="en-US" sz="1100" dirty="0">
                <a:solidFill>
                  <a:schemeClr val="tx1"/>
                </a:solidFill>
              </a:rPr>
              <a:t> - </a:t>
            </a:r>
            <a:r>
              <a:rPr lang="en-US" sz="1100" dirty="0"/>
              <a:t>http://</a:t>
            </a:r>
            <a:r>
              <a:rPr lang="en-US" sz="1100" dirty="0" smtClean="0"/>
              <a:t>www.slideshare.net/ryates/jumpstart-django</a:t>
            </a:r>
            <a:endParaRPr lang="en-US" sz="1100" dirty="0"/>
          </a:p>
        </p:txBody>
      </p:sp>
    </p:spTree>
    <p:extLst>
      <p:ext uri="{BB962C8B-B14F-4D97-AF65-F5344CB8AC3E}">
        <p14:creationId xmlns:p14="http://schemas.microsoft.com/office/powerpoint/2010/main" val="8767511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8868"/>
            <a:ext cx="8229600" cy="1143000"/>
          </a:xfrm>
        </p:spPr>
        <p:txBody>
          <a:bodyPr>
            <a:normAutofit/>
          </a:bodyPr>
          <a:lstStyle/>
          <a:p>
            <a:pPr algn="l"/>
            <a:r>
              <a:rPr lang="en-US" sz="3600" dirty="0" smtClean="0"/>
              <a:t>Making a </a:t>
            </a:r>
            <a:r>
              <a:rPr lang="en-US" sz="3600" dirty="0" err="1" smtClean="0"/>
              <a:t>django</a:t>
            </a:r>
            <a:r>
              <a:rPr lang="en-US" sz="3600" dirty="0" smtClean="0"/>
              <a:t> project*:</a:t>
            </a:r>
            <a:endParaRPr lang="en-US" sz="3600" dirty="0"/>
          </a:p>
        </p:txBody>
      </p:sp>
      <p:sp>
        <p:nvSpPr>
          <p:cNvPr id="3" name="Content Placeholder 2"/>
          <p:cNvSpPr>
            <a:spLocks noGrp="1"/>
          </p:cNvSpPr>
          <p:nvPr>
            <p:ph idx="1"/>
          </p:nvPr>
        </p:nvSpPr>
        <p:spPr>
          <a:xfrm>
            <a:off x="457200" y="685800"/>
            <a:ext cx="8229600" cy="5867400"/>
          </a:xfrm>
        </p:spPr>
        <p:txBody>
          <a:bodyPr>
            <a:normAutofit/>
          </a:bodyPr>
          <a:lstStyle/>
          <a:p>
            <a:pPr marL="514350" indent="-514350">
              <a:buFont typeface="+mj-lt"/>
              <a:buAutoNum type="arabicPeriod"/>
            </a:pPr>
            <a:r>
              <a:rPr lang="en-US" sz="2400" dirty="0" smtClean="0"/>
              <a:t>Assumption – your </a:t>
            </a:r>
            <a:r>
              <a:rPr lang="en-US" sz="2400" dirty="0" err="1" smtClean="0"/>
              <a:t>dev</a:t>
            </a:r>
            <a:r>
              <a:rPr lang="en-US" sz="2400" dirty="0" smtClean="0"/>
              <a:t> </a:t>
            </a:r>
            <a:r>
              <a:rPr lang="en-US" sz="2400" dirty="0" err="1" smtClean="0"/>
              <a:t>env</a:t>
            </a:r>
            <a:r>
              <a:rPr lang="en-US" sz="2400" dirty="0" smtClean="0"/>
              <a:t> is ready </a:t>
            </a:r>
            <a:r>
              <a:rPr lang="en-US" sz="2000" dirty="0" smtClean="0"/>
              <a:t>(</a:t>
            </a:r>
            <a:r>
              <a:rPr lang="en-US" sz="2000" dirty="0" err="1" smtClean="0"/>
              <a:t>django,mysql,vim,apache</a:t>
            </a:r>
            <a:r>
              <a:rPr lang="en-US" sz="2000" dirty="0" smtClean="0"/>
              <a:t>)</a:t>
            </a:r>
            <a:endParaRPr lang="en-US" sz="2400" dirty="0" smtClean="0"/>
          </a:p>
          <a:p>
            <a:pPr marL="514350" indent="-514350">
              <a:buFont typeface="+mj-lt"/>
              <a:buAutoNum type="arabicPeriod"/>
            </a:pPr>
            <a:r>
              <a:rPr lang="en-US" sz="2400" dirty="0" smtClean="0"/>
              <a:t>Create a new </a:t>
            </a:r>
            <a:r>
              <a:rPr lang="en-US" sz="2400" dirty="0" err="1" smtClean="0"/>
              <a:t>django</a:t>
            </a:r>
            <a:r>
              <a:rPr lang="en-US" sz="2400" dirty="0" smtClean="0"/>
              <a:t> project:</a:t>
            </a:r>
          </a:p>
          <a:p>
            <a:pPr marL="514350" indent="-514350">
              <a:buFont typeface="+mj-lt"/>
              <a:buAutoNum type="arabicPeriod"/>
            </a:pPr>
            <a:r>
              <a:rPr lang="en-US" sz="2400" dirty="0" smtClean="0"/>
              <a:t>This will create such a folder structure:</a:t>
            </a:r>
          </a:p>
          <a:p>
            <a:pPr marL="514350" indent="-514350">
              <a:buFont typeface="+mj-lt"/>
              <a:buAutoNum type="arabicPeriod"/>
            </a:pPr>
            <a:endParaRPr lang="en-US" sz="2400" dirty="0" smtClean="0"/>
          </a:p>
          <a:p>
            <a:pPr marL="514350" indent="-514350">
              <a:buFont typeface="+mj-lt"/>
              <a:buAutoNum type="arabicPeriod"/>
            </a:pPr>
            <a:endParaRPr lang="en-US" sz="2400" dirty="0"/>
          </a:p>
          <a:p>
            <a:pPr marL="514350" indent="-514350">
              <a:buFont typeface="+mj-lt"/>
              <a:buAutoNum type="arabicPeriod"/>
            </a:pPr>
            <a:r>
              <a:rPr lang="en-US" sz="2400" dirty="0" smtClean="0"/>
              <a:t>Create </a:t>
            </a:r>
            <a:r>
              <a:rPr lang="en-US" sz="2400" dirty="0" err="1" smtClean="0"/>
              <a:t>webapp</a:t>
            </a:r>
            <a:r>
              <a:rPr lang="en-US" sz="2400" dirty="0" smtClean="0"/>
              <a:t> in the </a:t>
            </a:r>
            <a:r>
              <a:rPr lang="en-US" sz="2400" dirty="0" err="1" smtClean="0"/>
              <a:t>superlists</a:t>
            </a:r>
            <a:r>
              <a:rPr lang="en-US" sz="2400" dirty="0" smtClean="0"/>
              <a:t> project:</a:t>
            </a:r>
          </a:p>
          <a:p>
            <a:pPr marL="514350" indent="-514350">
              <a:buFont typeface="+mj-lt"/>
              <a:buAutoNum type="arabicPeriod"/>
            </a:pPr>
            <a:r>
              <a:rPr lang="en-US" sz="2400" dirty="0" smtClean="0"/>
              <a:t>This will create the following folder structure:</a:t>
            </a:r>
          </a:p>
          <a:p>
            <a:pPr marL="0" indent="0">
              <a:buNone/>
            </a:pPr>
            <a:r>
              <a:rPr lang="en-US" sz="1600" dirty="0" smtClean="0"/>
              <a:t/>
            </a:r>
            <a:br>
              <a:rPr lang="en-US" sz="1600" dirty="0" smtClean="0"/>
            </a:br>
            <a:endParaRPr lang="en-US" sz="2400" dirty="0" smtClean="0"/>
          </a:p>
        </p:txBody>
      </p:sp>
      <p:sp>
        <p:nvSpPr>
          <p:cNvPr id="4" name="Rounded Rectangle 3"/>
          <p:cNvSpPr/>
          <p:nvPr/>
        </p:nvSpPr>
        <p:spPr bwMode="auto">
          <a:xfrm>
            <a:off x="0" y="6629400"/>
            <a:ext cx="6324600" cy="228600"/>
          </a:xfrm>
          <a:prstGeom prst="roundRect">
            <a:avLst/>
          </a:prstGeom>
          <a:no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l">
              <a:lnSpc>
                <a:spcPct val="90000"/>
              </a:lnSpc>
            </a:pPr>
            <a:r>
              <a:rPr kumimoji="0" lang="en-US" sz="1100" i="0" u="none" strike="noStrike" cap="none" normalizeH="0" baseline="0" dirty="0" smtClean="0">
                <a:ln>
                  <a:noFill/>
                </a:ln>
                <a:solidFill>
                  <a:schemeClr val="tx1"/>
                </a:solidFill>
                <a:effectLst/>
              </a:rPr>
              <a:t>*Tutorial </a:t>
            </a:r>
            <a:r>
              <a:rPr kumimoji="0" lang="en-US" sz="1100" i="0" u="none" strike="noStrike" cap="none" normalizeH="0" baseline="0" dirty="0" err="1" smtClean="0">
                <a:ln>
                  <a:noFill/>
                </a:ln>
                <a:solidFill>
                  <a:schemeClr val="tx1"/>
                </a:solidFill>
                <a:effectLst/>
              </a:rPr>
              <a:t>src</a:t>
            </a:r>
            <a:r>
              <a:rPr lang="en-US" sz="1100" dirty="0">
                <a:solidFill>
                  <a:schemeClr val="tx1"/>
                </a:solidFill>
              </a:rPr>
              <a:t> - http://chimera.labs.oreilly.com/books/1234000000754/</a:t>
            </a:r>
            <a:endParaRPr lang="en-US" sz="1100" dirty="0"/>
          </a:p>
        </p:txBody>
      </p:sp>
      <p:grpSp>
        <p:nvGrpSpPr>
          <p:cNvPr id="5" name="Group 4"/>
          <p:cNvGrpSpPr/>
          <p:nvPr/>
        </p:nvGrpSpPr>
        <p:grpSpPr>
          <a:xfrm>
            <a:off x="4759056" y="126009"/>
            <a:ext cx="4208731" cy="1387291"/>
            <a:chOff x="5715000" y="860609"/>
            <a:chExt cx="4208731" cy="1387291"/>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981200"/>
              <a:ext cx="32194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Line Callout 1 6"/>
            <p:cNvSpPr/>
            <p:nvPr/>
          </p:nvSpPr>
          <p:spPr>
            <a:xfrm>
              <a:off x="9085531" y="1038140"/>
              <a:ext cx="838200" cy="446575"/>
            </a:xfrm>
            <a:prstGeom prst="borderCallout1">
              <a:avLst>
                <a:gd name="adj1" fmla="val 101153"/>
                <a:gd name="adj2" fmla="val 65702"/>
                <a:gd name="adj3" fmla="val 222766"/>
                <a:gd name="adj4" fmla="val -3372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Project name</a:t>
              </a:r>
            </a:p>
          </p:txBody>
        </p:sp>
        <p:sp>
          <p:nvSpPr>
            <p:cNvPr id="8" name="Line Callout 1 7"/>
            <p:cNvSpPr/>
            <p:nvPr/>
          </p:nvSpPr>
          <p:spPr>
            <a:xfrm>
              <a:off x="6119007" y="860609"/>
              <a:ext cx="2895600" cy="613418"/>
            </a:xfrm>
            <a:prstGeom prst="borderCallout1">
              <a:avLst>
                <a:gd name="adj1" fmla="val 98845"/>
                <a:gd name="adj2" fmla="val 26869"/>
                <a:gd name="adj3" fmla="val 187377"/>
                <a:gd name="adj4" fmla="val 1676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a:t>Django</a:t>
              </a:r>
              <a:r>
                <a:rPr lang="en-US" sz="1200" dirty="0"/>
                <a:t> provided </a:t>
              </a:r>
              <a:r>
                <a:rPr lang="en-US" sz="1200" dirty="0" smtClean="0"/>
                <a:t>utility </a:t>
              </a:r>
              <a:r>
                <a:rPr lang="en-US" sz="1200" dirty="0"/>
                <a:t>for admin </a:t>
              </a:r>
              <a:r>
                <a:rPr lang="en-US" sz="1200" dirty="0" smtClean="0"/>
                <a:t>tasks-https</a:t>
              </a:r>
              <a:r>
                <a:rPr lang="en-US" sz="1200" dirty="0"/>
                <a:t>://docs.djangoproject.com/en/1.6/ref/django-admin/</a:t>
              </a:r>
            </a:p>
          </p:txBody>
        </p:sp>
      </p:grpSp>
      <p:grpSp>
        <p:nvGrpSpPr>
          <p:cNvPr id="22" name="Group 21"/>
          <p:cNvGrpSpPr/>
          <p:nvPr/>
        </p:nvGrpSpPr>
        <p:grpSpPr>
          <a:xfrm>
            <a:off x="4604567" y="1602281"/>
            <a:ext cx="4525365" cy="1288554"/>
            <a:chOff x="5726723" y="2362200"/>
            <a:chExt cx="4525365" cy="1288554"/>
          </a:xfrm>
        </p:grpSpPr>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3775" y="2362200"/>
              <a:ext cx="157162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Line Callout 1 15"/>
            <p:cNvSpPr/>
            <p:nvPr/>
          </p:nvSpPr>
          <p:spPr>
            <a:xfrm>
              <a:off x="5726723" y="2722093"/>
              <a:ext cx="1409700" cy="446575"/>
            </a:xfrm>
            <a:prstGeom prst="borderCallout1">
              <a:avLst>
                <a:gd name="adj1" fmla="val 38151"/>
                <a:gd name="adj2" fmla="val 100629"/>
                <a:gd name="adj3" fmla="val 14858"/>
                <a:gd name="adj4" fmla="val 141817"/>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Has stuff applicable to whole project</a:t>
              </a:r>
            </a:p>
          </p:txBody>
        </p:sp>
        <p:sp>
          <p:nvSpPr>
            <p:cNvPr id="17" name="Line Callout 1 16"/>
            <p:cNvSpPr/>
            <p:nvPr/>
          </p:nvSpPr>
          <p:spPr>
            <a:xfrm>
              <a:off x="5736360" y="3204179"/>
              <a:ext cx="1465824" cy="446575"/>
            </a:xfrm>
            <a:prstGeom prst="borderCallout1">
              <a:avLst>
                <a:gd name="adj1" fmla="val 38151"/>
                <a:gd name="adj2" fmla="val 100629"/>
                <a:gd name="adj3" fmla="val -26094"/>
                <a:gd name="adj4" fmla="val 14995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settings.py-global </a:t>
              </a:r>
              <a:r>
                <a:rPr lang="en-US" sz="1200" dirty="0" err="1" smtClean="0"/>
                <a:t>config</a:t>
              </a:r>
              <a:r>
                <a:rPr lang="en-US" sz="1200" dirty="0" smtClean="0"/>
                <a:t> for whole site</a:t>
              </a:r>
            </a:p>
          </p:txBody>
        </p:sp>
        <p:sp>
          <p:nvSpPr>
            <p:cNvPr id="18" name="Line Callout 1 17"/>
            <p:cNvSpPr/>
            <p:nvPr/>
          </p:nvSpPr>
          <p:spPr>
            <a:xfrm>
              <a:off x="8955259" y="2457495"/>
              <a:ext cx="1296829" cy="989352"/>
            </a:xfrm>
            <a:prstGeom prst="borderCallout1">
              <a:avLst>
                <a:gd name="adj1" fmla="val 17412"/>
                <a:gd name="adj2" fmla="val -1927"/>
                <a:gd name="adj3" fmla="val 14019"/>
                <a:gd name="adj4" fmla="val -40201"/>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manage.py-wrapper around </a:t>
              </a:r>
              <a:r>
                <a:rPr lang="en-US" sz="1200" dirty="0" err="1" smtClean="0"/>
                <a:t>admin.py,use</a:t>
              </a:r>
              <a:r>
                <a:rPr lang="en-US" sz="1200" dirty="0" smtClean="0"/>
                <a:t> for </a:t>
              </a:r>
              <a:r>
                <a:rPr lang="en-US" sz="1200" dirty="0" err="1" smtClean="0"/>
                <a:t>runserver</a:t>
              </a:r>
              <a:r>
                <a:rPr lang="en-US" sz="1200" dirty="0" smtClean="0"/>
                <a:t>, </a:t>
              </a:r>
              <a:r>
                <a:rPr lang="en-US" sz="1200" dirty="0" err="1" smtClean="0"/>
                <a:t>django</a:t>
              </a:r>
              <a:r>
                <a:rPr lang="en-US" sz="1200" dirty="0" smtClean="0"/>
                <a:t> </a:t>
              </a:r>
              <a:r>
                <a:rPr lang="en-US" sz="1200" dirty="0" err="1" smtClean="0"/>
                <a:t>enbaled</a:t>
              </a:r>
              <a:r>
                <a:rPr lang="en-US" sz="1200" dirty="0" smtClean="0"/>
                <a:t> </a:t>
              </a:r>
              <a:r>
                <a:rPr lang="en-US" sz="1200" dirty="0" err="1" smtClean="0"/>
                <a:t>py</a:t>
              </a:r>
              <a:r>
                <a:rPr lang="en-US" sz="1200" dirty="0" smtClean="0"/>
                <a:t> shell</a:t>
              </a:r>
            </a:p>
          </p:txBody>
        </p:sp>
      </p:grpSp>
      <p:grpSp>
        <p:nvGrpSpPr>
          <p:cNvPr id="24" name="Group 23"/>
          <p:cNvGrpSpPr/>
          <p:nvPr/>
        </p:nvGrpSpPr>
        <p:grpSpPr>
          <a:xfrm>
            <a:off x="2397443" y="1966114"/>
            <a:ext cx="1536895" cy="956291"/>
            <a:chOff x="3990608" y="4038600"/>
            <a:chExt cx="1536895" cy="956291"/>
          </a:xfrm>
        </p:grpSpPr>
        <p:pic>
          <p:nvPicPr>
            <p:cNvPr id="19"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90608" y="4038600"/>
              <a:ext cx="1536895" cy="95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4564671" y="4288145"/>
              <a:ext cx="4572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cxnSp>
        <p:nvCxnSpPr>
          <p:cNvPr id="26" name="Curved Connector 25"/>
          <p:cNvCxnSpPr>
            <a:stCxn id="16" idx="2"/>
            <a:endCxn id="23" idx="3"/>
          </p:cNvCxnSpPr>
          <p:nvPr/>
        </p:nvCxnSpPr>
        <p:spPr>
          <a:xfrm rot="10800000" flipV="1">
            <a:off x="3428707" y="2185461"/>
            <a:ext cx="1175861" cy="144497"/>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6067864" y="3028511"/>
            <a:ext cx="2676525" cy="920370"/>
            <a:chOff x="6067864" y="3028511"/>
            <a:chExt cx="2676525" cy="920370"/>
          </a:xfrm>
        </p:grpSpPr>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864" y="3028511"/>
              <a:ext cx="2676525" cy="200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Line Callout 1 32"/>
            <p:cNvSpPr/>
            <p:nvPr/>
          </p:nvSpPr>
          <p:spPr>
            <a:xfrm>
              <a:off x="7833103" y="3502306"/>
              <a:ext cx="838200" cy="446575"/>
            </a:xfrm>
            <a:prstGeom prst="borderCallout1">
              <a:avLst>
                <a:gd name="adj1" fmla="val 349"/>
                <a:gd name="adj2" fmla="val 65702"/>
                <a:gd name="adj3" fmla="val -63896"/>
                <a:gd name="adj4" fmla="val 92148"/>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smtClean="0"/>
                <a:t>Webapp</a:t>
              </a:r>
              <a:r>
                <a:rPr lang="en-US" sz="1200" dirty="0" smtClean="0"/>
                <a:t> name</a:t>
              </a:r>
            </a:p>
          </p:txBody>
        </p:sp>
        <p:cxnSp>
          <p:nvCxnSpPr>
            <p:cNvPr id="28" name="Straight Connector 27"/>
            <p:cNvCxnSpPr/>
            <p:nvPr/>
          </p:nvCxnSpPr>
          <p:spPr>
            <a:xfrm>
              <a:off x="7603330" y="3228536"/>
              <a:ext cx="685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6" name="Straight Connector 35"/>
          <p:cNvCxnSpPr/>
          <p:nvPr/>
        </p:nvCxnSpPr>
        <p:spPr>
          <a:xfrm>
            <a:off x="6316392" y="1509932"/>
            <a:ext cx="685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0" y="3669320"/>
            <a:ext cx="8520927" cy="2476500"/>
            <a:chOff x="449800" y="3753728"/>
            <a:chExt cx="8520927" cy="2476500"/>
          </a:xfrm>
        </p:grpSpPr>
        <p:pic>
          <p:nvPicPr>
            <p:cNvPr id="103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5404" y="3753728"/>
              <a:ext cx="1838325" cy="2476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Line Callout 1 36"/>
            <p:cNvSpPr/>
            <p:nvPr/>
          </p:nvSpPr>
          <p:spPr>
            <a:xfrm>
              <a:off x="5410200" y="4653513"/>
              <a:ext cx="838200" cy="223287"/>
            </a:xfrm>
            <a:prstGeom prst="borderCallout1">
              <a:avLst>
                <a:gd name="adj1" fmla="val 69652"/>
                <a:gd name="adj2" fmla="val 247"/>
                <a:gd name="adj3" fmla="val 87311"/>
                <a:gd name="adj4" fmla="val -50509"/>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Unit tests</a:t>
              </a:r>
            </a:p>
          </p:txBody>
        </p:sp>
        <p:sp>
          <p:nvSpPr>
            <p:cNvPr id="39" name="Line Callout 1 38"/>
            <p:cNvSpPr/>
            <p:nvPr/>
          </p:nvSpPr>
          <p:spPr>
            <a:xfrm>
              <a:off x="2057400" y="3889717"/>
              <a:ext cx="994701" cy="492643"/>
            </a:xfrm>
            <a:prstGeom prst="borderCallout1">
              <a:avLst>
                <a:gd name="adj1" fmla="val 49663"/>
                <a:gd name="adj2" fmla="val 99268"/>
                <a:gd name="adj3" fmla="val 152989"/>
                <a:gd name="adj4" fmla="val 229771"/>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Data Models in lists</a:t>
              </a:r>
            </a:p>
          </p:txBody>
        </p:sp>
        <p:sp>
          <p:nvSpPr>
            <p:cNvPr id="41" name="Line Callout 1 40"/>
            <p:cNvSpPr/>
            <p:nvPr/>
          </p:nvSpPr>
          <p:spPr>
            <a:xfrm>
              <a:off x="2079965" y="4534760"/>
              <a:ext cx="994701" cy="301283"/>
            </a:xfrm>
            <a:prstGeom prst="borderCallout1">
              <a:avLst>
                <a:gd name="adj1" fmla="val 49663"/>
                <a:gd name="adj2" fmla="val 99268"/>
                <a:gd name="adj3" fmla="val 151909"/>
                <a:gd name="adj4" fmla="val 229770"/>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Views in lists</a:t>
              </a:r>
            </a:p>
          </p:txBody>
        </p:sp>
        <p:sp>
          <p:nvSpPr>
            <p:cNvPr id="42" name="Line Callout 1 41"/>
            <p:cNvSpPr/>
            <p:nvPr/>
          </p:nvSpPr>
          <p:spPr>
            <a:xfrm>
              <a:off x="919308" y="5000186"/>
              <a:ext cx="2132793" cy="820028"/>
            </a:xfrm>
            <a:prstGeom prst="borderCallout1">
              <a:avLst>
                <a:gd name="adj1" fmla="val 49663"/>
                <a:gd name="adj2" fmla="val 99268"/>
                <a:gd name="adj3" fmla="val 116927"/>
                <a:gd name="adj4" fmla="val 15816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Base project (</a:t>
              </a:r>
              <a:r>
                <a:rPr lang="en-US" sz="1200" dirty="0" err="1" smtClean="0"/>
                <a:t>superlists</a:t>
              </a:r>
              <a:r>
                <a:rPr lang="en-US" sz="1200" dirty="0" smtClean="0"/>
                <a:t>) mapping. This will direct queries to lists </a:t>
              </a:r>
              <a:r>
                <a:rPr lang="en-US" sz="1200" dirty="0" err="1" smtClean="0"/>
                <a:t>webapp</a:t>
              </a:r>
              <a:r>
                <a:rPr lang="en-US" sz="1200" dirty="0" smtClean="0"/>
                <a:t> to a yet-to-be created urls.py in lists</a:t>
              </a:r>
            </a:p>
          </p:txBody>
        </p:sp>
        <p:sp>
          <p:nvSpPr>
            <p:cNvPr id="43" name="Line Callout 1 42"/>
            <p:cNvSpPr/>
            <p:nvPr/>
          </p:nvSpPr>
          <p:spPr>
            <a:xfrm>
              <a:off x="6357324" y="4653448"/>
              <a:ext cx="2613403" cy="1443716"/>
            </a:xfrm>
            <a:prstGeom prst="borderCallout1">
              <a:avLst>
                <a:gd name="adj1" fmla="val 18482"/>
                <a:gd name="adj2" fmla="val 102"/>
                <a:gd name="adj3" fmla="val 98422"/>
                <a:gd name="adj4" fmla="val -5444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Encodes </a:t>
              </a:r>
              <a:r>
                <a:rPr lang="en-US" sz="1200" dirty="0" err="1" smtClean="0"/>
                <a:t>wsgi</a:t>
              </a:r>
              <a:r>
                <a:rPr lang="en-US" sz="1200" dirty="0" smtClean="0"/>
                <a:t> – the </a:t>
              </a:r>
              <a:r>
                <a:rPr lang="en-US" sz="1200" dirty="0" err="1" smtClean="0"/>
                <a:t>py</a:t>
              </a:r>
              <a:r>
                <a:rPr lang="en-US" sz="1200" dirty="0" smtClean="0"/>
                <a:t> </a:t>
              </a:r>
              <a:r>
                <a:rPr lang="en-US" sz="1200" dirty="0" err="1" smtClean="0"/>
                <a:t>std</a:t>
              </a:r>
              <a:r>
                <a:rPr lang="en-US" sz="1200" dirty="0" smtClean="0"/>
                <a:t> for web server and web app communications. Can be used to deploy your web app in different web servers and app containers. </a:t>
              </a:r>
              <a:r>
                <a:rPr lang="en-US" sz="1200" dirty="0"/>
                <a:t>Details - https://docs.djangoproject.com/en/1.6/howto/deployment/wsgi/</a:t>
              </a:r>
              <a:endParaRPr lang="en-US" sz="1200" dirty="0" smtClean="0"/>
            </a:p>
          </p:txBody>
        </p:sp>
        <p:grpSp>
          <p:nvGrpSpPr>
            <p:cNvPr id="45" name="Group 44"/>
            <p:cNvGrpSpPr/>
            <p:nvPr/>
          </p:nvGrpSpPr>
          <p:grpSpPr>
            <a:xfrm>
              <a:off x="449800" y="3904214"/>
              <a:ext cx="1540051" cy="956291"/>
              <a:chOff x="4289548" y="4038600"/>
              <a:chExt cx="1540051" cy="956291"/>
            </a:xfrm>
          </p:grpSpPr>
          <p:pic>
            <p:nvPicPr>
              <p:cNvPr id="4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92704" y="4038600"/>
                <a:ext cx="1536895" cy="956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7" name="Rectangle 46"/>
              <p:cNvSpPr/>
              <p:nvPr/>
            </p:nvSpPr>
            <p:spPr>
              <a:xfrm>
                <a:off x="4289548" y="4477786"/>
                <a:ext cx="4572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sp>
        <p:nvSpPr>
          <p:cNvPr id="6" name="TextBox 5"/>
          <p:cNvSpPr txBox="1"/>
          <p:nvPr/>
        </p:nvSpPr>
        <p:spPr>
          <a:xfrm>
            <a:off x="457199" y="6238075"/>
            <a:ext cx="8091487" cy="461665"/>
          </a:xfrm>
          <a:prstGeom prst="rect">
            <a:avLst/>
          </a:prstGeom>
          <a:noFill/>
        </p:spPr>
        <p:txBody>
          <a:bodyPr wrap="square" rtlCol="0">
            <a:spAutoFit/>
          </a:bodyPr>
          <a:lstStyle/>
          <a:p>
            <a:pPr algn="l"/>
            <a:r>
              <a:rPr lang="en-US" dirty="0" smtClean="0">
                <a:latin typeface="+mn-lt"/>
              </a:rPr>
              <a:t>6. Run the website using: “</a:t>
            </a:r>
            <a:r>
              <a:rPr lang="en-US" sz="1800" i="1" dirty="0" smtClean="0">
                <a:latin typeface="+mn-lt"/>
              </a:rPr>
              <a:t>python </a:t>
            </a:r>
            <a:r>
              <a:rPr lang="en-US" sz="1800" i="1" dirty="0">
                <a:latin typeface="+mn-lt"/>
              </a:rPr>
              <a:t>manage.py </a:t>
            </a:r>
            <a:r>
              <a:rPr lang="en-US" sz="1800" i="1" dirty="0" err="1">
                <a:latin typeface="+mn-lt"/>
              </a:rPr>
              <a:t>runserver</a:t>
            </a:r>
            <a:r>
              <a:rPr lang="en-US" dirty="0" smtClean="0">
                <a:latin typeface="+mn-lt"/>
              </a:rPr>
              <a:t>”</a:t>
            </a:r>
            <a:endParaRPr lang="en-US" dirty="0">
              <a:latin typeface="+mn-lt"/>
            </a:endParaRPr>
          </a:p>
        </p:txBody>
      </p:sp>
      <p:sp>
        <p:nvSpPr>
          <p:cNvPr id="34" name="Line Callout 1 33"/>
          <p:cNvSpPr/>
          <p:nvPr/>
        </p:nvSpPr>
        <p:spPr>
          <a:xfrm>
            <a:off x="6962336" y="6167735"/>
            <a:ext cx="2109787" cy="619925"/>
          </a:xfrm>
          <a:prstGeom prst="borderCallout1">
            <a:avLst>
              <a:gd name="adj1" fmla="val 50273"/>
              <a:gd name="adj2" fmla="val 357"/>
              <a:gd name="adj3" fmla="val 60913"/>
              <a:gd name="adj4" fmla="val -13871"/>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The o/p will tell you where the site is hosted and </a:t>
            </a:r>
            <a:r>
              <a:rPr lang="en-US" sz="1200" dirty="0" err="1" smtClean="0"/>
              <a:t>url</a:t>
            </a:r>
            <a:r>
              <a:rPr lang="en-US" sz="1200" dirty="0" smtClean="0"/>
              <a:t> to navigate to it</a:t>
            </a:r>
          </a:p>
        </p:txBody>
      </p:sp>
    </p:spTree>
    <p:extLst>
      <p:ext uri="{BB962C8B-B14F-4D97-AF65-F5344CB8AC3E}">
        <p14:creationId xmlns:p14="http://schemas.microsoft.com/office/powerpoint/2010/main" val="26794392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18868"/>
            <a:ext cx="8229600" cy="1143000"/>
          </a:xfrm>
        </p:spPr>
        <p:txBody>
          <a:bodyPr>
            <a:normAutofit/>
          </a:bodyPr>
          <a:lstStyle/>
          <a:p>
            <a:pPr algn="l"/>
            <a:r>
              <a:rPr lang="en-US" sz="3600" dirty="0" smtClean="0"/>
              <a:t>Making a </a:t>
            </a:r>
            <a:r>
              <a:rPr lang="en-US" sz="3600" dirty="0" err="1" smtClean="0"/>
              <a:t>django</a:t>
            </a:r>
            <a:r>
              <a:rPr lang="en-US" sz="3600" dirty="0" smtClean="0"/>
              <a:t> project-2 (</a:t>
            </a:r>
            <a:r>
              <a:rPr lang="en-US" sz="3600" i="1" dirty="0" smtClean="0"/>
              <a:t>simplest</a:t>
            </a:r>
            <a:r>
              <a:rPr lang="en-US" sz="3600" dirty="0" smtClean="0"/>
              <a:t> e.g.)</a:t>
            </a:r>
            <a:endParaRPr lang="en-US" sz="3600" dirty="0"/>
          </a:p>
        </p:txBody>
      </p:sp>
      <p:sp>
        <p:nvSpPr>
          <p:cNvPr id="57" name="TextBox 56"/>
          <p:cNvSpPr txBox="1"/>
          <p:nvPr/>
        </p:nvSpPr>
        <p:spPr>
          <a:xfrm>
            <a:off x="3447119" y="1289296"/>
            <a:ext cx="1308564" cy="338554"/>
          </a:xfrm>
          <a:prstGeom prst="rect">
            <a:avLst/>
          </a:prstGeom>
          <a:solidFill>
            <a:schemeClr val="bg1"/>
          </a:solidFill>
        </p:spPr>
        <p:txBody>
          <a:bodyPr wrap="none" rtlCol="0">
            <a:spAutoFit/>
          </a:bodyPr>
          <a:lstStyle/>
          <a:p>
            <a:r>
              <a:rPr lang="en-US" sz="1600" dirty="0" smtClean="0">
                <a:latin typeface="+mn-lt"/>
              </a:rPr>
              <a:t>/lists/tests.py</a:t>
            </a:r>
            <a:endParaRPr lang="en-US" sz="1600" dirty="0">
              <a:latin typeface="+mn-lt"/>
            </a:endParaRPr>
          </a:p>
        </p:txBody>
      </p:sp>
      <p:grpSp>
        <p:nvGrpSpPr>
          <p:cNvPr id="73" name="Group 72"/>
          <p:cNvGrpSpPr/>
          <p:nvPr/>
        </p:nvGrpSpPr>
        <p:grpSpPr>
          <a:xfrm>
            <a:off x="685800" y="495163"/>
            <a:ext cx="7978284" cy="3431924"/>
            <a:chOff x="990600" y="368551"/>
            <a:chExt cx="7978284" cy="3431924"/>
          </a:xfrm>
        </p:grpSpPr>
        <p:grpSp>
          <p:nvGrpSpPr>
            <p:cNvPr id="71" name="Group 70"/>
            <p:cNvGrpSpPr/>
            <p:nvPr/>
          </p:nvGrpSpPr>
          <p:grpSpPr>
            <a:xfrm>
              <a:off x="990600" y="609600"/>
              <a:ext cx="7752472" cy="3190875"/>
              <a:chOff x="19928" y="609600"/>
              <a:chExt cx="7752472" cy="3190875"/>
            </a:xfrm>
          </p:grpSpPr>
          <p:grpSp>
            <p:nvGrpSpPr>
              <p:cNvPr id="12" name="Group 11"/>
              <p:cNvGrpSpPr/>
              <p:nvPr/>
            </p:nvGrpSpPr>
            <p:grpSpPr>
              <a:xfrm>
                <a:off x="19928" y="609600"/>
                <a:ext cx="7752472" cy="3190875"/>
                <a:chOff x="1676400" y="1066800"/>
                <a:chExt cx="7752472" cy="319087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66800"/>
                  <a:ext cx="490537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Rectangle 33"/>
                <p:cNvSpPr/>
                <p:nvPr/>
              </p:nvSpPr>
              <p:spPr>
                <a:xfrm>
                  <a:off x="3838135" y="1066800"/>
                  <a:ext cx="7620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Line Callout 1 34"/>
                <p:cNvSpPr/>
                <p:nvPr/>
              </p:nvSpPr>
              <p:spPr>
                <a:xfrm>
                  <a:off x="6629400" y="1957978"/>
                  <a:ext cx="2799472" cy="1090022"/>
                </a:xfrm>
                <a:prstGeom prst="borderCallout1">
                  <a:avLst>
                    <a:gd name="adj1" fmla="val 53901"/>
                    <a:gd name="adj2" fmla="val 1926"/>
                    <a:gd name="adj3" fmla="val 135737"/>
                    <a:gd name="adj4" fmla="val -8492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a:t>resolve is the actual function </a:t>
                  </a:r>
                  <a:r>
                    <a:rPr lang="en-US" sz="1200" dirty="0" err="1"/>
                    <a:t>Django</a:t>
                  </a:r>
                  <a:r>
                    <a:rPr lang="en-US" sz="1200" dirty="0"/>
                    <a:t> uses internally to resolve URLs, and find what view function they should map </a:t>
                  </a:r>
                  <a:r>
                    <a:rPr lang="en-US" sz="1200" dirty="0" smtClean="0"/>
                    <a:t>to. This will tell </a:t>
                  </a:r>
                  <a:r>
                    <a:rPr lang="en-US" sz="1200" dirty="0" err="1" smtClean="0"/>
                    <a:t>django</a:t>
                  </a:r>
                  <a:r>
                    <a:rPr lang="en-US" sz="1200" dirty="0" smtClean="0"/>
                    <a:t> to </a:t>
                  </a:r>
                  <a:r>
                    <a:rPr lang="en-US" sz="1200" dirty="0" err="1" smtClean="0"/>
                    <a:t>goto</a:t>
                  </a:r>
                  <a:r>
                    <a:rPr lang="en-US" sz="1200" dirty="0" smtClean="0"/>
                    <a:t> urls.py and search for a regex mapping of ‘/’ to some view.</a:t>
                  </a:r>
                </a:p>
              </p:txBody>
            </p:sp>
            <p:sp>
              <p:nvSpPr>
                <p:cNvPr id="38" name="Rectangle 37"/>
                <p:cNvSpPr/>
                <p:nvPr/>
              </p:nvSpPr>
              <p:spPr>
                <a:xfrm>
                  <a:off x="2434075" y="3579495"/>
                  <a:ext cx="4219575" cy="3810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Line Callout 1 39"/>
                <p:cNvSpPr/>
                <p:nvPr/>
              </p:nvSpPr>
              <p:spPr>
                <a:xfrm>
                  <a:off x="6849792" y="3317907"/>
                  <a:ext cx="2209800" cy="642588"/>
                </a:xfrm>
                <a:prstGeom prst="borderCallout1">
                  <a:avLst>
                    <a:gd name="adj1" fmla="val 16560"/>
                    <a:gd name="adj2" fmla="val 1289"/>
                    <a:gd name="adj3" fmla="val 49643"/>
                    <a:gd name="adj4" fmla="val -8956"/>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smtClean="0"/>
                    <a:t>Django</a:t>
                  </a:r>
                  <a:r>
                    <a:rPr lang="en-US" sz="1200" dirty="0" smtClean="0"/>
                    <a:t> will search for a </a:t>
                  </a:r>
                  <a:r>
                    <a:rPr lang="en-US" sz="1200" dirty="0" err="1" smtClean="0"/>
                    <a:t>func</a:t>
                  </a:r>
                  <a:r>
                    <a:rPr lang="en-US" sz="1200" dirty="0" smtClean="0"/>
                    <a:t> named </a:t>
                  </a:r>
                  <a:r>
                    <a:rPr lang="en-US" sz="1200" dirty="0" err="1" smtClean="0"/>
                    <a:t>home_page</a:t>
                  </a:r>
                  <a:r>
                    <a:rPr lang="en-US" sz="1200" dirty="0" smtClean="0"/>
                    <a:t> in views.py and throw an error if not found</a:t>
                  </a:r>
                </a:p>
              </p:txBody>
            </p:sp>
            <p:cxnSp>
              <p:nvCxnSpPr>
                <p:cNvPr id="52" name="Straight Connector 51"/>
                <p:cNvCxnSpPr/>
                <p:nvPr/>
              </p:nvCxnSpPr>
              <p:spPr>
                <a:xfrm>
                  <a:off x="2286000" y="1676400"/>
                  <a:ext cx="838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1690468"/>
                  <a:ext cx="8382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0" name="Oval 69"/>
              <p:cNvSpPr/>
              <p:nvPr/>
            </p:nvSpPr>
            <p:spPr>
              <a:xfrm>
                <a:off x="4558735" y="609600"/>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grpSp>
        <p:sp>
          <p:nvSpPr>
            <p:cNvPr id="81" name="TextBox 80"/>
            <p:cNvSpPr txBox="1"/>
            <p:nvPr/>
          </p:nvSpPr>
          <p:spPr>
            <a:xfrm>
              <a:off x="4173408" y="1486066"/>
              <a:ext cx="1029962" cy="276999"/>
            </a:xfrm>
            <a:prstGeom prst="rect">
              <a:avLst/>
            </a:prstGeom>
            <a:solidFill>
              <a:schemeClr val="bg1"/>
            </a:solidFill>
          </p:spPr>
          <p:txBody>
            <a:bodyPr wrap="none" rtlCol="0">
              <a:spAutoFit/>
            </a:bodyPr>
            <a:lstStyle/>
            <a:p>
              <a:r>
                <a:rPr lang="en-US" sz="1200" dirty="0" smtClean="0">
                  <a:latin typeface="+mn-lt"/>
                </a:rPr>
                <a:t>/lists/tests.py</a:t>
              </a:r>
              <a:endParaRPr lang="en-US" sz="1200" dirty="0">
                <a:latin typeface="+mn-lt"/>
              </a:endParaRPr>
            </a:p>
          </p:txBody>
        </p:sp>
        <p:sp>
          <p:nvSpPr>
            <p:cNvPr id="82" name="Line Callout 1 81"/>
            <p:cNvSpPr/>
            <p:nvPr/>
          </p:nvSpPr>
          <p:spPr>
            <a:xfrm>
              <a:off x="6013939" y="368551"/>
              <a:ext cx="2954945" cy="1090022"/>
            </a:xfrm>
            <a:prstGeom prst="borderCallout1">
              <a:avLst>
                <a:gd name="adj1" fmla="val 53901"/>
                <a:gd name="adj2" fmla="val 1926"/>
                <a:gd name="adj3" fmla="val 53139"/>
                <a:gd name="adj4" fmla="val 2009"/>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Tests.py can be called </a:t>
              </a:r>
              <a:r>
                <a:rPr lang="en-US" sz="1200" dirty="0"/>
                <a:t>from shell using “</a:t>
              </a:r>
              <a:r>
                <a:rPr lang="en-US" sz="1200" dirty="0" smtClean="0"/>
                <a:t>python </a:t>
              </a:r>
              <a:r>
                <a:rPr lang="en-US" sz="1200" dirty="0"/>
                <a:t>manage.py test</a:t>
              </a:r>
              <a:r>
                <a:rPr lang="en-US" sz="1200" dirty="0" smtClean="0"/>
                <a:t>”. This is the </a:t>
              </a:r>
              <a:r>
                <a:rPr lang="en-US" sz="1200" dirty="0" err="1" smtClean="0"/>
                <a:t>dev</a:t>
              </a:r>
              <a:r>
                <a:rPr lang="en-US" sz="1200" dirty="0" smtClean="0"/>
                <a:t> alternative to run individual test cases which implicitly creates a test </a:t>
              </a:r>
              <a:r>
                <a:rPr lang="en-US" sz="1200" dirty="0" err="1" smtClean="0"/>
                <a:t>db</a:t>
              </a:r>
              <a:r>
                <a:rPr lang="en-US" sz="1200" dirty="0" smtClean="0"/>
                <a:t> for the model. Of course, we will actually system test using the website </a:t>
              </a:r>
              <a:r>
                <a:rPr lang="en-US" sz="1200" dirty="0" err="1" smtClean="0"/>
                <a:t>url</a:t>
              </a:r>
              <a:r>
                <a:rPr lang="en-US" sz="1200" dirty="0" smtClean="0"/>
                <a:t>.</a:t>
              </a:r>
            </a:p>
          </p:txBody>
        </p:sp>
      </p:grpSp>
      <p:grpSp>
        <p:nvGrpSpPr>
          <p:cNvPr id="74" name="Group 73"/>
          <p:cNvGrpSpPr/>
          <p:nvPr/>
        </p:nvGrpSpPr>
        <p:grpSpPr>
          <a:xfrm>
            <a:off x="33996" y="4131876"/>
            <a:ext cx="4733410" cy="2678060"/>
            <a:chOff x="33996" y="4029075"/>
            <a:chExt cx="4733410" cy="2678060"/>
          </a:xfrm>
        </p:grpSpPr>
        <p:grpSp>
          <p:nvGrpSpPr>
            <p:cNvPr id="72" name="Group 71"/>
            <p:cNvGrpSpPr/>
            <p:nvPr/>
          </p:nvGrpSpPr>
          <p:grpSpPr>
            <a:xfrm>
              <a:off x="33996" y="4029075"/>
              <a:ext cx="4648200" cy="2371725"/>
              <a:chOff x="4470006" y="4038600"/>
              <a:chExt cx="4648200" cy="2371725"/>
            </a:xfrm>
          </p:grpSpPr>
          <p:pic>
            <p:nvPicPr>
              <p:cNvPr id="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006" y="4038600"/>
                <a:ext cx="4648200"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5" name="TextBox 74"/>
              <p:cNvSpPr txBox="1"/>
              <p:nvPr/>
            </p:nvSpPr>
            <p:spPr>
              <a:xfrm>
                <a:off x="7620000" y="4475406"/>
                <a:ext cx="1309333" cy="276999"/>
              </a:xfrm>
              <a:prstGeom prst="rect">
                <a:avLst/>
              </a:prstGeom>
              <a:solidFill>
                <a:schemeClr val="bg1"/>
              </a:solidFill>
            </p:spPr>
            <p:txBody>
              <a:bodyPr wrap="none" rtlCol="0">
                <a:spAutoFit/>
              </a:bodyPr>
              <a:lstStyle/>
              <a:p>
                <a:r>
                  <a:rPr lang="en-US" sz="1200" dirty="0" smtClean="0">
                    <a:latin typeface="+mn-lt"/>
                  </a:rPr>
                  <a:t>/superlists/urls.py</a:t>
                </a:r>
                <a:endParaRPr lang="en-US" sz="1200" dirty="0">
                  <a:latin typeface="+mn-lt"/>
                </a:endParaRPr>
              </a:p>
            </p:txBody>
          </p:sp>
        </p:grpSp>
        <p:sp>
          <p:nvSpPr>
            <p:cNvPr id="80" name="Line Callout 1 79"/>
            <p:cNvSpPr/>
            <p:nvPr/>
          </p:nvSpPr>
          <p:spPr>
            <a:xfrm>
              <a:off x="2665666" y="4862732"/>
              <a:ext cx="2101740" cy="457200"/>
            </a:xfrm>
            <a:prstGeom prst="borderCallout1">
              <a:avLst>
                <a:gd name="adj1" fmla="val 51174"/>
                <a:gd name="adj2" fmla="val 167"/>
                <a:gd name="adj3" fmla="val 113551"/>
                <a:gd name="adj4" fmla="val -43123"/>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Maps ‘/’ to a </a:t>
              </a:r>
              <a:r>
                <a:rPr lang="en-US" sz="1200" dirty="0" err="1" smtClean="0"/>
                <a:t>func</a:t>
              </a:r>
              <a:r>
                <a:rPr lang="en-US" sz="1200" dirty="0" smtClean="0"/>
                <a:t> called </a:t>
              </a:r>
              <a:r>
                <a:rPr lang="en-US" sz="1200" dirty="0" err="1" smtClean="0"/>
                <a:t>home_page</a:t>
              </a:r>
              <a:r>
                <a:rPr lang="en-US" sz="1200" dirty="0" smtClean="0"/>
                <a:t> in /lists/views.py</a:t>
              </a:r>
            </a:p>
          </p:txBody>
        </p:sp>
        <p:sp>
          <p:nvSpPr>
            <p:cNvPr id="84" name="Oval 83"/>
            <p:cNvSpPr/>
            <p:nvPr/>
          </p:nvSpPr>
          <p:spPr>
            <a:xfrm>
              <a:off x="457200" y="6249935"/>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grpSp>
      <p:grpSp>
        <p:nvGrpSpPr>
          <p:cNvPr id="85" name="Group 84"/>
          <p:cNvGrpSpPr/>
          <p:nvPr/>
        </p:nvGrpSpPr>
        <p:grpSpPr>
          <a:xfrm>
            <a:off x="5216035" y="3661559"/>
            <a:ext cx="3496114" cy="1407131"/>
            <a:chOff x="5647886" y="5422733"/>
            <a:chExt cx="3496114" cy="1407131"/>
          </a:xfrm>
        </p:grpSpPr>
        <p:grpSp>
          <p:nvGrpSpPr>
            <p:cNvPr id="68" name="Group 67"/>
            <p:cNvGrpSpPr/>
            <p:nvPr/>
          </p:nvGrpSpPr>
          <p:grpSpPr>
            <a:xfrm>
              <a:off x="5647886" y="5810689"/>
              <a:ext cx="3448050" cy="1019175"/>
              <a:chOff x="5458703" y="439398"/>
              <a:chExt cx="3448050" cy="1019175"/>
            </a:xfrm>
          </p:grpSpPr>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8703" y="439398"/>
                <a:ext cx="3448050" cy="101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6" name="TextBox 65"/>
              <p:cNvSpPr txBox="1"/>
              <p:nvPr/>
            </p:nvSpPr>
            <p:spPr>
              <a:xfrm>
                <a:off x="7824213" y="740145"/>
                <a:ext cx="1082540" cy="276999"/>
              </a:xfrm>
              <a:prstGeom prst="rect">
                <a:avLst/>
              </a:prstGeom>
              <a:solidFill>
                <a:schemeClr val="bg1"/>
              </a:solidFill>
            </p:spPr>
            <p:txBody>
              <a:bodyPr wrap="none" rtlCol="0">
                <a:spAutoFit/>
              </a:bodyPr>
              <a:lstStyle/>
              <a:p>
                <a:r>
                  <a:rPr lang="en-US" sz="1200" dirty="0" smtClean="0">
                    <a:latin typeface="+mn-lt"/>
                  </a:rPr>
                  <a:t>/lists/views.py</a:t>
                </a:r>
                <a:endParaRPr lang="en-US" sz="1200" dirty="0">
                  <a:latin typeface="+mn-lt"/>
                </a:endParaRPr>
              </a:p>
            </p:txBody>
          </p:sp>
        </p:grpSp>
        <p:sp>
          <p:nvSpPr>
            <p:cNvPr id="87" name="Oval 86"/>
            <p:cNvSpPr/>
            <p:nvPr/>
          </p:nvSpPr>
          <p:spPr>
            <a:xfrm>
              <a:off x="8686800" y="5422733"/>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3</a:t>
              </a:r>
              <a:endParaRPr lang="en-US" b="1" dirty="0">
                <a:solidFill>
                  <a:schemeClr val="tx1"/>
                </a:solidFill>
              </a:endParaRPr>
            </a:p>
          </p:txBody>
        </p:sp>
      </p:grpSp>
      <p:cxnSp>
        <p:nvCxnSpPr>
          <p:cNvPr id="1024" name="Curved Connector 1023"/>
          <p:cNvCxnSpPr>
            <a:stCxn id="1026" idx="1"/>
          </p:cNvCxnSpPr>
          <p:nvPr/>
        </p:nvCxnSpPr>
        <p:spPr>
          <a:xfrm rot="10800000" flipV="1">
            <a:off x="152400" y="2331650"/>
            <a:ext cx="533400" cy="1800226"/>
          </a:xfrm>
          <a:prstGeom prst="curvedConnector2">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29" name="Curved Connector 1028"/>
          <p:cNvCxnSpPr>
            <a:endCxn id="10" idx="1"/>
          </p:cNvCxnSpPr>
          <p:nvPr/>
        </p:nvCxnSpPr>
        <p:spPr>
          <a:xfrm>
            <a:off x="4682196" y="4559102"/>
            <a:ext cx="533839" cy="1"/>
          </a:xfrm>
          <a:prstGeom prst="curvedConnector3">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4" name="Line Callout 1 103"/>
          <p:cNvSpPr/>
          <p:nvPr/>
        </p:nvSpPr>
        <p:spPr>
          <a:xfrm>
            <a:off x="4949115" y="5040554"/>
            <a:ext cx="2209800" cy="490188"/>
          </a:xfrm>
          <a:prstGeom prst="borderCallout1">
            <a:avLst>
              <a:gd name="adj1" fmla="val 19430"/>
              <a:gd name="adj2" fmla="val 99963"/>
              <a:gd name="adj3" fmla="val -10624"/>
              <a:gd name="adj4" fmla="val 125368"/>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smtClean="0"/>
              <a:t>Django</a:t>
            </a:r>
            <a:r>
              <a:rPr lang="en-US" sz="1200" dirty="0" smtClean="0"/>
              <a:t> will try to find ‘home.html’ in/lists/templates</a:t>
            </a:r>
          </a:p>
        </p:txBody>
      </p:sp>
      <p:grpSp>
        <p:nvGrpSpPr>
          <p:cNvPr id="1041" name="Group 1040"/>
          <p:cNvGrpSpPr/>
          <p:nvPr/>
        </p:nvGrpSpPr>
        <p:grpSpPr>
          <a:xfrm>
            <a:off x="4767406" y="5791200"/>
            <a:ext cx="3004994" cy="1018736"/>
            <a:chOff x="4767406" y="5791200"/>
            <a:chExt cx="3004994" cy="1018736"/>
          </a:xfrm>
        </p:grpSpPr>
        <p:grpSp>
          <p:nvGrpSpPr>
            <p:cNvPr id="1034" name="Group 1033"/>
            <p:cNvGrpSpPr/>
            <p:nvPr/>
          </p:nvGrpSpPr>
          <p:grpSpPr>
            <a:xfrm>
              <a:off x="4895850" y="5791200"/>
              <a:ext cx="2876550" cy="677488"/>
              <a:chOff x="4895850" y="6124575"/>
              <a:chExt cx="2876550" cy="677488"/>
            </a:xfrm>
          </p:grpSpPr>
          <p:pic>
            <p:nvPicPr>
              <p:cNvPr id="103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5850" y="6124575"/>
                <a:ext cx="2876550" cy="65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7" name="TextBox 106"/>
              <p:cNvSpPr txBox="1"/>
              <p:nvPr/>
            </p:nvSpPr>
            <p:spPr>
              <a:xfrm>
                <a:off x="5686162" y="6525064"/>
                <a:ext cx="1919243" cy="276999"/>
              </a:xfrm>
              <a:prstGeom prst="rect">
                <a:avLst/>
              </a:prstGeom>
              <a:solidFill>
                <a:schemeClr val="bg1"/>
              </a:solidFill>
            </p:spPr>
            <p:txBody>
              <a:bodyPr wrap="none" rtlCol="0">
                <a:spAutoFit/>
              </a:bodyPr>
              <a:lstStyle/>
              <a:p>
                <a:r>
                  <a:rPr lang="en-US" sz="1200" dirty="0" smtClean="0">
                    <a:latin typeface="+mn-lt"/>
                  </a:rPr>
                  <a:t>/lists/templates/home.html</a:t>
                </a:r>
                <a:endParaRPr lang="en-US" sz="1200" dirty="0">
                  <a:latin typeface="+mn-lt"/>
                </a:endParaRPr>
              </a:p>
            </p:txBody>
          </p:sp>
        </p:grpSp>
        <p:sp>
          <p:nvSpPr>
            <p:cNvPr id="115" name="Oval 114"/>
            <p:cNvSpPr/>
            <p:nvPr/>
          </p:nvSpPr>
          <p:spPr>
            <a:xfrm>
              <a:off x="4767406" y="6352736"/>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4</a:t>
              </a:r>
              <a:endParaRPr lang="en-US" b="1" dirty="0">
                <a:solidFill>
                  <a:schemeClr val="tx1"/>
                </a:solidFill>
              </a:endParaRPr>
            </a:p>
          </p:txBody>
        </p:sp>
      </p:grpSp>
      <p:cxnSp>
        <p:nvCxnSpPr>
          <p:cNvPr id="1043" name="Straight Arrow Connector 1042"/>
          <p:cNvCxnSpPr/>
          <p:nvPr/>
        </p:nvCxnSpPr>
        <p:spPr>
          <a:xfrm flipH="1">
            <a:off x="7249710" y="5105400"/>
            <a:ext cx="446490" cy="597067"/>
          </a:xfrm>
          <a:prstGeom prst="straightConnector1">
            <a:avLst/>
          </a:prstGeom>
          <a:ln w="444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9" name="Line Callout 1 118"/>
          <p:cNvSpPr/>
          <p:nvPr/>
        </p:nvSpPr>
        <p:spPr>
          <a:xfrm>
            <a:off x="7828673" y="5212959"/>
            <a:ext cx="1219199" cy="1492641"/>
          </a:xfrm>
          <a:prstGeom prst="borderCallout1">
            <a:avLst>
              <a:gd name="adj1" fmla="val 19430"/>
              <a:gd name="adj2" fmla="val 99963"/>
              <a:gd name="adj3" fmla="val 20944"/>
              <a:gd name="adj4" fmla="val 97994"/>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100" dirty="0" smtClean="0"/>
              <a:t>NOTE- our app MUST be registered with </a:t>
            </a:r>
            <a:r>
              <a:rPr lang="en-US" sz="1100" dirty="0" err="1" smtClean="0"/>
              <a:t>django</a:t>
            </a:r>
            <a:r>
              <a:rPr lang="en-US" sz="1100" dirty="0" smtClean="0"/>
              <a:t> for 1 to 4 to work. Do it in /</a:t>
            </a:r>
            <a:r>
              <a:rPr lang="en-US" sz="1100" dirty="0" err="1" smtClean="0"/>
              <a:t>superlists</a:t>
            </a:r>
            <a:r>
              <a:rPr lang="en-US" sz="1100" dirty="0" smtClean="0"/>
              <a:t>/</a:t>
            </a:r>
            <a:r>
              <a:rPr lang="en-US" sz="1100" dirty="0" err="1" smtClean="0"/>
              <a:t>superlists</a:t>
            </a:r>
            <a:r>
              <a:rPr lang="en-US" sz="1100" dirty="0" smtClean="0"/>
              <a:t>/settings.py::INSTALLED_APPS</a:t>
            </a:r>
          </a:p>
        </p:txBody>
      </p:sp>
    </p:spTree>
    <p:extLst>
      <p:ext uri="{BB962C8B-B14F-4D97-AF65-F5344CB8AC3E}">
        <p14:creationId xmlns:p14="http://schemas.microsoft.com/office/powerpoint/2010/main" val="3304109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286" y="5134916"/>
            <a:ext cx="3980646" cy="1342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76200" y="-318868"/>
            <a:ext cx="8229600" cy="1143000"/>
          </a:xfrm>
        </p:spPr>
        <p:txBody>
          <a:bodyPr>
            <a:normAutofit fontScale="90000"/>
          </a:bodyPr>
          <a:lstStyle/>
          <a:p>
            <a:pPr algn="l"/>
            <a:r>
              <a:rPr lang="en-US" sz="3600" dirty="0" smtClean="0"/>
              <a:t>Making a </a:t>
            </a:r>
            <a:r>
              <a:rPr lang="en-US" sz="3600" dirty="0" err="1" smtClean="0"/>
              <a:t>django</a:t>
            </a:r>
            <a:r>
              <a:rPr lang="en-US" sz="3600" dirty="0" smtClean="0"/>
              <a:t> project-3 – add a simple model</a:t>
            </a:r>
            <a:endParaRPr lang="en-US" sz="36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068" y="505264"/>
            <a:ext cx="7239000" cy="428625"/>
          </a:xfrm>
          <a:prstGeom prst="rect">
            <a:avLst/>
          </a:prstGeom>
          <a:noFill/>
          <a:ln w="9525">
            <a:solidFill>
              <a:schemeClr val="tx1"/>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43061" t="10903" r="35028" b="28148"/>
          <a:stretch/>
        </p:blipFill>
        <p:spPr bwMode="auto">
          <a:xfrm>
            <a:off x="76200" y="1010528"/>
            <a:ext cx="5029200" cy="4597877"/>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Line Callout 1 5"/>
          <p:cNvSpPr/>
          <p:nvPr/>
        </p:nvSpPr>
        <p:spPr>
          <a:xfrm>
            <a:off x="2895600" y="1848727"/>
            <a:ext cx="2101364" cy="1046873"/>
          </a:xfrm>
          <a:prstGeom prst="borderCallout1">
            <a:avLst>
              <a:gd name="adj1" fmla="val 16560"/>
              <a:gd name="adj2" fmla="val 1289"/>
              <a:gd name="adj3" fmla="val 37727"/>
              <a:gd name="adj4" fmla="val -40530"/>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Import ‘Item’ from ‘models’. This essentially means that our model contains a class named Item (in models.py).</a:t>
            </a:r>
          </a:p>
        </p:txBody>
      </p:sp>
      <p:sp>
        <p:nvSpPr>
          <p:cNvPr id="7" name="Line Callout 1 6"/>
          <p:cNvSpPr/>
          <p:nvPr/>
        </p:nvSpPr>
        <p:spPr>
          <a:xfrm>
            <a:off x="97300" y="5701636"/>
            <a:ext cx="1752600" cy="1125295"/>
          </a:xfrm>
          <a:prstGeom prst="borderCallout1">
            <a:avLst>
              <a:gd name="adj1" fmla="val 16560"/>
              <a:gd name="adj2" fmla="val 1289"/>
              <a:gd name="adj3" fmla="val 18994"/>
              <a:gd name="adj4" fmla="val 3065"/>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Creating a new record in the </a:t>
            </a:r>
            <a:r>
              <a:rPr lang="en-US" sz="1200" dirty="0" err="1" smtClean="0"/>
              <a:t>db</a:t>
            </a:r>
            <a:r>
              <a:rPr lang="en-US" sz="1200" dirty="0" smtClean="0"/>
              <a:t>:</a:t>
            </a:r>
          </a:p>
          <a:p>
            <a:pPr marL="228600" indent="-228600" algn="l">
              <a:buAutoNum type="arabicPeriod"/>
            </a:pPr>
            <a:r>
              <a:rPr lang="en-US" sz="1200" dirty="0" smtClean="0"/>
              <a:t>Create an object</a:t>
            </a:r>
          </a:p>
          <a:p>
            <a:pPr marL="228600" indent="-228600" algn="l">
              <a:buAutoNum type="arabicPeriod"/>
            </a:pPr>
            <a:r>
              <a:rPr lang="en-US" sz="1200" dirty="0" smtClean="0"/>
              <a:t>Assign attributes to it</a:t>
            </a:r>
          </a:p>
          <a:p>
            <a:pPr marL="228600" indent="-228600" algn="l">
              <a:buAutoNum type="arabicPeriod"/>
            </a:pPr>
            <a:r>
              <a:rPr lang="en-US" sz="1200" dirty="0" smtClean="0"/>
              <a:t>Call save()</a:t>
            </a:r>
          </a:p>
        </p:txBody>
      </p:sp>
      <p:sp>
        <p:nvSpPr>
          <p:cNvPr id="13" name="Left Brace 12"/>
          <p:cNvSpPr/>
          <p:nvPr/>
        </p:nvSpPr>
        <p:spPr>
          <a:xfrm>
            <a:off x="443132" y="3158236"/>
            <a:ext cx="155448" cy="457200"/>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Curved Connector 15"/>
          <p:cNvCxnSpPr>
            <a:stCxn id="13" idx="1"/>
            <a:endCxn id="7" idx="3"/>
          </p:cNvCxnSpPr>
          <p:nvPr/>
        </p:nvCxnSpPr>
        <p:spPr>
          <a:xfrm rot="10800000" flipH="1" flipV="1">
            <a:off x="443132" y="3386836"/>
            <a:ext cx="530468" cy="2314800"/>
          </a:xfrm>
          <a:prstGeom prst="curvedConnector4">
            <a:avLst>
              <a:gd name="adj1" fmla="val -43094"/>
              <a:gd name="adj2" fmla="val 54938"/>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Line Callout 1 18"/>
          <p:cNvSpPr/>
          <p:nvPr/>
        </p:nvSpPr>
        <p:spPr>
          <a:xfrm>
            <a:off x="2009332" y="5802979"/>
            <a:ext cx="1989408" cy="838200"/>
          </a:xfrm>
          <a:prstGeom prst="borderCallout1">
            <a:avLst>
              <a:gd name="adj1" fmla="val -5259"/>
              <a:gd name="adj2" fmla="val 50788"/>
              <a:gd name="adj3" fmla="val -153211"/>
              <a:gd name="adj4" fmla="val 23571"/>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.all allows querying the </a:t>
            </a:r>
            <a:r>
              <a:rPr lang="en-US" sz="1200" dirty="0" err="1" smtClean="0"/>
              <a:t>db</a:t>
            </a:r>
            <a:r>
              <a:rPr lang="en-US" sz="1200" dirty="0" smtClean="0"/>
              <a:t> table for all items (here ‘Item’). Results are in a list like object called </a:t>
            </a:r>
            <a:r>
              <a:rPr lang="en-US" sz="1200" dirty="0" err="1" smtClean="0"/>
              <a:t>QuerySet</a:t>
            </a:r>
            <a:endParaRPr lang="en-US" sz="1200" dirty="0" smtClean="0"/>
          </a:p>
        </p:txBody>
      </p:sp>
      <p:sp>
        <p:nvSpPr>
          <p:cNvPr id="30" name="TextBox 29"/>
          <p:cNvSpPr txBox="1"/>
          <p:nvPr/>
        </p:nvSpPr>
        <p:spPr>
          <a:xfrm>
            <a:off x="3868608" y="1295400"/>
            <a:ext cx="1029962" cy="276999"/>
          </a:xfrm>
          <a:prstGeom prst="rect">
            <a:avLst/>
          </a:prstGeom>
          <a:solidFill>
            <a:schemeClr val="bg1"/>
          </a:solidFill>
        </p:spPr>
        <p:txBody>
          <a:bodyPr wrap="none" rtlCol="0">
            <a:spAutoFit/>
          </a:bodyPr>
          <a:lstStyle/>
          <a:p>
            <a:r>
              <a:rPr lang="en-US" sz="1200" dirty="0" smtClean="0">
                <a:latin typeface="+mn-lt"/>
              </a:rPr>
              <a:t>/lists/tests.py</a:t>
            </a:r>
            <a:endParaRPr lang="en-US" sz="1200" dirty="0">
              <a:latin typeface="+mn-lt"/>
            </a:endParaRPr>
          </a:p>
        </p:txBody>
      </p:sp>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6925" y="990600"/>
            <a:ext cx="2809875" cy="13811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cxnSp>
        <p:nvCxnSpPr>
          <p:cNvPr id="29" name="Curved Connector 28"/>
          <p:cNvCxnSpPr>
            <a:stCxn id="6" idx="0"/>
            <a:endCxn id="1028" idx="1"/>
          </p:cNvCxnSpPr>
          <p:nvPr/>
        </p:nvCxnSpPr>
        <p:spPr>
          <a:xfrm flipV="1">
            <a:off x="4996964" y="1681163"/>
            <a:ext cx="879961" cy="691001"/>
          </a:xfrm>
          <a:prstGeom prst="curvedConnector3">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429367" y="1570799"/>
            <a:ext cx="1190455" cy="276999"/>
          </a:xfrm>
          <a:prstGeom prst="rect">
            <a:avLst/>
          </a:prstGeom>
          <a:solidFill>
            <a:schemeClr val="bg1"/>
          </a:solidFill>
        </p:spPr>
        <p:txBody>
          <a:bodyPr wrap="none" rtlCol="0">
            <a:spAutoFit/>
          </a:bodyPr>
          <a:lstStyle/>
          <a:p>
            <a:r>
              <a:rPr lang="en-US" sz="1200" dirty="0" smtClean="0">
                <a:latin typeface="+mn-lt"/>
              </a:rPr>
              <a:t>/lists/models.py</a:t>
            </a:r>
            <a:endParaRPr lang="en-US" sz="1200" dirty="0">
              <a:latin typeface="+mn-lt"/>
            </a:endParaRPr>
          </a:p>
        </p:txBody>
      </p:sp>
      <p:sp>
        <p:nvSpPr>
          <p:cNvPr id="35" name="Line Callout 1 34"/>
          <p:cNvSpPr/>
          <p:nvPr/>
        </p:nvSpPr>
        <p:spPr>
          <a:xfrm>
            <a:off x="5257800" y="2438400"/>
            <a:ext cx="2872447" cy="1146207"/>
          </a:xfrm>
          <a:prstGeom prst="borderCallout1">
            <a:avLst>
              <a:gd name="adj1" fmla="val -5259"/>
              <a:gd name="adj2" fmla="val 50788"/>
              <a:gd name="adj3" fmla="val -13333"/>
              <a:gd name="adj4" fmla="val 43802"/>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‘Item’ has to have a member called text. This becomes a column in the </a:t>
            </a:r>
            <a:r>
              <a:rPr lang="en-US" sz="1200" dirty="0" err="1" smtClean="0"/>
              <a:t>db</a:t>
            </a:r>
            <a:r>
              <a:rPr lang="en-US" sz="1200" dirty="0" smtClean="0"/>
              <a:t> table  Item.</a:t>
            </a:r>
          </a:p>
          <a:p>
            <a:pPr algn="l"/>
            <a:r>
              <a:rPr lang="en-US" sz="1200" dirty="0" smtClean="0"/>
              <a:t>Class Item inherits from </a:t>
            </a:r>
            <a:r>
              <a:rPr lang="en-US" sz="1200" dirty="0" err="1" smtClean="0"/>
              <a:t>models.Model</a:t>
            </a:r>
            <a:r>
              <a:rPr lang="en-US" sz="1200" dirty="0" smtClean="0"/>
              <a:t> which gives it access to save() (as called in tests.py)</a:t>
            </a:r>
          </a:p>
        </p:txBody>
      </p:sp>
      <p:sp>
        <p:nvSpPr>
          <p:cNvPr id="36" name="Oval 35"/>
          <p:cNvSpPr/>
          <p:nvPr/>
        </p:nvSpPr>
        <p:spPr>
          <a:xfrm>
            <a:off x="8563550" y="733425"/>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1</a:t>
            </a:r>
            <a:endParaRPr lang="en-US" b="1" dirty="0">
              <a:solidFill>
                <a:schemeClr val="tx1"/>
              </a:solidFill>
            </a:endParaRPr>
          </a:p>
        </p:txBody>
      </p:sp>
      <p:sp>
        <p:nvSpPr>
          <p:cNvPr id="37" name="TextBox 36"/>
          <p:cNvSpPr txBox="1"/>
          <p:nvPr/>
        </p:nvSpPr>
        <p:spPr>
          <a:xfrm>
            <a:off x="6353394" y="3701218"/>
            <a:ext cx="2743200" cy="338554"/>
          </a:xfrm>
          <a:prstGeom prst="rect">
            <a:avLst/>
          </a:prstGeom>
          <a:solidFill>
            <a:schemeClr val="tx1"/>
          </a:solidFill>
        </p:spPr>
        <p:txBody>
          <a:bodyPr wrap="square" rtlCol="0">
            <a:spAutoFit/>
          </a:bodyPr>
          <a:lstStyle/>
          <a:p>
            <a:pPr algn="l"/>
            <a:r>
              <a:rPr lang="en-US" sz="1600" dirty="0" smtClean="0">
                <a:solidFill>
                  <a:schemeClr val="bg1"/>
                </a:solidFill>
                <a:latin typeface="+mn-lt"/>
              </a:rPr>
              <a:t>$python manage.py </a:t>
            </a:r>
            <a:r>
              <a:rPr lang="en-US" sz="1600" dirty="0" err="1" smtClean="0">
                <a:solidFill>
                  <a:schemeClr val="bg1"/>
                </a:solidFill>
                <a:latin typeface="+mn-lt"/>
              </a:rPr>
              <a:t>syncdb</a:t>
            </a:r>
            <a:endParaRPr lang="en-US" sz="1600" dirty="0">
              <a:solidFill>
                <a:schemeClr val="bg1"/>
              </a:solidFill>
              <a:latin typeface="+mn-lt"/>
            </a:endParaRPr>
          </a:p>
        </p:txBody>
      </p:sp>
      <p:sp>
        <p:nvSpPr>
          <p:cNvPr id="38" name="Line Callout 1 37"/>
          <p:cNvSpPr/>
          <p:nvPr/>
        </p:nvSpPr>
        <p:spPr>
          <a:xfrm>
            <a:off x="5410200" y="4114801"/>
            <a:ext cx="3381950" cy="685800"/>
          </a:xfrm>
          <a:prstGeom prst="borderCallout1">
            <a:avLst>
              <a:gd name="adj1" fmla="val 28879"/>
              <a:gd name="adj2" fmla="val 100284"/>
              <a:gd name="adj3" fmla="val -16309"/>
              <a:gd name="adj4" fmla="val 105484"/>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After writing the model in models.py, make sure that you run this cmd. It will actually create the </a:t>
            </a:r>
            <a:r>
              <a:rPr lang="en-US" sz="1200" dirty="0" err="1" smtClean="0"/>
              <a:t>db</a:t>
            </a:r>
            <a:r>
              <a:rPr lang="en-US" sz="1200" dirty="0" smtClean="0"/>
              <a:t> instance in the </a:t>
            </a:r>
            <a:r>
              <a:rPr lang="en-US" sz="1200" dirty="0" err="1" smtClean="0"/>
              <a:t>db</a:t>
            </a:r>
            <a:r>
              <a:rPr lang="en-US" sz="1200" dirty="0" smtClean="0"/>
              <a:t> specified in superlists/settings.py</a:t>
            </a:r>
          </a:p>
        </p:txBody>
      </p:sp>
      <p:sp>
        <p:nvSpPr>
          <p:cNvPr id="39" name="Oval 38"/>
          <p:cNvSpPr/>
          <p:nvPr/>
        </p:nvSpPr>
        <p:spPr>
          <a:xfrm>
            <a:off x="8610600" y="3352800"/>
            <a:ext cx="457200" cy="4572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2</a:t>
            </a:r>
            <a:endParaRPr lang="en-US" b="1" dirty="0">
              <a:solidFill>
                <a:schemeClr val="tx1"/>
              </a:solidFill>
            </a:endParaRPr>
          </a:p>
        </p:txBody>
      </p:sp>
      <p:cxnSp>
        <p:nvCxnSpPr>
          <p:cNvPr id="41" name="Straight Arrow Connector 40"/>
          <p:cNvCxnSpPr/>
          <p:nvPr/>
        </p:nvCxnSpPr>
        <p:spPr>
          <a:xfrm flipH="1">
            <a:off x="7429367" y="4724400"/>
            <a:ext cx="876434"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99943" y="5594337"/>
            <a:ext cx="1563057" cy="276999"/>
          </a:xfrm>
          <a:prstGeom prst="rect">
            <a:avLst/>
          </a:prstGeom>
          <a:solidFill>
            <a:schemeClr val="bg1"/>
          </a:solidFill>
        </p:spPr>
        <p:txBody>
          <a:bodyPr wrap="none" rtlCol="0">
            <a:spAutoFit/>
          </a:bodyPr>
          <a:lstStyle/>
          <a:p>
            <a:r>
              <a:rPr lang="en-US" sz="1200" dirty="0" smtClean="0">
                <a:latin typeface="+mn-lt"/>
              </a:rPr>
              <a:t>/superlists/settings.py</a:t>
            </a:r>
            <a:endParaRPr lang="en-US" sz="1200" dirty="0">
              <a:latin typeface="+mn-lt"/>
            </a:endParaRPr>
          </a:p>
        </p:txBody>
      </p:sp>
    </p:spTree>
    <p:extLst>
      <p:ext uri="{BB962C8B-B14F-4D97-AF65-F5344CB8AC3E}">
        <p14:creationId xmlns:p14="http://schemas.microsoft.com/office/powerpoint/2010/main" val="38633642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FAQ’s</a:t>
            </a:r>
            <a:endParaRPr lang="en-US" dirty="0"/>
          </a:p>
        </p:txBody>
      </p:sp>
      <p:sp>
        <p:nvSpPr>
          <p:cNvPr id="3" name="Content Placeholder 2"/>
          <p:cNvSpPr>
            <a:spLocks noGrp="1"/>
          </p:cNvSpPr>
          <p:nvPr>
            <p:ph idx="1"/>
          </p:nvPr>
        </p:nvSpPr>
        <p:spPr/>
        <p:txBody>
          <a:bodyPr>
            <a:normAutofit fontScale="62500" lnSpcReduction="20000"/>
          </a:bodyPr>
          <a:lstStyle/>
          <a:p>
            <a:r>
              <a:rPr lang="en-US" dirty="0"/>
              <a:t>Key tech doc - </a:t>
            </a:r>
            <a:r>
              <a:rPr lang="en-US" dirty="0">
                <a:hlinkClick r:id="rId2"/>
              </a:rPr>
              <a:t>http://django.readthedocs.org/en/1.6.x</a:t>
            </a:r>
            <a:r>
              <a:rPr lang="en-US" dirty="0" smtClean="0">
                <a:hlinkClick r:id="rId2"/>
              </a:rPr>
              <a:t>/</a:t>
            </a:r>
            <a:endParaRPr lang="en-US" dirty="0" smtClean="0"/>
          </a:p>
          <a:p>
            <a:r>
              <a:rPr lang="en-US" dirty="0" err="1" smtClean="0"/>
              <a:t>Django</a:t>
            </a:r>
            <a:r>
              <a:rPr lang="en-US" dirty="0" smtClean="0"/>
              <a:t> </a:t>
            </a:r>
            <a:r>
              <a:rPr lang="en-US" dirty="0"/>
              <a:t>design philosophy- </a:t>
            </a:r>
            <a:r>
              <a:rPr lang="en-US" dirty="0">
                <a:hlinkClick r:id="rId3"/>
              </a:rPr>
              <a:t>http://</a:t>
            </a:r>
            <a:r>
              <a:rPr lang="en-US" dirty="0" smtClean="0">
                <a:hlinkClick r:id="rId3"/>
              </a:rPr>
              <a:t>django.readthedocs.org/en/1.6.x/misc/design-philosophies.html</a:t>
            </a:r>
            <a:endParaRPr lang="en-US" dirty="0"/>
          </a:p>
          <a:p>
            <a:r>
              <a:rPr lang="en-US" dirty="0" smtClean="0"/>
              <a:t>Web </a:t>
            </a:r>
            <a:r>
              <a:rPr lang="en-US" dirty="0" err="1" smtClean="0"/>
              <a:t>dev</a:t>
            </a:r>
            <a:r>
              <a:rPr lang="en-US" dirty="0"/>
              <a:t> essentials - </a:t>
            </a:r>
            <a:r>
              <a:rPr lang="en-US" dirty="0">
                <a:hlinkClick r:id="rId4"/>
              </a:rPr>
              <a:t>http://</a:t>
            </a:r>
            <a:r>
              <a:rPr lang="en-US" dirty="0" smtClean="0">
                <a:hlinkClick r:id="rId4"/>
              </a:rPr>
              <a:t>chimera.labs.oreilly.com/books/1234000000754/ch07.html</a:t>
            </a:r>
            <a:endParaRPr lang="en-US" dirty="0" smtClean="0"/>
          </a:p>
          <a:p>
            <a:r>
              <a:rPr lang="en-US" dirty="0"/>
              <a:t>How to directly call a </a:t>
            </a:r>
            <a:r>
              <a:rPr lang="en-US" dirty="0" err="1"/>
              <a:t>django</a:t>
            </a:r>
            <a:r>
              <a:rPr lang="en-US" dirty="0"/>
              <a:t> based </a:t>
            </a:r>
            <a:r>
              <a:rPr lang="en-US" dirty="0" err="1"/>
              <a:t>webapp’s</a:t>
            </a:r>
            <a:r>
              <a:rPr lang="en-US" dirty="0"/>
              <a:t> REST </a:t>
            </a:r>
            <a:r>
              <a:rPr lang="en-US" dirty="0" err="1"/>
              <a:t>api’s</a:t>
            </a:r>
            <a:r>
              <a:rPr lang="en-US" dirty="0"/>
              <a:t>?</a:t>
            </a:r>
          </a:p>
          <a:p>
            <a:r>
              <a:rPr lang="en-US" dirty="0"/>
              <a:t>How to plug in a </a:t>
            </a:r>
            <a:r>
              <a:rPr lang="en-US" dirty="0" err="1"/>
              <a:t>db</a:t>
            </a:r>
            <a:r>
              <a:rPr lang="en-US" dirty="0"/>
              <a:t> apart from </a:t>
            </a:r>
            <a:r>
              <a:rPr lang="en-US" dirty="0" err="1"/>
              <a:t>sqlite</a:t>
            </a:r>
            <a:r>
              <a:rPr lang="en-US" dirty="0"/>
              <a:t>? (e.g. </a:t>
            </a:r>
            <a:r>
              <a:rPr lang="en-US" dirty="0" err="1"/>
              <a:t>mysql</a:t>
            </a:r>
            <a:r>
              <a:rPr lang="en-US" dirty="0"/>
              <a:t>, </a:t>
            </a:r>
            <a:r>
              <a:rPr lang="en-US" dirty="0" err="1"/>
              <a:t>postgreSql</a:t>
            </a:r>
            <a:r>
              <a:rPr lang="en-US" dirty="0"/>
              <a:t>, non </a:t>
            </a:r>
            <a:r>
              <a:rPr lang="en-US" dirty="0" err="1"/>
              <a:t>sql</a:t>
            </a:r>
            <a:r>
              <a:rPr lang="en-US" dirty="0"/>
              <a:t> </a:t>
            </a:r>
            <a:r>
              <a:rPr lang="en-US" dirty="0" err="1"/>
              <a:t>db’s</a:t>
            </a:r>
            <a:r>
              <a:rPr lang="en-US" dirty="0"/>
              <a:t> </a:t>
            </a:r>
            <a:r>
              <a:rPr lang="en-US" dirty="0" err="1"/>
              <a:t>etc</a:t>
            </a:r>
            <a:r>
              <a:rPr lang="en-US" dirty="0" smtClean="0"/>
              <a:t>)</a:t>
            </a:r>
          </a:p>
          <a:p>
            <a:r>
              <a:rPr lang="en-US" dirty="0" smtClean="0"/>
              <a:t>How to tailor a website to multiple clients – desktop/laptop as well as mobile devices?</a:t>
            </a:r>
          </a:p>
          <a:p>
            <a:r>
              <a:rPr lang="en-US" dirty="0" smtClean="0"/>
              <a:t>How to test for – scalability and performance when using </a:t>
            </a:r>
            <a:r>
              <a:rPr lang="en-US" dirty="0" err="1" smtClean="0"/>
              <a:t>fwk’s</a:t>
            </a:r>
            <a:r>
              <a:rPr lang="en-US" dirty="0" smtClean="0"/>
              <a:t> like </a:t>
            </a:r>
            <a:r>
              <a:rPr lang="en-US" dirty="0" err="1" smtClean="0"/>
              <a:t>django</a:t>
            </a:r>
            <a:r>
              <a:rPr lang="en-US" dirty="0" smtClean="0"/>
              <a:t>?</a:t>
            </a:r>
          </a:p>
          <a:p>
            <a:r>
              <a:rPr lang="en-US" dirty="0" smtClean="0"/>
              <a:t>Deploying </a:t>
            </a:r>
            <a:r>
              <a:rPr lang="en-US" dirty="0" err="1" smtClean="0"/>
              <a:t>django</a:t>
            </a:r>
            <a:r>
              <a:rPr lang="en-US" dirty="0" smtClean="0"/>
              <a:t> based sites:</a:t>
            </a:r>
          </a:p>
          <a:p>
            <a:pPr lvl="1"/>
            <a:r>
              <a:rPr lang="en-US" dirty="0">
                <a:hlinkClick r:id="rId5"/>
              </a:rPr>
              <a:t>http://chimera.labs.oreilly.com/books/1234000000754/ch08.html</a:t>
            </a:r>
            <a:endParaRPr lang="en-US" dirty="0"/>
          </a:p>
          <a:p>
            <a:pPr lvl="1"/>
            <a:r>
              <a:rPr lang="en-US" dirty="0">
                <a:hlinkClick r:id="rId6"/>
              </a:rPr>
              <a:t>http://www.rdegges.com/devops-django-part-1-goals</a:t>
            </a:r>
            <a:r>
              <a:rPr lang="en-US" dirty="0" smtClean="0">
                <a:hlinkClick r:id="rId6"/>
              </a:rPr>
              <a:t>/</a:t>
            </a:r>
            <a:endParaRPr lang="en-US" dirty="0"/>
          </a:p>
        </p:txBody>
      </p:sp>
    </p:spTree>
    <p:extLst>
      <p:ext uri="{BB962C8B-B14F-4D97-AF65-F5344CB8AC3E}">
        <p14:creationId xmlns:p14="http://schemas.microsoft.com/office/powerpoint/2010/main" val="19495853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736" y="-152400"/>
            <a:ext cx="8229600" cy="1143000"/>
          </a:xfrm>
        </p:spPr>
        <p:txBody>
          <a:bodyPr>
            <a:normAutofit/>
          </a:bodyPr>
          <a:lstStyle/>
          <a:p>
            <a:pPr algn="r"/>
            <a:r>
              <a:rPr lang="en-US" sz="2150" dirty="0" smtClean="0"/>
              <a:t>How are </a:t>
            </a:r>
            <a:r>
              <a:rPr lang="en-US" sz="2150" dirty="0" err="1" smtClean="0"/>
              <a:t>url</a:t>
            </a:r>
            <a:r>
              <a:rPr lang="en-US" sz="2150" dirty="0" smtClean="0"/>
              <a:t> requests</a:t>
            </a:r>
            <a:br>
              <a:rPr lang="en-US" sz="2150" dirty="0" smtClean="0"/>
            </a:br>
            <a:r>
              <a:rPr lang="en-US" sz="2150" dirty="0" smtClean="0"/>
              <a:t>mapped to a View?</a:t>
            </a:r>
            <a:endParaRPr lang="en-US" sz="2150"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928"/>
            <a:ext cx="6810375" cy="29051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809875"/>
            <a:ext cx="6372225" cy="4048125"/>
          </a:xfrm>
          <a:prstGeom prst="rect">
            <a:avLst/>
          </a:prstGeom>
          <a:noFill/>
          <a:ln w="9525">
            <a:solidFill>
              <a:schemeClr val="accent1"/>
            </a:solidFill>
            <a:miter lim="800000"/>
            <a:headEnd/>
            <a:tailEnd/>
          </a:ln>
          <a:extLst>
            <a:ext uri="{909E8E84-426E-40DD-AFC4-6F175D3DCCD1}">
              <a14:hiddenFill xmlns:a14="http://schemas.microsoft.com/office/drawing/2010/main">
                <a:solidFill>
                  <a:schemeClr val="accent1"/>
                </a:solidFill>
              </a14:hiddenFill>
            </a:ext>
          </a:extLst>
        </p:spPr>
      </p:pic>
      <p:sp>
        <p:nvSpPr>
          <p:cNvPr id="21" name="TextBox 20"/>
          <p:cNvSpPr txBox="1"/>
          <p:nvPr/>
        </p:nvSpPr>
        <p:spPr>
          <a:xfrm>
            <a:off x="4320267" y="304297"/>
            <a:ext cx="2385333" cy="276999"/>
          </a:xfrm>
          <a:prstGeom prst="rect">
            <a:avLst/>
          </a:prstGeom>
          <a:solidFill>
            <a:schemeClr val="bg1"/>
          </a:solidFill>
        </p:spPr>
        <p:txBody>
          <a:bodyPr wrap="none" rtlCol="0">
            <a:spAutoFit/>
          </a:bodyPr>
          <a:lstStyle/>
          <a:p>
            <a:r>
              <a:rPr lang="en-US" sz="1200" dirty="0" smtClean="0">
                <a:latin typeface="+mn-lt"/>
              </a:rPr>
              <a:t>/</a:t>
            </a:r>
            <a:r>
              <a:rPr lang="en-US" sz="1200" dirty="0" err="1" smtClean="0">
                <a:latin typeface="+mn-lt"/>
              </a:rPr>
              <a:t>byobproject</a:t>
            </a:r>
            <a:r>
              <a:rPr lang="en-US" sz="1200" dirty="0" smtClean="0">
                <a:latin typeface="+mn-lt"/>
              </a:rPr>
              <a:t>/</a:t>
            </a:r>
            <a:r>
              <a:rPr lang="en-US" sz="1200" dirty="0"/>
              <a:t> </a:t>
            </a:r>
            <a:r>
              <a:rPr lang="en-US" sz="1200" dirty="0" smtClean="0"/>
              <a:t>byobproject/urls.py</a:t>
            </a:r>
            <a:endParaRPr lang="en-US" sz="1200" dirty="0">
              <a:latin typeface="+mn-lt"/>
            </a:endParaRPr>
          </a:p>
        </p:txBody>
      </p:sp>
      <p:sp>
        <p:nvSpPr>
          <p:cNvPr id="22" name="TextBox 21"/>
          <p:cNvSpPr txBox="1"/>
          <p:nvPr/>
        </p:nvSpPr>
        <p:spPr>
          <a:xfrm>
            <a:off x="6783231" y="3124200"/>
            <a:ext cx="1925272" cy="276999"/>
          </a:xfrm>
          <a:prstGeom prst="rect">
            <a:avLst/>
          </a:prstGeom>
          <a:solidFill>
            <a:schemeClr val="bg1"/>
          </a:solidFill>
        </p:spPr>
        <p:txBody>
          <a:bodyPr wrap="none" rtlCol="0">
            <a:spAutoFit/>
          </a:bodyPr>
          <a:lstStyle/>
          <a:p>
            <a:r>
              <a:rPr lang="en-US" sz="1200" dirty="0" smtClean="0">
                <a:latin typeface="+mn-lt"/>
              </a:rPr>
              <a:t>/</a:t>
            </a:r>
            <a:r>
              <a:rPr lang="en-US" sz="1200" dirty="0" err="1" smtClean="0">
                <a:latin typeface="+mn-lt"/>
              </a:rPr>
              <a:t>byobproject</a:t>
            </a:r>
            <a:r>
              <a:rPr lang="en-US" sz="1200" dirty="0" smtClean="0">
                <a:latin typeface="+mn-lt"/>
              </a:rPr>
              <a:t>/</a:t>
            </a:r>
            <a:r>
              <a:rPr lang="en-US" sz="1200" dirty="0"/>
              <a:t> </a:t>
            </a:r>
            <a:r>
              <a:rPr lang="en-US" sz="1200" dirty="0" smtClean="0"/>
              <a:t>byob/urls.py</a:t>
            </a:r>
            <a:endParaRPr lang="en-US" sz="1200" dirty="0">
              <a:latin typeface="+mn-lt"/>
            </a:endParaRPr>
          </a:p>
        </p:txBody>
      </p:sp>
      <p:sp>
        <p:nvSpPr>
          <p:cNvPr id="23" name="Line Callout 1 22"/>
          <p:cNvSpPr/>
          <p:nvPr/>
        </p:nvSpPr>
        <p:spPr>
          <a:xfrm>
            <a:off x="2771774" y="922646"/>
            <a:ext cx="3933826" cy="677554"/>
          </a:xfrm>
          <a:prstGeom prst="borderCallout1">
            <a:avLst>
              <a:gd name="adj1" fmla="val 82237"/>
              <a:gd name="adj2" fmla="val 16"/>
              <a:gd name="adj3" fmla="val 150403"/>
              <a:gd name="adj4" fmla="val -14144"/>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“include” includes another </a:t>
            </a:r>
            <a:r>
              <a:rPr lang="en-US" sz="1200" dirty="0" err="1" smtClean="0"/>
              <a:t>URLConf</a:t>
            </a:r>
            <a:r>
              <a:rPr lang="en-US" sz="1200" dirty="0" smtClean="0"/>
              <a:t> in this one. In this case it redirects all </a:t>
            </a:r>
            <a:r>
              <a:rPr lang="en-US" sz="1200" dirty="0" err="1" smtClean="0"/>
              <a:t>url</a:t>
            </a:r>
            <a:r>
              <a:rPr lang="en-US" sz="1200" dirty="0" smtClean="0"/>
              <a:t> requests to the server of form */</a:t>
            </a:r>
            <a:r>
              <a:rPr lang="en-US" sz="1200" dirty="0" err="1" smtClean="0"/>
              <a:t>byob</a:t>
            </a:r>
            <a:r>
              <a:rPr lang="en-US" sz="1200" dirty="0" smtClean="0"/>
              <a:t>/* to </a:t>
            </a:r>
            <a:r>
              <a:rPr lang="en-US" sz="1200" dirty="0" err="1" smtClean="0"/>
              <a:t>URLConf</a:t>
            </a:r>
            <a:r>
              <a:rPr lang="en-US" sz="1200" dirty="0" smtClean="0"/>
              <a:t> in /byobproject/byob/urls.py</a:t>
            </a:r>
          </a:p>
        </p:txBody>
      </p:sp>
      <p:sp>
        <p:nvSpPr>
          <p:cNvPr id="24" name="Line Callout 1 23"/>
          <p:cNvSpPr/>
          <p:nvPr/>
        </p:nvSpPr>
        <p:spPr>
          <a:xfrm>
            <a:off x="7251294" y="1905000"/>
            <a:ext cx="1740306" cy="533400"/>
          </a:xfrm>
          <a:prstGeom prst="borderCallout1">
            <a:avLst>
              <a:gd name="adj1" fmla="val 82237"/>
              <a:gd name="adj2" fmla="val 16"/>
              <a:gd name="adj3" fmla="val 174340"/>
              <a:gd name="adj4" fmla="val 11415"/>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err="1" smtClean="0"/>
              <a:t>Byob</a:t>
            </a:r>
            <a:r>
              <a:rPr lang="en-US" sz="1200" dirty="0" smtClean="0"/>
              <a:t> is a web app under </a:t>
            </a:r>
            <a:r>
              <a:rPr lang="en-US" sz="1200" dirty="0" err="1" smtClean="0"/>
              <a:t>byobproject</a:t>
            </a:r>
            <a:r>
              <a:rPr lang="en-US" sz="1200" dirty="0" smtClean="0"/>
              <a:t> site</a:t>
            </a:r>
          </a:p>
        </p:txBody>
      </p:sp>
      <p:sp>
        <p:nvSpPr>
          <p:cNvPr id="25" name="Line Callout 1 24"/>
          <p:cNvSpPr/>
          <p:nvPr/>
        </p:nvSpPr>
        <p:spPr>
          <a:xfrm>
            <a:off x="232991" y="4040284"/>
            <a:ext cx="1740306" cy="684116"/>
          </a:xfrm>
          <a:prstGeom prst="borderCallout1">
            <a:avLst>
              <a:gd name="adj1" fmla="val 40194"/>
              <a:gd name="adj2" fmla="val 100251"/>
              <a:gd name="adj3" fmla="val 76712"/>
              <a:gd name="adj4" fmla="val 156918"/>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See the comments that call out the </a:t>
            </a:r>
            <a:r>
              <a:rPr lang="en-US" sz="1200" dirty="0" err="1" smtClean="0"/>
              <a:t>url</a:t>
            </a:r>
            <a:r>
              <a:rPr lang="en-US" sz="1200" dirty="0" smtClean="0"/>
              <a:t> matching with each regex</a:t>
            </a:r>
          </a:p>
        </p:txBody>
      </p:sp>
      <p:sp>
        <p:nvSpPr>
          <p:cNvPr id="26" name="Line Callout 1 25"/>
          <p:cNvSpPr/>
          <p:nvPr/>
        </p:nvSpPr>
        <p:spPr>
          <a:xfrm>
            <a:off x="228600" y="4800600"/>
            <a:ext cx="1968906" cy="1371600"/>
          </a:xfrm>
          <a:prstGeom prst="borderCallout1">
            <a:avLst>
              <a:gd name="adj1" fmla="val 40194"/>
              <a:gd name="adj2" fmla="val 100251"/>
              <a:gd name="adj3" fmla="val 93123"/>
              <a:gd name="adj4" fmla="val 145204"/>
            </a:avLst>
          </a:prstGeom>
          <a:solidFill>
            <a:srgbClr val="FFFF99"/>
          </a:solidFill>
          <a:ln w="15875">
            <a:solidFill>
              <a:srgbClr val="FF0000"/>
            </a:solidFill>
          </a:ln>
        </p:spPr>
        <p:style>
          <a:lnRef idx="1">
            <a:schemeClr val="dk1"/>
          </a:lnRef>
          <a:fillRef idx="2">
            <a:schemeClr val="dk1"/>
          </a:fillRef>
          <a:effectRef idx="1">
            <a:schemeClr val="dk1"/>
          </a:effectRef>
          <a:fontRef idx="minor">
            <a:schemeClr val="dk1"/>
          </a:fontRef>
        </p:style>
        <p:txBody>
          <a:bodyPr rtlCol="0" anchor="t"/>
          <a:lstStyle/>
          <a:p>
            <a:pPr algn="l"/>
            <a:r>
              <a:rPr lang="en-US" sz="1200" dirty="0" smtClean="0"/>
              <a:t>e.g. calls  function ‘profile’ in /</a:t>
            </a:r>
            <a:r>
              <a:rPr lang="en-US" sz="1200" dirty="0" err="1" smtClean="0"/>
              <a:t>byob</a:t>
            </a:r>
            <a:r>
              <a:rPr lang="en-US" sz="1200" dirty="0" smtClean="0"/>
              <a:t>/views.py.</a:t>
            </a:r>
            <a:br>
              <a:rPr lang="en-US" sz="1200" dirty="0" smtClean="0"/>
            </a:br>
            <a:r>
              <a:rPr lang="en-US" sz="1200" dirty="0" smtClean="0"/>
              <a:t>The view </a:t>
            </a:r>
            <a:r>
              <a:rPr lang="en-US" sz="1200" dirty="0" err="1" smtClean="0"/>
              <a:t>fn</a:t>
            </a:r>
            <a:r>
              <a:rPr lang="en-US" sz="1200" dirty="0" smtClean="0"/>
              <a:t> in turn, calls a html template.</a:t>
            </a:r>
            <a:br>
              <a:rPr lang="en-US" sz="1200" dirty="0" smtClean="0"/>
            </a:br>
            <a:r>
              <a:rPr lang="en-US" sz="1200" dirty="0" err="1" smtClean="0"/>
              <a:t>user_name’s</a:t>
            </a:r>
            <a:r>
              <a:rPr lang="en-US" sz="1200" dirty="0" smtClean="0"/>
              <a:t> value is passed for the ‘profile’ </a:t>
            </a:r>
            <a:r>
              <a:rPr lang="en-US" sz="1200" dirty="0" err="1" smtClean="0"/>
              <a:t>fn</a:t>
            </a:r>
            <a:r>
              <a:rPr lang="en-US" sz="1200" dirty="0" smtClean="0"/>
              <a:t> as an argument.</a:t>
            </a:r>
          </a:p>
        </p:txBody>
      </p:sp>
      <p:cxnSp>
        <p:nvCxnSpPr>
          <p:cNvPr id="10" name="Straight Connector 9"/>
          <p:cNvCxnSpPr/>
          <p:nvPr/>
        </p:nvCxnSpPr>
        <p:spPr>
          <a:xfrm>
            <a:off x="4114800" y="6400800"/>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1144" y="5771272"/>
            <a:ext cx="76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4724400" y="6596390"/>
            <a:ext cx="4572000" cy="261610"/>
          </a:xfrm>
          <a:prstGeom prst="rect">
            <a:avLst/>
          </a:prstGeom>
        </p:spPr>
        <p:txBody>
          <a:bodyPr>
            <a:spAutoFit/>
          </a:bodyPr>
          <a:lstStyle/>
          <a:p>
            <a:pPr algn="l"/>
            <a:r>
              <a:rPr lang="en-US" sz="1100" dirty="0" smtClean="0">
                <a:solidFill>
                  <a:schemeClr val="bg1"/>
                </a:solidFill>
              </a:rPr>
              <a:t>Details here - http</a:t>
            </a:r>
            <a:r>
              <a:rPr lang="en-US" sz="1100" dirty="0">
                <a:solidFill>
                  <a:schemeClr val="bg1"/>
                </a:solidFill>
              </a:rPr>
              <a:t>://django.readthedocs.org/en/1.6.x/#the-view-layer</a:t>
            </a:r>
          </a:p>
        </p:txBody>
      </p:sp>
    </p:spTree>
    <p:extLst>
      <p:ext uri="{BB962C8B-B14F-4D97-AF65-F5344CB8AC3E}">
        <p14:creationId xmlns:p14="http://schemas.microsoft.com/office/powerpoint/2010/main" val="335021685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Blank">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cap="flat" cmpd="sng" algn="ctr">
          <a:solidFill>
            <a:schemeClr val="accent1"/>
          </a:solidFill>
          <a:prstDash val="solid"/>
          <a:round/>
          <a:headEnd type="none" w="med" len="med"/>
          <a:tailEnd type="none" w="med" len="med"/>
        </a:ln>
        <a:effectLst/>
        <a:scene3d>
          <a:camera prst="orthographicFront"/>
          <a:lightRig rig="threePt" dir="t"/>
        </a:scene3d>
        <a:sp3d>
          <a:bevelT/>
        </a:sp3d>
      </a:spPr>
      <a:bodyPr vert="horz" wrap="square" lIns="91440" tIns="45720" rIns="91440" bIns="45720" numCol="1" rtlCol="0" anchor="ctr"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sz="2400" i="0" u="none" strike="noStrike" cap="none" normalizeH="0" baseline="0" dirty="0" err="1" smtClean="0">
            <a:ln>
              <a:noFill/>
            </a:ln>
            <a:solidFill>
              <a:schemeClr val="bg1"/>
            </a:solidFill>
            <a:effectLst/>
            <a:latin typeface="+mn-lt"/>
          </a:defRPr>
        </a:defPPr>
      </a:lstStyle>
    </a:spDef>
    <a:lnDef>
      <a:spPr bwMode="auto">
        <a:solidFill>
          <a:schemeClr val="accent1"/>
        </a:solidFill>
        <a:ln w="19050" cap="flat" cmpd="sng" algn="ctr">
          <a:solidFill>
            <a:schemeClr val="bg2"/>
          </a:solidFill>
          <a:prstDash val="solid"/>
          <a:round/>
          <a:headEnd type="none" w="med" len="med"/>
          <a:tailEnd type="none" w="med" len="med"/>
        </a:ln>
        <a:effectLst/>
      </a:spPr>
      <a:bodyPr/>
      <a:lstStyle/>
    </a:lnDef>
    <a:txDef>
      <a:spPr bwMode="ltGray">
        <a:noFill/>
        <a:ln w="9525">
          <a:noFill/>
          <a:miter lim="800000"/>
          <a:headEnd/>
          <a:tailEnd/>
        </a:ln>
      </a:spPr>
      <a:bodyPr wrap="square" lIns="91419" tIns="45710" rIns="91419" bIns="45710" rtlCol="0" anchor="t" anchorCtr="0">
        <a:noAutofit/>
      </a:bodyPr>
      <a:lstStyle>
        <a:defPPr>
          <a:lnSpc>
            <a:spcPct val="90000"/>
          </a:lnSpc>
          <a:spcBef>
            <a:spcPts val="0"/>
          </a:spcBef>
          <a:spcAft>
            <a:spcPts val="800"/>
          </a:spcAft>
          <a:defRPr sz="2000" dirty="0" err="1" smtClean="0">
            <a:solidFill>
              <a:schemeClr val="bg2">
                <a:lumMod val="50000"/>
              </a:schemeClr>
            </a:solidFill>
            <a:latin typeface="Calibri" pitchFamily="34" charset="0"/>
          </a:defRPr>
        </a:defPPr>
      </a:lstStyle>
    </a:txDef>
  </a:objectDefaults>
  <a:extraClrSchemeLst>
    <a:extraClrScheme>
      <a:clrScheme name="Symantec Color Scheme">
        <a:dk1>
          <a:srgbClr val="000000"/>
        </a:dk1>
        <a:lt1>
          <a:srgbClr val="FFFFFF"/>
        </a:lt1>
        <a:dk2>
          <a:srgbClr val="000000"/>
        </a:dk2>
        <a:lt2>
          <a:srgbClr val="8C919A"/>
        </a:lt2>
        <a:accent1>
          <a:srgbClr val="848561"/>
        </a:accent1>
        <a:accent2>
          <a:srgbClr val="E6BA00"/>
        </a:accent2>
        <a:accent3>
          <a:srgbClr val="4D6883"/>
        </a:accent3>
        <a:accent4>
          <a:srgbClr val="F27F1A"/>
        </a:accent4>
        <a:accent5>
          <a:srgbClr val="A30609"/>
        </a:accent5>
        <a:accent6>
          <a:srgbClr val="7F6377"/>
        </a:accent6>
        <a:hlink>
          <a:srgbClr val="4D6883"/>
        </a:hlink>
        <a:folHlink>
          <a:srgbClr val="F27F1A"/>
        </a:folHlink>
      </a:clrScheme>
      <a:clrMap bg1="lt1" tx1="dk1" bg2="lt2" tx2="dk2" accent1="accent1" accent2="accent2" accent3="accent3" accent4="accent4" accent5="accent5" accent6="accent6" hlink="hlink" folHlink="folHlink"/>
    </a:extraClrScheme>
  </a:extraClrSchemeLst>
  <a:custClrLst>
    <a:custClr name="Red">
      <a:srgbClr val="B32317"/>
    </a:custClr>
    <a:custClr name="Blue">
      <a:srgbClr val="3B3B69"/>
    </a:custClr>
    <a:custClr name="Yellow">
      <a:srgbClr val="E0991A"/>
    </a:custClr>
    <a:custClr name="Taupe">
      <a:srgbClr val="867C50"/>
    </a:custClr>
    <a:custClr name="Teal">
      <a:srgbClr val="31565D"/>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ymantec_Color_Theme_v3">
      <a:dk1>
        <a:sysClr val="windowText" lastClr="000000"/>
      </a:dk1>
      <a:lt1>
        <a:sysClr val="window" lastClr="FFFFFF"/>
      </a:lt1>
      <a:dk2>
        <a:srgbClr val="000000"/>
      </a:dk2>
      <a:lt2>
        <a:srgbClr val="9A918C"/>
      </a:lt2>
      <a:accent1>
        <a:srgbClr val="5482AB"/>
      </a:accent1>
      <a:accent2>
        <a:srgbClr val="FDBB30"/>
      </a:accent2>
      <a:accent3>
        <a:srgbClr val="8E9300"/>
      </a:accent3>
      <a:accent4>
        <a:srgbClr val="E84920"/>
      </a:accent4>
      <a:accent5>
        <a:srgbClr val="7CA295"/>
      </a:accent5>
      <a:accent6>
        <a:srgbClr val="E98306"/>
      </a:accent6>
      <a:hlink>
        <a:srgbClr val="5482AB"/>
      </a:hlink>
      <a:folHlink>
        <a:srgbClr val="E9830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1217</Words>
  <Application>Microsoft Office PowerPoint</Application>
  <PresentationFormat>On-screen Show (4:3)</PresentationFormat>
  <Paragraphs>152</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Blank</vt:lpstr>
      <vt:lpstr>Office Theme</vt:lpstr>
      <vt:lpstr>PowerPoint Presentation</vt:lpstr>
      <vt:lpstr>February 2014 - contents</vt:lpstr>
      <vt:lpstr>What is Django?</vt:lpstr>
      <vt:lpstr>Django components/features</vt:lpstr>
      <vt:lpstr>Making a django project*:</vt:lpstr>
      <vt:lpstr>Making a django project-2 (simplest e.g.)</vt:lpstr>
      <vt:lpstr>Making a django project-3 – add a simple model</vt:lpstr>
      <vt:lpstr>FAQ’s</vt:lpstr>
      <vt:lpstr>How are url requests mapped to a View?</vt:lpstr>
      <vt:lpstr>How do Views &amp; Templates exchange info?</vt:lpstr>
      <vt:lpstr>Related topics that you should delve into</vt:lpstr>
    </vt:vector>
  </TitlesOfParts>
  <Manager/>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2014-01-10T04:20:27Z</dcterms:created>
  <dcterms:modified xsi:type="dcterms:W3CDTF">2014-02-20T07:44:14Z</dcterms:modified>
</cp:coreProperties>
</file>