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 id="2147483856" r:id="rId2"/>
  </p:sldMasterIdLst>
  <p:notesMasterIdLst>
    <p:notesMasterId r:id="rId16"/>
  </p:notesMasterIdLst>
  <p:handoutMasterIdLst>
    <p:handoutMasterId r:id="rId17"/>
  </p:handoutMasterIdLst>
  <p:sldIdLst>
    <p:sldId id="263" r:id="rId3"/>
    <p:sldId id="264" r:id="rId4"/>
    <p:sldId id="275" r:id="rId5"/>
    <p:sldId id="265" r:id="rId6"/>
    <p:sldId id="266" r:id="rId7"/>
    <p:sldId id="273" r:id="rId8"/>
    <p:sldId id="267" r:id="rId9"/>
    <p:sldId id="279" r:id="rId10"/>
    <p:sldId id="274" r:id="rId11"/>
    <p:sldId id="277" r:id="rId12"/>
    <p:sldId id="276" r:id="rId13"/>
    <p:sldId id="271" r:id="rId14"/>
    <p:sldId id="278" r:id="rId15"/>
  </p:sldIdLst>
  <p:sldSz cx="9144000" cy="6858000" type="screen4x3"/>
  <p:notesSz cx="6858000" cy="9144000"/>
  <p:custDataLst>
    <p:tags r:id="rId18"/>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9807" autoAdjust="0"/>
  </p:normalViewPr>
  <p:slideViewPr>
    <p:cSldViewPr>
      <p:cViewPr varScale="1">
        <p:scale>
          <a:sx n="71" d="100"/>
          <a:sy n="71" d="100"/>
        </p:scale>
        <p:origin x="-1458" y="-96"/>
      </p:cViewPr>
      <p:guideLst>
        <p:guide orient="horz" pos="2159"/>
        <p:guide orient="horz" pos="3888"/>
        <p:guide orient="horz" pos="192"/>
        <p:guide orient="horz" pos="768"/>
        <p:guide pos="2882"/>
        <p:guide pos="240"/>
        <p:guide pos="5520"/>
      </p:guideLst>
    </p:cSldViewPr>
  </p:slideViewPr>
  <p:outlineViewPr>
    <p:cViewPr>
      <p:scale>
        <a:sx n="33" d="100"/>
        <a:sy n="33" d="100"/>
      </p:scale>
      <p:origin x="53"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15-Oct-18</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2311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7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934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924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8943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168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870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206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522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494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15-Oct-18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980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3B8CBE2-AD5A-44AA-9C81-309B0B888324}" type="datetimeFigureOut">
              <a:rPr lang="en-US" smtClean="0">
                <a:solidFill>
                  <a:prstClr val="black">
                    <a:tint val="75000"/>
                  </a:prstClr>
                </a:solidFill>
                <a:latin typeface="Calibri"/>
              </a:rPr>
              <a:pPr fontAlgn="auto">
                <a:spcBef>
                  <a:spcPts val="0"/>
                </a:spcBef>
                <a:spcAft>
                  <a:spcPts val="0"/>
                </a:spcAft>
              </a:pPr>
              <a:t>15-Oct-18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B4205F4-8810-4185-8DE2-D0C8CAF0EAA4}"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0518271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ieeexplore.ieee.org/xpls/icp.jsp?arnumber=6386859"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C0de Diary?</a:t>
            </a:r>
          </a:p>
          <a:p>
            <a:pPr lvl="1"/>
            <a:r>
              <a:rPr lang="en-US" dirty="0" smtClean="0"/>
              <a:t>For experienced software developers</a:t>
            </a:r>
          </a:p>
          <a:p>
            <a:pPr lvl="1"/>
            <a:r>
              <a:rPr lang="en-US" dirty="0" smtClean="0"/>
              <a:t>Technical topics condensed into intense slides</a:t>
            </a:r>
          </a:p>
          <a:p>
            <a:pPr lvl="1"/>
            <a:r>
              <a:rPr lang="en-US" dirty="0" smtClean="0"/>
              <a:t>Each deck not more than 15 slides</a:t>
            </a:r>
          </a:p>
          <a:p>
            <a:pPr lvl="1"/>
            <a:r>
              <a:rPr lang="en-US" dirty="0" smtClean="0"/>
              <a:t>Acts as companion to WWW information and reference books</a:t>
            </a:r>
          </a:p>
          <a:p>
            <a:pPr lvl="1"/>
            <a:r>
              <a:rPr lang="en-US" dirty="0" smtClean="0"/>
              <a:t>Also serves as a refresher resource for a crash course</a:t>
            </a:r>
            <a:endParaRPr lang="en-US" dirty="0"/>
          </a:p>
        </p:txBody>
      </p:sp>
      <p:sp>
        <p:nvSpPr>
          <p:cNvPr id="5" name="Title 4"/>
          <p:cNvSpPr>
            <a:spLocks noGrp="1"/>
          </p:cNvSpPr>
          <p:nvPr>
            <p:ph type="title"/>
          </p:nvPr>
        </p:nvSpPr>
        <p:spPr/>
        <p:txBody>
          <a:bodyPr/>
          <a:lstStyle/>
          <a:p>
            <a:endParaRPr lang="en-US" dirty="0"/>
          </a:p>
        </p:txBody>
      </p:sp>
      <p:sp>
        <p:nvSpPr>
          <p:cNvPr id="6" name="Title 1"/>
          <p:cNvSpPr txBox="1">
            <a:spLocks/>
          </p:cNvSpPr>
          <p:nvPr/>
        </p:nvSpPr>
        <p:spPr>
          <a:xfrm>
            <a:off x="457200" y="274638"/>
            <a:ext cx="8229600" cy="114300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r>
              <a:rPr lang="en-US" smtClean="0">
                <a:solidFill>
                  <a:prstClr val="white"/>
                </a:solidFill>
              </a:rPr>
              <a:t>The C0de Diaries</a:t>
            </a:r>
            <a:endParaRPr lang="en-US" dirty="0">
              <a:solidFill>
                <a:prstClr val="white"/>
              </a:solidFill>
            </a:endParaRPr>
          </a:p>
        </p:txBody>
      </p:sp>
      <p:sp>
        <p:nvSpPr>
          <p:cNvPr id="7" name="Rectangle 6"/>
          <p:cNvSpPr/>
          <p:nvPr/>
        </p:nvSpPr>
        <p:spPr>
          <a:xfrm>
            <a:off x="6493042" y="838200"/>
            <a:ext cx="1524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43153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‘SDN’ stacks of solution providers</a:t>
            </a:r>
            <a:endParaRPr lang="en-US" dirty="0"/>
          </a:p>
        </p:txBody>
      </p:sp>
      <p:sp>
        <p:nvSpPr>
          <p:cNvPr id="3" name="Content Placeholder 2"/>
          <p:cNvSpPr>
            <a:spLocks noGrp="1"/>
          </p:cNvSpPr>
          <p:nvPr>
            <p:ph idx="1"/>
          </p:nvPr>
        </p:nvSpPr>
        <p:spPr>
          <a:xfrm>
            <a:off x="457200" y="685800"/>
            <a:ext cx="8229600" cy="5867400"/>
          </a:xfrm>
        </p:spPr>
        <p:txBody>
          <a:bodyPr>
            <a:normAutofit fontScale="92500" lnSpcReduction="10000"/>
          </a:bodyPr>
          <a:lstStyle/>
          <a:p>
            <a:pPr marL="0" indent="0" algn="ctr">
              <a:buNone/>
            </a:pPr>
            <a:r>
              <a:rPr lang="en-US" sz="1800" i="1" dirty="0" smtClean="0"/>
              <a:t>Note that some of these are ‘pure’ SDN while others are solution mix of SDN + NV</a:t>
            </a:r>
          </a:p>
          <a:p>
            <a:r>
              <a:rPr lang="en-US" dirty="0" smtClean="0"/>
              <a:t>Open SDN by Big Switch</a:t>
            </a:r>
          </a:p>
          <a:p>
            <a:r>
              <a:rPr lang="en-US" dirty="0" smtClean="0"/>
              <a:t>Cisco ACI</a:t>
            </a:r>
          </a:p>
          <a:p>
            <a:r>
              <a:rPr lang="en-US" dirty="0" smtClean="0"/>
              <a:t>IBM SDN VE</a:t>
            </a:r>
          </a:p>
          <a:p>
            <a:r>
              <a:rPr lang="en-US" dirty="0" err="1" smtClean="0"/>
              <a:t>Midokura</a:t>
            </a:r>
            <a:r>
              <a:rPr lang="en-US" dirty="0" smtClean="0"/>
              <a:t> </a:t>
            </a:r>
            <a:r>
              <a:rPr lang="en-US" dirty="0" err="1" smtClean="0"/>
              <a:t>MidoNet</a:t>
            </a:r>
            <a:endParaRPr lang="en-US" dirty="0" smtClean="0"/>
          </a:p>
          <a:p>
            <a:r>
              <a:rPr lang="en-US" dirty="0" smtClean="0"/>
              <a:t>Contrail &amp; Open Contrail by Juniper</a:t>
            </a:r>
          </a:p>
          <a:p>
            <a:r>
              <a:rPr lang="en-US" dirty="0" err="1" smtClean="0"/>
              <a:t>ProgrammableFlow</a:t>
            </a:r>
            <a:r>
              <a:rPr lang="en-US" dirty="0" smtClean="0"/>
              <a:t> Networking Suite by NEC</a:t>
            </a:r>
          </a:p>
          <a:p>
            <a:r>
              <a:rPr lang="en-US" dirty="0" err="1" smtClean="0"/>
              <a:t>Nuage</a:t>
            </a:r>
            <a:r>
              <a:rPr lang="en-US" dirty="0" smtClean="0"/>
              <a:t> Networks Virtualized Services Platform by Alcatel</a:t>
            </a:r>
          </a:p>
          <a:p>
            <a:r>
              <a:rPr lang="en-US" dirty="0" err="1" smtClean="0"/>
              <a:t>Plexxi</a:t>
            </a:r>
            <a:endParaRPr lang="en-US" dirty="0" smtClean="0"/>
          </a:p>
          <a:p>
            <a:r>
              <a:rPr lang="en-US" dirty="0" smtClean="0"/>
              <a:t>Pica8</a:t>
            </a:r>
          </a:p>
          <a:p>
            <a:r>
              <a:rPr lang="en-US" dirty="0" smtClean="0"/>
              <a:t>NSX by VMWare</a:t>
            </a:r>
          </a:p>
        </p:txBody>
      </p:sp>
      <p:sp>
        <p:nvSpPr>
          <p:cNvPr id="4" name="Rectangle 3"/>
          <p:cNvSpPr/>
          <p:nvPr/>
        </p:nvSpPr>
        <p:spPr>
          <a:xfrm>
            <a:off x="-76200" y="6581001"/>
            <a:ext cx="9296400" cy="276999"/>
          </a:xfrm>
          <a:prstGeom prst="rect">
            <a:avLst/>
          </a:prstGeom>
        </p:spPr>
        <p:txBody>
          <a:bodyPr wrap="square">
            <a:spAutoFit/>
          </a:bodyPr>
          <a:lstStyle/>
          <a:p>
            <a:pPr marL="0" indent="0" algn="l">
              <a:buNone/>
            </a:pPr>
            <a:r>
              <a:rPr lang="en-US" sz="1200" i="1" dirty="0"/>
              <a:t>List from here - http://www.networkcomputing.com/data-networking-management/10-software-defined-networking-architect/240161899</a:t>
            </a:r>
          </a:p>
        </p:txBody>
      </p:sp>
    </p:spTree>
    <p:extLst>
      <p:ext uri="{BB962C8B-B14F-4D97-AF65-F5344CB8AC3E}">
        <p14:creationId xmlns:p14="http://schemas.microsoft.com/office/powerpoint/2010/main" val="2586852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FAQs</a:t>
            </a:r>
            <a:endParaRPr lang="en-US" dirty="0"/>
          </a:p>
        </p:txBody>
      </p:sp>
      <p:sp>
        <p:nvSpPr>
          <p:cNvPr id="3" name="Content Placeholder 2"/>
          <p:cNvSpPr>
            <a:spLocks noGrp="1"/>
          </p:cNvSpPr>
          <p:nvPr>
            <p:ph idx="1"/>
          </p:nvPr>
        </p:nvSpPr>
        <p:spPr/>
        <p:txBody>
          <a:bodyPr/>
          <a:lstStyle/>
          <a:p>
            <a:r>
              <a:rPr lang="en-US" dirty="0" smtClean="0"/>
              <a:t>Where does </a:t>
            </a:r>
            <a:r>
              <a:rPr lang="en-US" dirty="0" err="1" smtClean="0"/>
              <a:t>OpenStack</a:t>
            </a:r>
            <a:r>
              <a:rPr lang="en-US" dirty="0" smtClean="0"/>
              <a:t> Neutron fit in?</a:t>
            </a:r>
          </a:p>
          <a:p>
            <a:r>
              <a:rPr lang="en-US" dirty="0" smtClean="0"/>
              <a:t>Is VMWare NSX compatible with ‘non-VMWare’ network elements?</a:t>
            </a:r>
          </a:p>
          <a:p>
            <a:r>
              <a:rPr lang="en-US" dirty="0" smtClean="0"/>
              <a:t>Does Hyper V have a SDN controller?</a:t>
            </a:r>
          </a:p>
          <a:p>
            <a:r>
              <a:rPr lang="en-US" dirty="0" smtClean="0"/>
              <a:t>&lt;add your own&gt;</a:t>
            </a:r>
          </a:p>
          <a:p>
            <a:endParaRPr lang="en-US" dirty="0"/>
          </a:p>
        </p:txBody>
      </p:sp>
    </p:spTree>
    <p:extLst>
      <p:ext uri="{BB962C8B-B14F-4D97-AF65-F5344CB8AC3E}">
        <p14:creationId xmlns:p14="http://schemas.microsoft.com/office/powerpoint/2010/main" val="171537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smtClean="0"/>
              <a:t>Attacking such tech stack’s – early thoughts</a:t>
            </a:r>
            <a:endParaRPr lang="en-US" sz="3200" dirty="0"/>
          </a:p>
        </p:txBody>
      </p:sp>
      <p:sp>
        <p:nvSpPr>
          <p:cNvPr id="3" name="Content Placeholder 2"/>
          <p:cNvSpPr>
            <a:spLocks noGrp="1"/>
          </p:cNvSpPr>
          <p:nvPr>
            <p:ph idx="1"/>
          </p:nvPr>
        </p:nvSpPr>
        <p:spPr>
          <a:xfrm>
            <a:off x="457200" y="533400"/>
            <a:ext cx="8229600" cy="6324600"/>
          </a:xfrm>
        </p:spPr>
        <p:txBody>
          <a:bodyPr>
            <a:normAutofit fontScale="70000" lnSpcReduction="20000"/>
          </a:bodyPr>
          <a:lstStyle/>
          <a:p>
            <a:r>
              <a:rPr lang="en-US" dirty="0" smtClean="0"/>
              <a:t>SDN and NV stacks augment an org’s total attack surface by providing new attack surfaces as shown below:</a:t>
            </a:r>
          </a:p>
          <a:p>
            <a:pPr lvl="1"/>
            <a:r>
              <a:rPr lang="en-US" dirty="0" smtClean="0"/>
              <a:t>Switches and Controllers</a:t>
            </a:r>
          </a:p>
          <a:p>
            <a:pPr lvl="2"/>
            <a:r>
              <a:rPr lang="en-US" dirty="0" smtClean="0"/>
              <a:t>Are these possible?</a:t>
            </a:r>
          </a:p>
          <a:p>
            <a:pPr lvl="3"/>
            <a:r>
              <a:rPr lang="en-US" dirty="0" smtClean="0"/>
              <a:t>MITM attacks? Spoofed peers? </a:t>
            </a:r>
            <a:r>
              <a:rPr lang="en-US" dirty="0" err="1" smtClean="0"/>
              <a:t>DoS</a:t>
            </a:r>
            <a:r>
              <a:rPr lang="en-US" dirty="0" smtClean="0"/>
              <a:t>?</a:t>
            </a:r>
          </a:p>
          <a:p>
            <a:pPr lvl="2"/>
            <a:r>
              <a:rPr lang="en-US" dirty="0" smtClean="0"/>
              <a:t>Host based IPS like CSP may be value add?</a:t>
            </a:r>
          </a:p>
          <a:p>
            <a:pPr lvl="1"/>
            <a:r>
              <a:rPr lang="en-US" dirty="0" smtClean="0"/>
              <a:t>Controller&lt;--&gt;Network Element pipe(s)</a:t>
            </a:r>
          </a:p>
          <a:p>
            <a:pPr lvl="2"/>
            <a:r>
              <a:rPr lang="en-US" dirty="0" smtClean="0"/>
              <a:t>Eavesdropping, MITM attacks, spoofing either peer?</a:t>
            </a:r>
          </a:p>
          <a:p>
            <a:pPr lvl="2"/>
            <a:r>
              <a:rPr lang="en-US" dirty="0" err="1" smtClean="0"/>
              <a:t>DoS</a:t>
            </a:r>
            <a:r>
              <a:rPr lang="en-US" dirty="0" smtClean="0"/>
              <a:t>?</a:t>
            </a:r>
          </a:p>
          <a:p>
            <a:pPr lvl="2"/>
            <a:r>
              <a:rPr lang="en-US" dirty="0"/>
              <a:t>OF </a:t>
            </a:r>
            <a:r>
              <a:rPr lang="en-US" dirty="0" smtClean="0"/>
              <a:t>protocol </a:t>
            </a:r>
            <a:r>
              <a:rPr lang="en-US" dirty="0"/>
              <a:t>hijacking?</a:t>
            </a:r>
            <a:endParaRPr lang="en-US" dirty="0" smtClean="0"/>
          </a:p>
          <a:p>
            <a:pPr lvl="1"/>
            <a:r>
              <a:rPr lang="en-US" dirty="0" smtClean="0"/>
              <a:t>Controller&lt;--&gt;Controller pipe(s)</a:t>
            </a:r>
          </a:p>
          <a:p>
            <a:pPr lvl="2"/>
            <a:r>
              <a:rPr lang="en-US" dirty="0" smtClean="0"/>
              <a:t>Eavesdropping, MITM attacks, Controller spoofing?</a:t>
            </a:r>
          </a:p>
          <a:p>
            <a:pPr lvl="2"/>
            <a:r>
              <a:rPr lang="en-US" dirty="0" err="1" smtClean="0"/>
              <a:t>DoS</a:t>
            </a:r>
            <a:r>
              <a:rPr lang="en-US" dirty="0" smtClean="0"/>
              <a:t>?</a:t>
            </a:r>
          </a:p>
          <a:p>
            <a:pPr lvl="2"/>
            <a:r>
              <a:rPr lang="en-US" dirty="0"/>
              <a:t>OF protocol hijacking</a:t>
            </a:r>
            <a:r>
              <a:rPr lang="en-US" dirty="0" smtClean="0"/>
              <a:t>?</a:t>
            </a:r>
          </a:p>
          <a:p>
            <a:pPr lvl="1"/>
            <a:r>
              <a:rPr lang="en-US" dirty="0" smtClean="0"/>
              <a:t>Controller &lt;----&gt;Net Apps</a:t>
            </a:r>
          </a:p>
          <a:p>
            <a:pPr lvl="2"/>
            <a:r>
              <a:rPr lang="en-US" dirty="0" smtClean="0"/>
              <a:t>Unauthenticated and/or unauthorized net apps leveraging controller APIs</a:t>
            </a:r>
          </a:p>
          <a:p>
            <a:pPr lvl="1"/>
            <a:r>
              <a:rPr lang="en-US" dirty="0" smtClean="0"/>
              <a:t>Application data flowing on each individual network</a:t>
            </a:r>
          </a:p>
          <a:p>
            <a:pPr lvl="2"/>
            <a:r>
              <a:rPr lang="en-US" dirty="0" smtClean="0"/>
              <a:t>Protecting tenant apps using the virtual n/w(s)</a:t>
            </a:r>
          </a:p>
          <a:p>
            <a:pPr lvl="3"/>
            <a:r>
              <a:rPr lang="en-US" dirty="0" smtClean="0"/>
              <a:t>Here is where the NETX APIs (VMWare NSX) and Hyper V Extensible Virtual Switch </a:t>
            </a:r>
            <a:r>
              <a:rPr lang="en-US" smtClean="0"/>
              <a:t>come </a:t>
            </a:r>
            <a:r>
              <a:rPr lang="en-US" smtClean="0"/>
              <a:t>in</a:t>
            </a:r>
            <a:endParaRPr lang="en-US" dirty="0" smtClean="0"/>
          </a:p>
          <a:p>
            <a:pPr lvl="2"/>
            <a:r>
              <a:rPr lang="en-US" dirty="0" smtClean="0"/>
              <a:t>What about other NV technologies?</a:t>
            </a:r>
          </a:p>
          <a:p>
            <a:r>
              <a:rPr lang="en-US" dirty="0" smtClean="0"/>
              <a:t>In a nutshell – SDN/NV enable </a:t>
            </a:r>
            <a:r>
              <a:rPr lang="en-US" i="1" dirty="0" smtClean="0"/>
              <a:t>new</a:t>
            </a:r>
            <a:r>
              <a:rPr lang="en-US" dirty="0" smtClean="0"/>
              <a:t> threats of a different nature that need to be </a:t>
            </a:r>
            <a:r>
              <a:rPr lang="en-US" i="1" u="sng" dirty="0" smtClean="0"/>
              <a:t>dealt with separately </a:t>
            </a:r>
            <a:r>
              <a:rPr lang="en-US" dirty="0" smtClean="0"/>
              <a:t>from traditional n/w threats.</a:t>
            </a:r>
          </a:p>
        </p:txBody>
      </p:sp>
      <p:sp>
        <p:nvSpPr>
          <p:cNvPr id="4" name="TextBox 3"/>
          <p:cNvSpPr txBox="1"/>
          <p:nvPr/>
        </p:nvSpPr>
        <p:spPr>
          <a:xfrm>
            <a:off x="6400800" y="1524000"/>
            <a:ext cx="2628900" cy="646331"/>
          </a:xfrm>
          <a:prstGeom prst="rect">
            <a:avLst/>
          </a:prstGeom>
          <a:solidFill>
            <a:srgbClr val="FFFF00"/>
          </a:solidFill>
          <a:ln>
            <a:solidFill>
              <a:schemeClr val="accent1"/>
            </a:solidFill>
          </a:ln>
        </p:spPr>
        <p:txBody>
          <a:bodyPr wrap="square" rtlCol="0">
            <a:spAutoFit/>
          </a:bodyPr>
          <a:lstStyle/>
          <a:p>
            <a:pPr algn="l"/>
            <a:r>
              <a:rPr lang="en-US" sz="1200" b="1" dirty="0" smtClean="0"/>
              <a:t>These are just exploratory  - further research needed to establish key areas of relevance.</a:t>
            </a:r>
            <a:endParaRPr lang="en-US" sz="1200" b="1" dirty="0"/>
          </a:p>
        </p:txBody>
      </p:sp>
    </p:spTree>
    <p:extLst>
      <p:ext uri="{BB962C8B-B14F-4D97-AF65-F5344CB8AC3E}">
        <p14:creationId xmlns:p14="http://schemas.microsoft.com/office/powerpoint/2010/main" val="98261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smtClean="0"/>
              <a:t>Attacking such tech stack’s – threat vector map</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048" y="1295400"/>
            <a:ext cx="6567487" cy="47467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Line Callout 1 5"/>
          <p:cNvSpPr/>
          <p:nvPr/>
        </p:nvSpPr>
        <p:spPr>
          <a:xfrm>
            <a:off x="304800" y="1332914"/>
            <a:ext cx="1219200" cy="314325"/>
          </a:xfrm>
          <a:prstGeom prst="borderCallout1">
            <a:avLst>
              <a:gd name="adj1" fmla="val 76346"/>
              <a:gd name="adj2" fmla="val 100719"/>
              <a:gd name="adj3" fmla="val 495799"/>
              <a:gd name="adj4" fmla="val 223283"/>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NE-Controller communications</a:t>
            </a:r>
          </a:p>
        </p:txBody>
      </p:sp>
      <p:sp>
        <p:nvSpPr>
          <p:cNvPr id="7" name="Rectangle 6"/>
          <p:cNvSpPr/>
          <p:nvPr/>
        </p:nvSpPr>
        <p:spPr>
          <a:xfrm>
            <a:off x="0" y="6581001"/>
            <a:ext cx="8305800" cy="276999"/>
          </a:xfrm>
          <a:prstGeom prst="rect">
            <a:avLst/>
          </a:prstGeom>
        </p:spPr>
        <p:txBody>
          <a:bodyPr wrap="square">
            <a:spAutoFit/>
          </a:bodyPr>
          <a:lstStyle/>
          <a:p>
            <a:pPr marL="0" indent="0" algn="l">
              <a:buNone/>
            </a:pPr>
            <a:r>
              <a:rPr lang="en-US" sz="1200" i="1" dirty="0" smtClean="0"/>
              <a:t>Source </a:t>
            </a:r>
            <a:r>
              <a:rPr lang="en-US" sz="1200" i="1" smtClean="0"/>
              <a:t>– ACM SIGCOMM </a:t>
            </a:r>
            <a:r>
              <a:rPr lang="en-US" sz="1200" i="1" dirty="0" smtClean="0"/>
              <a:t>2013 paper-</a:t>
            </a:r>
            <a:r>
              <a:rPr lang="en-US" sz="1200" dirty="0"/>
              <a:t>http://conferences.sigcomm.org/</a:t>
            </a:r>
            <a:r>
              <a:rPr lang="en-US" sz="1200" dirty="0" err="1"/>
              <a:t>sigcomm</a:t>
            </a:r>
            <a:r>
              <a:rPr lang="en-US" sz="1200" dirty="0"/>
              <a:t>/2013/slides/</a:t>
            </a:r>
            <a:r>
              <a:rPr lang="en-US" sz="1200" dirty="0" err="1"/>
              <a:t>hotsdn</a:t>
            </a:r>
            <a:r>
              <a:rPr lang="en-US" sz="1200" dirty="0"/>
              <a:t>/16.pdf</a:t>
            </a:r>
            <a:endParaRPr lang="en-US" sz="1200" i="1" dirty="0"/>
          </a:p>
        </p:txBody>
      </p:sp>
      <p:sp>
        <p:nvSpPr>
          <p:cNvPr id="8" name="Line Callout 1 7"/>
          <p:cNvSpPr/>
          <p:nvPr/>
        </p:nvSpPr>
        <p:spPr>
          <a:xfrm>
            <a:off x="2970994" y="6237515"/>
            <a:ext cx="1219200" cy="314325"/>
          </a:xfrm>
          <a:prstGeom prst="borderCallout1">
            <a:avLst>
              <a:gd name="adj1" fmla="val 76346"/>
              <a:gd name="adj2" fmla="val 100719"/>
              <a:gd name="adj3" fmla="val -376929"/>
              <a:gd name="adj4" fmla="val 127514"/>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Spoofed / faked traffic flow</a:t>
            </a:r>
          </a:p>
        </p:txBody>
      </p:sp>
      <p:sp>
        <p:nvSpPr>
          <p:cNvPr id="9" name="Line Callout 1 8"/>
          <p:cNvSpPr/>
          <p:nvPr/>
        </p:nvSpPr>
        <p:spPr>
          <a:xfrm>
            <a:off x="76200" y="4572000"/>
            <a:ext cx="1447800" cy="685800"/>
          </a:xfrm>
          <a:prstGeom prst="borderCallout1">
            <a:avLst>
              <a:gd name="adj1" fmla="val 76346"/>
              <a:gd name="adj2" fmla="val 100719"/>
              <a:gd name="adj3" fmla="val -56929"/>
              <a:gd name="adj4" fmla="val 235186"/>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Exploiting vulnerabilities in switches / forwarding devices</a:t>
            </a:r>
          </a:p>
        </p:txBody>
      </p:sp>
      <p:sp>
        <p:nvSpPr>
          <p:cNvPr id="10" name="Line Callout 1 9"/>
          <p:cNvSpPr/>
          <p:nvPr/>
        </p:nvSpPr>
        <p:spPr>
          <a:xfrm>
            <a:off x="304800" y="685800"/>
            <a:ext cx="1803595" cy="457200"/>
          </a:xfrm>
          <a:prstGeom prst="borderCallout1">
            <a:avLst>
              <a:gd name="adj1" fmla="val 76346"/>
              <a:gd name="adj2" fmla="val 100719"/>
              <a:gd name="adj3" fmla="val 257477"/>
              <a:gd name="adj4" fmla="val 199935"/>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Exploiting vulnerabilities </a:t>
            </a:r>
            <a:r>
              <a:rPr lang="en-US" sz="1050" dirty="0" smtClean="0"/>
              <a:t>in controllers</a:t>
            </a:r>
          </a:p>
        </p:txBody>
      </p:sp>
      <p:sp>
        <p:nvSpPr>
          <p:cNvPr id="12" name="Line Callout 1 11"/>
          <p:cNvSpPr/>
          <p:nvPr/>
        </p:nvSpPr>
        <p:spPr>
          <a:xfrm>
            <a:off x="2590800" y="603738"/>
            <a:ext cx="1803595" cy="457200"/>
          </a:xfrm>
          <a:prstGeom prst="borderCallout1">
            <a:avLst>
              <a:gd name="adj1" fmla="val 110192"/>
              <a:gd name="adj2" fmla="val 89019"/>
              <a:gd name="adj3" fmla="val 199015"/>
              <a:gd name="adj4" fmla="val 94637"/>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Exploiting vulnerabilities </a:t>
            </a:r>
            <a:r>
              <a:rPr lang="en-US" sz="1050" dirty="0" smtClean="0"/>
              <a:t>in  net app’s / malicious net apps</a:t>
            </a:r>
          </a:p>
        </p:txBody>
      </p:sp>
      <p:sp>
        <p:nvSpPr>
          <p:cNvPr id="13" name="Line Callout 1 12"/>
          <p:cNvSpPr/>
          <p:nvPr/>
        </p:nvSpPr>
        <p:spPr>
          <a:xfrm>
            <a:off x="5996940" y="621322"/>
            <a:ext cx="1803595" cy="521678"/>
          </a:xfrm>
          <a:prstGeom prst="borderCallout1">
            <a:avLst>
              <a:gd name="adj1" fmla="val 51731"/>
              <a:gd name="adj2" fmla="val 1661"/>
              <a:gd name="adj3" fmla="val 148609"/>
              <a:gd name="adj4" fmla="val -14560"/>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Exploiting vulnerabilities </a:t>
            </a:r>
            <a:r>
              <a:rPr lang="en-US" sz="1050" dirty="0" smtClean="0"/>
              <a:t>in  admin workstations as a bridge to controller attacks</a:t>
            </a:r>
          </a:p>
        </p:txBody>
      </p:sp>
      <p:sp>
        <p:nvSpPr>
          <p:cNvPr id="14" name="Line Callout 1 13"/>
          <p:cNvSpPr/>
          <p:nvPr/>
        </p:nvSpPr>
        <p:spPr>
          <a:xfrm>
            <a:off x="7325165" y="1664822"/>
            <a:ext cx="1803595" cy="773577"/>
          </a:xfrm>
          <a:prstGeom prst="borderCallout1">
            <a:avLst>
              <a:gd name="adj1" fmla="val 94807"/>
              <a:gd name="adj2" fmla="val 67959"/>
              <a:gd name="adj3" fmla="val 219410"/>
              <a:gd name="adj4" fmla="val -5980"/>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Exploiting remediation – there are lack of trusted resources for forensics and remediation</a:t>
            </a:r>
          </a:p>
        </p:txBody>
      </p:sp>
      <p:grpSp>
        <p:nvGrpSpPr>
          <p:cNvPr id="4" name="Group 3"/>
          <p:cNvGrpSpPr/>
          <p:nvPr/>
        </p:nvGrpSpPr>
        <p:grpSpPr>
          <a:xfrm>
            <a:off x="6320267" y="4608303"/>
            <a:ext cx="1419553" cy="715182"/>
            <a:chOff x="6404675" y="4692711"/>
            <a:chExt cx="1419553" cy="715182"/>
          </a:xfrm>
        </p:grpSpPr>
        <p:sp>
          <p:nvSpPr>
            <p:cNvPr id="3" name="TextBox 2"/>
            <p:cNvSpPr txBox="1"/>
            <p:nvPr/>
          </p:nvSpPr>
          <p:spPr>
            <a:xfrm>
              <a:off x="6414868" y="4692711"/>
              <a:ext cx="1409360" cy="246221"/>
            </a:xfrm>
            <a:prstGeom prst="rect">
              <a:avLst/>
            </a:prstGeom>
            <a:solidFill>
              <a:schemeClr val="accent6">
                <a:lumMod val="20000"/>
                <a:lumOff val="80000"/>
              </a:schemeClr>
            </a:solidFill>
          </p:spPr>
          <p:txBody>
            <a:bodyPr wrap="none" rtlCol="0">
              <a:spAutoFit/>
            </a:bodyPr>
            <a:lstStyle/>
            <a:p>
              <a:pPr algn="l"/>
              <a:r>
                <a:rPr lang="en-US" sz="1000" b="1" dirty="0" smtClean="0">
                  <a:solidFill>
                    <a:schemeClr val="accent6">
                      <a:lumMod val="75000"/>
                    </a:schemeClr>
                  </a:solidFill>
                </a:rPr>
                <a:t>Controller-NE traffic</a:t>
              </a:r>
              <a:endParaRPr lang="en-US" sz="1000" b="1" dirty="0">
                <a:solidFill>
                  <a:schemeClr val="accent6">
                    <a:lumMod val="75000"/>
                  </a:schemeClr>
                </a:solidFill>
              </a:endParaRPr>
            </a:p>
          </p:txBody>
        </p:sp>
        <p:sp>
          <p:nvSpPr>
            <p:cNvPr id="15" name="TextBox 14"/>
            <p:cNvSpPr txBox="1"/>
            <p:nvPr/>
          </p:nvSpPr>
          <p:spPr>
            <a:xfrm>
              <a:off x="6410349" y="4938932"/>
              <a:ext cx="1122423" cy="246221"/>
            </a:xfrm>
            <a:prstGeom prst="rect">
              <a:avLst/>
            </a:prstGeom>
            <a:solidFill>
              <a:schemeClr val="accent6">
                <a:lumMod val="20000"/>
                <a:lumOff val="80000"/>
              </a:schemeClr>
            </a:solidFill>
          </p:spPr>
          <p:txBody>
            <a:bodyPr wrap="none" rtlCol="0">
              <a:spAutoFit/>
            </a:bodyPr>
            <a:lstStyle/>
            <a:p>
              <a:pPr algn="l"/>
              <a:r>
                <a:rPr lang="en-US" sz="1000" b="1" dirty="0" smtClean="0">
                  <a:solidFill>
                    <a:srgbClr val="0070C0"/>
                  </a:solidFill>
                </a:rPr>
                <a:t>Data plane flow</a:t>
              </a:r>
              <a:endParaRPr lang="en-US" sz="1000" b="1" dirty="0">
                <a:solidFill>
                  <a:srgbClr val="0070C0"/>
                </a:solidFill>
              </a:endParaRPr>
            </a:p>
          </p:txBody>
        </p:sp>
        <p:sp>
          <p:nvSpPr>
            <p:cNvPr id="16" name="TextBox 15"/>
            <p:cNvSpPr txBox="1"/>
            <p:nvPr/>
          </p:nvSpPr>
          <p:spPr>
            <a:xfrm>
              <a:off x="6404675" y="5161672"/>
              <a:ext cx="1258678" cy="246221"/>
            </a:xfrm>
            <a:prstGeom prst="rect">
              <a:avLst/>
            </a:prstGeom>
            <a:solidFill>
              <a:schemeClr val="accent6">
                <a:lumMod val="20000"/>
                <a:lumOff val="80000"/>
              </a:schemeClr>
            </a:solidFill>
          </p:spPr>
          <p:txBody>
            <a:bodyPr wrap="none" rtlCol="0">
              <a:spAutoFit/>
            </a:bodyPr>
            <a:lstStyle/>
            <a:p>
              <a:pPr algn="l"/>
              <a:r>
                <a:rPr lang="en-US" sz="1000" b="1" dirty="0" smtClean="0">
                  <a:solidFill>
                    <a:schemeClr val="bg2">
                      <a:lumMod val="50000"/>
                    </a:schemeClr>
                  </a:solidFill>
                </a:rPr>
                <a:t>Management flow</a:t>
              </a:r>
              <a:endParaRPr lang="en-US" sz="1000" b="1" dirty="0">
                <a:solidFill>
                  <a:schemeClr val="bg2">
                    <a:lumMod val="50000"/>
                  </a:schemeClr>
                </a:solidFill>
              </a:endParaRPr>
            </a:p>
          </p:txBody>
        </p:sp>
      </p:grpSp>
    </p:spTree>
    <p:extLst>
      <p:ext uri="{BB962C8B-B14F-4D97-AF65-F5344CB8AC3E}">
        <p14:creationId xmlns:p14="http://schemas.microsoft.com/office/powerpoint/2010/main" val="219392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January 2014 - contents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SDN &amp; Network Virtualization</a:t>
            </a:r>
          </a:p>
          <a:p>
            <a:r>
              <a:rPr lang="en-US" dirty="0" smtClean="0"/>
              <a:t>Various representations of generic SDN arch</a:t>
            </a:r>
          </a:p>
          <a:p>
            <a:r>
              <a:rPr lang="en-US" dirty="0" smtClean="0"/>
              <a:t>Network Virtualization technologies</a:t>
            </a:r>
          </a:p>
          <a:p>
            <a:r>
              <a:rPr lang="en-US" dirty="0" smtClean="0"/>
              <a:t>Technology stacks combining the two</a:t>
            </a:r>
          </a:p>
          <a:p>
            <a:r>
              <a:rPr lang="en-US" dirty="0" smtClean="0"/>
              <a:t>Quick laundry lists</a:t>
            </a:r>
          </a:p>
          <a:p>
            <a:pPr lvl="1"/>
            <a:r>
              <a:rPr lang="en-US" dirty="0" smtClean="0"/>
              <a:t>Some prominent controllers and </a:t>
            </a:r>
            <a:r>
              <a:rPr lang="en-US" dirty="0" err="1" smtClean="0"/>
              <a:t>vSwitches</a:t>
            </a:r>
            <a:endParaRPr lang="en-US" dirty="0" smtClean="0"/>
          </a:p>
          <a:p>
            <a:pPr lvl="1"/>
            <a:r>
              <a:rPr lang="en-US" dirty="0" smtClean="0"/>
              <a:t>Solution provider’s and their SDN stacks</a:t>
            </a:r>
          </a:p>
          <a:p>
            <a:r>
              <a:rPr lang="en-US" dirty="0" smtClean="0"/>
              <a:t>FAQs</a:t>
            </a:r>
          </a:p>
          <a:p>
            <a:r>
              <a:rPr lang="en-US" dirty="0" smtClean="0"/>
              <a:t>Early thoughts on attacking SDN/NV stacks</a:t>
            </a:r>
            <a:endParaRPr lang="en-US" dirty="0"/>
          </a:p>
        </p:txBody>
      </p:sp>
    </p:spTree>
    <p:extLst>
      <p:ext uri="{BB962C8B-B14F-4D97-AF65-F5344CB8AC3E}">
        <p14:creationId xmlns:p14="http://schemas.microsoft.com/office/powerpoint/2010/main" val="244891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What is SDN? What is Network virtualization?</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smtClean="0"/>
              <a:t>SDN</a:t>
            </a:r>
          </a:p>
          <a:p>
            <a:pPr lvl="1"/>
            <a:r>
              <a:rPr lang="en-US" dirty="0" smtClean="0"/>
              <a:t>Goal here is separation of the controller and data planes in networks – the controller is completely independent from data path elements like network switches &amp; routers</a:t>
            </a:r>
          </a:p>
          <a:p>
            <a:pPr lvl="1"/>
            <a:r>
              <a:rPr lang="en-US" dirty="0" smtClean="0"/>
              <a:t>Allow apps to create / edit network flow rules&amp; configuration dynamically</a:t>
            </a:r>
          </a:p>
          <a:p>
            <a:r>
              <a:rPr lang="en-US" dirty="0" smtClean="0"/>
              <a:t>Network Virtualization</a:t>
            </a:r>
          </a:p>
          <a:p>
            <a:pPr lvl="1"/>
            <a:r>
              <a:rPr lang="en-US" dirty="0" smtClean="0"/>
              <a:t>Goal here is to construct multiple virtual, individually independent networks on top of existing physical network infrastructure</a:t>
            </a:r>
          </a:p>
          <a:p>
            <a:pPr lvl="1"/>
            <a:r>
              <a:rPr lang="en-US" dirty="0" smtClean="0"/>
              <a:t>Allow automation of network creation and network settings on demand</a:t>
            </a:r>
          </a:p>
          <a:p>
            <a:r>
              <a:rPr lang="en-US" dirty="0" smtClean="0"/>
              <a:t>Do note that:</a:t>
            </a:r>
          </a:p>
          <a:p>
            <a:pPr lvl="1"/>
            <a:r>
              <a:rPr lang="en-US" dirty="0" smtClean="0"/>
              <a:t>Definitions for these terms are muddied today</a:t>
            </a:r>
          </a:p>
          <a:p>
            <a:pPr lvl="1"/>
            <a:r>
              <a:rPr lang="en-US" dirty="0" smtClean="0"/>
              <a:t>Once standards develop, a clearer and universally accepted definition will emerge</a:t>
            </a:r>
          </a:p>
          <a:p>
            <a:pPr lvl="1"/>
            <a:r>
              <a:rPr lang="en-US" dirty="0" smtClean="0"/>
              <a:t>The definitions above are what is typically accepted today by experts</a:t>
            </a:r>
          </a:p>
        </p:txBody>
      </p:sp>
    </p:spTree>
    <p:extLst>
      <p:ext uri="{BB962C8B-B14F-4D97-AF65-F5344CB8AC3E}">
        <p14:creationId xmlns:p14="http://schemas.microsoft.com/office/powerpoint/2010/main" val="2259249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74" r="48682" b="9486"/>
          <a:stretch/>
        </p:blipFill>
        <p:spPr bwMode="auto">
          <a:xfrm>
            <a:off x="1752600" y="1066800"/>
            <a:ext cx="5367631" cy="49421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rPr>
              <a:t>SDN acc. </a:t>
            </a:r>
            <a:r>
              <a:rPr lang="en-US" sz="1100" dirty="0" smtClean="0">
                <a:solidFill>
                  <a:schemeClr val="tx1"/>
                </a:solidFill>
              </a:rPr>
              <a:t>to IETF-http</a:t>
            </a:r>
            <a:r>
              <a:rPr lang="en-US" sz="1100" dirty="0">
                <a:solidFill>
                  <a:schemeClr val="tx1"/>
                </a:solidFill>
              </a:rPr>
              <a:t>://tools.ietf.org/html/draft-haleplidis-sdnrg-layer-terminology-01</a:t>
            </a:r>
            <a:endParaRPr kumimoji="0" lang="en-US" sz="1100" i="0" u="none" strike="noStrike" cap="none" normalizeH="0" baseline="0" dirty="0" smtClean="0">
              <a:ln>
                <a:noFill/>
              </a:ln>
              <a:solidFill>
                <a:schemeClr val="tx1"/>
              </a:solidFill>
              <a:effectLst/>
            </a:endParaRPr>
          </a:p>
        </p:txBody>
      </p:sp>
      <p:sp>
        <p:nvSpPr>
          <p:cNvPr id="6" name="Line Callout 1 5"/>
          <p:cNvSpPr/>
          <p:nvPr/>
        </p:nvSpPr>
        <p:spPr>
          <a:xfrm>
            <a:off x="48446" y="4876800"/>
            <a:ext cx="1785288" cy="609600"/>
          </a:xfrm>
          <a:prstGeom prst="borderCallout1">
            <a:avLst>
              <a:gd name="adj1" fmla="val 48653"/>
              <a:gd name="adj2" fmla="val 101507"/>
              <a:gd name="adj3" fmla="val 60834"/>
              <a:gd name="adj4" fmla="val 132667"/>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 Handles </a:t>
            </a:r>
            <a:r>
              <a:rPr lang="en-US" sz="1050" dirty="0" err="1" smtClean="0"/>
              <a:t>pckts</a:t>
            </a:r>
            <a:r>
              <a:rPr lang="en-US" sz="1050" dirty="0" smtClean="0"/>
              <a:t> in data path</a:t>
            </a:r>
            <a:r>
              <a:rPr lang="en-US" sz="1050" dirty="0"/>
              <a:t/>
            </a:r>
            <a:br>
              <a:rPr lang="en-US" sz="1050" dirty="0"/>
            </a:br>
            <a:r>
              <a:rPr lang="en-US" sz="1050" dirty="0" smtClean="0"/>
              <a:t>- Forwarding, dropping, changing </a:t>
            </a:r>
            <a:r>
              <a:rPr lang="en-US" sz="1050" dirty="0" err="1" smtClean="0"/>
              <a:t>pckts</a:t>
            </a:r>
            <a:endParaRPr lang="en-US" sz="1050" dirty="0" smtClean="0"/>
          </a:p>
        </p:txBody>
      </p:sp>
      <p:sp>
        <p:nvSpPr>
          <p:cNvPr id="7" name="Line Callout 1 6"/>
          <p:cNvSpPr/>
          <p:nvPr/>
        </p:nvSpPr>
        <p:spPr>
          <a:xfrm>
            <a:off x="7206312" y="5181600"/>
            <a:ext cx="1785288" cy="609600"/>
          </a:xfrm>
          <a:prstGeom prst="borderCallout1">
            <a:avLst>
              <a:gd name="adj1" fmla="val 20961"/>
              <a:gd name="adj2" fmla="val 646"/>
              <a:gd name="adj3" fmla="val 26218"/>
              <a:gd name="adj4" fmla="val -43053"/>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-op state of the n/w device</a:t>
            </a:r>
            <a:r>
              <a:rPr lang="en-US" sz="1050" dirty="0"/>
              <a:t/>
            </a:r>
            <a:br>
              <a:rPr lang="en-US" sz="1050" dirty="0"/>
            </a:br>
            <a:r>
              <a:rPr lang="en-US" sz="1050" dirty="0" smtClean="0"/>
              <a:t>-active/inactive, # of ports, port state </a:t>
            </a:r>
            <a:r>
              <a:rPr lang="en-US" sz="1050" dirty="0" err="1" smtClean="0"/>
              <a:t>etc</a:t>
            </a:r>
            <a:endParaRPr lang="en-US" sz="1050" dirty="0" smtClean="0"/>
          </a:p>
        </p:txBody>
      </p:sp>
      <p:sp>
        <p:nvSpPr>
          <p:cNvPr id="8" name="Line Callout 1 7"/>
          <p:cNvSpPr/>
          <p:nvPr/>
        </p:nvSpPr>
        <p:spPr>
          <a:xfrm>
            <a:off x="48446" y="2244163"/>
            <a:ext cx="1905000" cy="685800"/>
          </a:xfrm>
          <a:prstGeom prst="borderCallout1">
            <a:avLst>
              <a:gd name="adj1" fmla="val 16859"/>
              <a:gd name="adj2" fmla="val 99981"/>
              <a:gd name="adj3" fmla="val 88526"/>
              <a:gd name="adj4" fmla="val 149300"/>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-decision maker for how </a:t>
            </a:r>
            <a:r>
              <a:rPr lang="en-US" sz="1050" dirty="0" err="1" smtClean="0"/>
              <a:t>pckts</a:t>
            </a:r>
            <a:r>
              <a:rPr lang="en-US" sz="1050" dirty="0" smtClean="0"/>
              <a:t> are to be </a:t>
            </a:r>
            <a:r>
              <a:rPr lang="en-US" sz="1050" dirty="0" err="1" smtClean="0"/>
              <a:t>fwd’d</a:t>
            </a:r>
            <a:r>
              <a:rPr lang="en-US" sz="1050" dirty="0" smtClean="0"/>
              <a:t> by n/w devices</a:t>
            </a:r>
            <a:r>
              <a:rPr lang="en-US" sz="1050" dirty="0"/>
              <a:t/>
            </a:r>
            <a:br>
              <a:rPr lang="en-US" sz="1050" dirty="0"/>
            </a:br>
            <a:r>
              <a:rPr lang="en-US" sz="1050" dirty="0" smtClean="0"/>
              <a:t>-push those decisions down to n/w devices</a:t>
            </a:r>
          </a:p>
        </p:txBody>
      </p:sp>
      <p:sp>
        <p:nvSpPr>
          <p:cNvPr id="9" name="Title 1"/>
          <p:cNvSpPr>
            <a:spLocks noGrp="1"/>
          </p:cNvSpPr>
          <p:nvPr>
            <p:ph type="title"/>
          </p:nvPr>
        </p:nvSpPr>
        <p:spPr>
          <a:xfrm>
            <a:off x="457200" y="-304800"/>
            <a:ext cx="8229600" cy="914400"/>
          </a:xfrm>
        </p:spPr>
        <p:txBody>
          <a:bodyPr>
            <a:normAutofit/>
          </a:bodyPr>
          <a:lstStyle/>
          <a:p>
            <a:r>
              <a:rPr lang="en-US" sz="3200" dirty="0" smtClean="0"/>
              <a:t>Generic SDN arch - IETF</a:t>
            </a:r>
            <a:endParaRPr lang="en-US" sz="3200" dirty="0"/>
          </a:p>
        </p:txBody>
      </p:sp>
      <p:sp>
        <p:nvSpPr>
          <p:cNvPr id="10" name="Line Callout 1 9"/>
          <p:cNvSpPr/>
          <p:nvPr/>
        </p:nvSpPr>
        <p:spPr>
          <a:xfrm>
            <a:off x="7010400" y="1143000"/>
            <a:ext cx="1905000" cy="533400"/>
          </a:xfrm>
          <a:prstGeom prst="borderCallout1">
            <a:avLst>
              <a:gd name="adj1" fmla="val 100962"/>
              <a:gd name="adj2" fmla="val 18750"/>
              <a:gd name="adj3" fmla="val 314754"/>
              <a:gd name="adj4" fmla="val -51561"/>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-manages devices</a:t>
            </a:r>
            <a:r>
              <a:rPr lang="en-US" sz="1050" dirty="0"/>
              <a:t/>
            </a:r>
            <a:br>
              <a:rPr lang="en-US" sz="1050" dirty="0"/>
            </a:br>
            <a:r>
              <a:rPr lang="en-US" sz="1050" dirty="0" smtClean="0"/>
              <a:t>-taking decisions on n/w device states</a:t>
            </a:r>
          </a:p>
        </p:txBody>
      </p:sp>
      <p:sp>
        <p:nvSpPr>
          <p:cNvPr id="11" name="Line Callout 1 10"/>
          <p:cNvSpPr/>
          <p:nvPr/>
        </p:nvSpPr>
        <p:spPr>
          <a:xfrm>
            <a:off x="168744" y="533400"/>
            <a:ext cx="2498256" cy="342900"/>
          </a:xfrm>
          <a:prstGeom prst="borderCallout1">
            <a:avLst>
              <a:gd name="adj1" fmla="val 76346"/>
              <a:gd name="adj2" fmla="val 100719"/>
              <a:gd name="adj3" fmla="val 244423"/>
              <a:gd name="adj4" fmla="val 117129"/>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-n/w aware apps and services reside here</a:t>
            </a:r>
            <a:r>
              <a:rPr lang="en-US" sz="1050" dirty="0"/>
              <a:t/>
            </a:r>
            <a:br>
              <a:rPr lang="en-US" sz="1050" dirty="0"/>
            </a:br>
            <a:r>
              <a:rPr lang="en-US" sz="1050" dirty="0" smtClean="0"/>
              <a:t>-use SAL interfaces to program n/w</a:t>
            </a:r>
          </a:p>
        </p:txBody>
      </p:sp>
      <p:sp>
        <p:nvSpPr>
          <p:cNvPr id="12" name="Line Callout 1 11"/>
          <p:cNvSpPr/>
          <p:nvPr/>
        </p:nvSpPr>
        <p:spPr>
          <a:xfrm>
            <a:off x="4436415" y="381000"/>
            <a:ext cx="4588815" cy="476250"/>
          </a:xfrm>
          <a:prstGeom prst="borderCallout1">
            <a:avLst>
              <a:gd name="adj1" fmla="val 94398"/>
              <a:gd name="adj2" fmla="val 49812"/>
              <a:gd name="adj3" fmla="val 94105"/>
              <a:gd name="adj4" fmla="val 49823"/>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-s/w programs that consume services without providing access to other apps</a:t>
            </a:r>
            <a:br>
              <a:rPr lang="en-US" sz="1050" dirty="0" smtClean="0"/>
            </a:br>
            <a:r>
              <a:rPr lang="en-US" sz="1050" dirty="0" smtClean="0"/>
              <a:t>- </a:t>
            </a:r>
            <a:r>
              <a:rPr lang="en-US" sz="1050" dirty="0"/>
              <a:t>can be implemented natively inside a plane or can span multiple planes</a:t>
            </a:r>
            <a:r>
              <a:rPr lang="en-US" sz="1050" dirty="0" smtClean="0"/>
              <a:t> </a:t>
            </a:r>
          </a:p>
        </p:txBody>
      </p:sp>
      <p:cxnSp>
        <p:nvCxnSpPr>
          <p:cNvPr id="14" name="Straight Connector 13"/>
          <p:cNvCxnSpPr>
            <a:stCxn id="12" idx="1"/>
          </p:cNvCxnSpPr>
          <p:nvPr/>
        </p:nvCxnSpPr>
        <p:spPr>
          <a:xfrm flipH="1">
            <a:off x="3733801" y="857250"/>
            <a:ext cx="2997022" cy="226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1"/>
          </p:cNvCxnSpPr>
          <p:nvPr/>
        </p:nvCxnSpPr>
        <p:spPr>
          <a:xfrm flipH="1">
            <a:off x="4343401" y="857250"/>
            <a:ext cx="2387422" cy="4324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1"/>
          </p:cNvCxnSpPr>
          <p:nvPr/>
        </p:nvCxnSpPr>
        <p:spPr>
          <a:xfrm flipH="1">
            <a:off x="5105400" y="857250"/>
            <a:ext cx="1625423" cy="2162175"/>
          </a:xfrm>
          <a:prstGeom prst="line">
            <a:avLst/>
          </a:prstGeom>
        </p:spPr>
        <p:style>
          <a:lnRef idx="1">
            <a:schemeClr val="accent1"/>
          </a:lnRef>
          <a:fillRef idx="0">
            <a:schemeClr val="accent1"/>
          </a:fillRef>
          <a:effectRef idx="0">
            <a:schemeClr val="accent1"/>
          </a:effectRef>
          <a:fontRef idx="minor">
            <a:schemeClr val="tx1"/>
          </a:fontRef>
        </p:style>
      </p:cxnSp>
      <p:sp>
        <p:nvSpPr>
          <p:cNvPr id="25" name="Line Callout 1 24"/>
          <p:cNvSpPr/>
          <p:nvPr/>
        </p:nvSpPr>
        <p:spPr>
          <a:xfrm>
            <a:off x="7010401" y="2396343"/>
            <a:ext cx="1905000" cy="381440"/>
          </a:xfrm>
          <a:prstGeom prst="borderCallout1">
            <a:avLst>
              <a:gd name="adj1" fmla="val 100962"/>
              <a:gd name="adj2" fmla="val 18750"/>
              <a:gd name="adj3" fmla="val 198302"/>
              <a:gd name="adj4" fmla="val -13899"/>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-s/w programs that provide APIs to Apps or other services</a:t>
            </a:r>
          </a:p>
        </p:txBody>
      </p:sp>
      <p:sp>
        <p:nvSpPr>
          <p:cNvPr id="26" name="Line Callout 1 25"/>
          <p:cNvSpPr/>
          <p:nvPr/>
        </p:nvSpPr>
        <p:spPr>
          <a:xfrm>
            <a:off x="7010400" y="3962400"/>
            <a:ext cx="2108375" cy="1066800"/>
          </a:xfrm>
          <a:prstGeom prst="borderCallout1">
            <a:avLst>
              <a:gd name="adj1" fmla="val 10193"/>
              <a:gd name="adj2" fmla="val -487"/>
              <a:gd name="adj3" fmla="val 80719"/>
              <a:gd name="adj4" fmla="val -69349"/>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abstracts the device forwarding and operational plane to the control and management plane, respectively. Variations of DAL may abstract both planes or either of the two.</a:t>
            </a:r>
            <a:endParaRPr lang="en-US" sz="1050" dirty="0" smtClean="0"/>
          </a:p>
        </p:txBody>
      </p:sp>
      <p:sp>
        <p:nvSpPr>
          <p:cNvPr id="28" name="Line Callout 1 27"/>
          <p:cNvSpPr/>
          <p:nvPr/>
        </p:nvSpPr>
        <p:spPr>
          <a:xfrm>
            <a:off x="-4103" y="4038600"/>
            <a:ext cx="1905000" cy="697105"/>
          </a:xfrm>
          <a:prstGeom prst="borderCallout1">
            <a:avLst>
              <a:gd name="adj1" fmla="val 50512"/>
              <a:gd name="adj2" fmla="val 95550"/>
              <a:gd name="adj3" fmla="val -55968"/>
              <a:gd name="adj4" fmla="val 116070"/>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abstracts the CP southbound interface and the DAL from the applications and services of the Control Plane</a:t>
            </a:r>
            <a:endParaRPr lang="en-US" sz="1050" dirty="0" smtClean="0"/>
          </a:p>
        </p:txBody>
      </p:sp>
      <p:sp>
        <p:nvSpPr>
          <p:cNvPr id="30" name="Line Callout 1 29"/>
          <p:cNvSpPr/>
          <p:nvPr/>
        </p:nvSpPr>
        <p:spPr>
          <a:xfrm>
            <a:off x="7006883" y="3124515"/>
            <a:ext cx="1905000" cy="697105"/>
          </a:xfrm>
          <a:prstGeom prst="borderCallout1">
            <a:avLst>
              <a:gd name="adj1" fmla="val 48494"/>
              <a:gd name="adj2" fmla="val 288"/>
              <a:gd name="adj3" fmla="val 71167"/>
              <a:gd name="adj4" fmla="val -19807"/>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abstracts the MP southbound interface and the DAL from the applications and services of the Management Plane</a:t>
            </a:r>
            <a:endParaRPr lang="en-US" sz="1050" dirty="0" smtClean="0"/>
          </a:p>
        </p:txBody>
      </p:sp>
      <p:sp>
        <p:nvSpPr>
          <p:cNvPr id="32" name="Line Callout 1 31"/>
          <p:cNvSpPr/>
          <p:nvPr/>
        </p:nvSpPr>
        <p:spPr>
          <a:xfrm>
            <a:off x="86164" y="1158240"/>
            <a:ext cx="2276035" cy="342900"/>
          </a:xfrm>
          <a:prstGeom prst="borderCallout1">
            <a:avLst>
              <a:gd name="adj1" fmla="val 78397"/>
              <a:gd name="adj2" fmla="val 99981"/>
              <a:gd name="adj3" fmla="val 289552"/>
              <a:gd name="adj4" fmla="val 136513"/>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a:t>provides service abstractions for use by applications and other services</a:t>
            </a:r>
            <a:endParaRPr lang="en-US" sz="1050" dirty="0" smtClean="0"/>
          </a:p>
        </p:txBody>
      </p:sp>
    </p:spTree>
    <p:extLst>
      <p:ext uri="{BB962C8B-B14F-4D97-AF65-F5344CB8AC3E}">
        <p14:creationId xmlns:p14="http://schemas.microsoft.com/office/powerpoint/2010/main" val="239358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l">
              <a:lnSpc>
                <a:spcPct val="90000"/>
              </a:lnSpc>
            </a:pPr>
            <a:r>
              <a:rPr lang="en-US" sz="1100" dirty="0">
                <a:hlinkClick r:id="rId2"/>
              </a:rPr>
              <a:t>http://ieeexplore.ieee.org/xpls/icp.jsp?arnumber=6386859</a:t>
            </a:r>
            <a:endParaRPr kumimoji="0" lang="en-US" sz="1100" i="0" u="none" strike="noStrike" cap="none" normalizeH="0" baseline="0" dirty="0" smtClean="0">
              <a:ln>
                <a:noFill/>
              </a:ln>
              <a:solidFill>
                <a:schemeClr val="tx1"/>
              </a:solidFill>
              <a:effectLst/>
            </a:endParaRPr>
          </a:p>
        </p:txBody>
      </p:sp>
      <p:sp>
        <p:nvSpPr>
          <p:cNvPr id="9" name="Title 1"/>
          <p:cNvSpPr>
            <a:spLocks noGrp="1"/>
          </p:cNvSpPr>
          <p:nvPr>
            <p:ph type="title"/>
          </p:nvPr>
        </p:nvSpPr>
        <p:spPr>
          <a:xfrm>
            <a:off x="457200" y="-304800"/>
            <a:ext cx="8229600" cy="914400"/>
          </a:xfrm>
        </p:spPr>
        <p:txBody>
          <a:bodyPr>
            <a:normAutofit/>
          </a:bodyPr>
          <a:lstStyle/>
          <a:p>
            <a:r>
              <a:rPr lang="en-US" sz="3200" dirty="0" smtClean="0"/>
              <a:t>Generic SDN arch - IEEE</a:t>
            </a:r>
            <a:endParaRPr lang="en-US" sz="3200" dirty="0"/>
          </a:p>
        </p:txBody>
      </p:sp>
      <p:pic>
        <p:nvPicPr>
          <p:cNvPr id="2050" name="Picture 2" descr="http://ieeexplore.ieee.org/ielx5/6375583/6386757/6386859/html/img/6386859-fig-1-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858000" cy="53693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4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Network Virtualization tech</a:t>
            </a:r>
            <a:endParaRPr lang="en-US" dirty="0"/>
          </a:p>
        </p:txBody>
      </p:sp>
      <p:sp>
        <p:nvSpPr>
          <p:cNvPr id="3" name="Content Placeholder 2"/>
          <p:cNvSpPr>
            <a:spLocks noGrp="1"/>
          </p:cNvSpPr>
          <p:nvPr>
            <p:ph idx="1"/>
          </p:nvPr>
        </p:nvSpPr>
        <p:spPr>
          <a:xfrm>
            <a:off x="457200" y="2352675"/>
            <a:ext cx="8229600" cy="4276725"/>
          </a:xfrm>
        </p:spPr>
        <p:txBody>
          <a:bodyPr>
            <a:normAutofit fontScale="62500" lnSpcReduction="20000"/>
          </a:bodyPr>
          <a:lstStyle/>
          <a:p>
            <a:r>
              <a:rPr lang="en-US" dirty="0"/>
              <a:t>The problem addressed by network virtualization is this: the manual deployment of network policy, features, and services constructing the network architecture viewed by application’s compute resources (virtual machines).</a:t>
            </a:r>
            <a:endParaRPr lang="en-US" dirty="0" smtClean="0"/>
          </a:p>
          <a:p>
            <a:r>
              <a:rPr lang="en-US" dirty="0" smtClean="0"/>
              <a:t>Typical components in a virtualized network (L2-L7):</a:t>
            </a:r>
          </a:p>
          <a:p>
            <a:pPr lvl="1"/>
            <a:r>
              <a:rPr lang="en-US" dirty="0" smtClean="0"/>
              <a:t>Overlays – isolate MAC </a:t>
            </a:r>
            <a:r>
              <a:rPr lang="en-US" dirty="0" err="1" smtClean="0"/>
              <a:t>Addr</a:t>
            </a:r>
            <a:r>
              <a:rPr lang="en-US" dirty="0" smtClean="0"/>
              <a:t> / IP </a:t>
            </a:r>
            <a:r>
              <a:rPr lang="en-US" dirty="0" err="1" smtClean="0"/>
              <a:t>Addr</a:t>
            </a:r>
            <a:r>
              <a:rPr lang="en-US" dirty="0" smtClean="0"/>
              <a:t> / VLAN IDs</a:t>
            </a:r>
          </a:p>
          <a:p>
            <a:pPr lvl="2"/>
            <a:r>
              <a:rPr lang="en-US" dirty="0" smtClean="0"/>
              <a:t>E.g. overlay protocols: GRE (Hyper V uses a modified version of this), STT (</a:t>
            </a:r>
            <a:r>
              <a:rPr lang="en-US" dirty="0" err="1" smtClean="0"/>
              <a:t>Nicira</a:t>
            </a:r>
            <a:r>
              <a:rPr lang="en-US" dirty="0" smtClean="0"/>
              <a:t>), </a:t>
            </a:r>
            <a:r>
              <a:rPr lang="en-US" dirty="0" err="1" smtClean="0"/>
              <a:t>VxLAN</a:t>
            </a:r>
            <a:r>
              <a:rPr lang="en-US" dirty="0" smtClean="0"/>
              <a:t> (VMWare)…</a:t>
            </a:r>
          </a:p>
          <a:p>
            <a:pPr lvl="1"/>
            <a:r>
              <a:rPr lang="en-US" dirty="0" smtClean="0"/>
              <a:t>Virtual switches &amp; routers – provide L2 connectivity and routing services</a:t>
            </a:r>
          </a:p>
          <a:p>
            <a:pPr lvl="1"/>
            <a:r>
              <a:rPr lang="en-US" dirty="0" smtClean="0"/>
              <a:t>Virtual NICs – allow VM’s to attach themselves to a virtual network</a:t>
            </a:r>
          </a:p>
          <a:p>
            <a:pPr lvl="1"/>
            <a:r>
              <a:rPr lang="en-US" dirty="0" smtClean="0"/>
              <a:t>Virtual gateways / firewalls / load balancers</a:t>
            </a:r>
          </a:p>
          <a:p>
            <a:r>
              <a:rPr lang="en-US" dirty="0" smtClean="0"/>
              <a:t>The underlying physical network typically is there to simply provide actual connectivity between each physical server / element.</a:t>
            </a:r>
          </a:p>
          <a:p>
            <a:r>
              <a:rPr lang="en-US" dirty="0" smtClean="0"/>
              <a:t>SDN and Network virtualization are complementary technologies</a:t>
            </a:r>
          </a:p>
          <a:p>
            <a:pPr lvl="1"/>
            <a:r>
              <a:rPr lang="en-US" dirty="0" smtClean="0"/>
              <a:t>Clubbed together, and along with server virtualization, they provide an excellent backbone for building software defined data centers</a:t>
            </a:r>
            <a:r>
              <a:rPr lang="en-US" dirty="0"/>
              <a:t>.</a:t>
            </a:r>
            <a:endParaRPr lang="en-US" dirty="0" smtClean="0"/>
          </a:p>
        </p:txBody>
      </p:sp>
      <p:sp>
        <p:nvSpPr>
          <p:cNvPr id="7" name="Rounded Rectangle 6"/>
          <p:cNvSpPr/>
          <p:nvPr/>
        </p:nvSpPr>
        <p:spPr bwMode="auto">
          <a:xfrm>
            <a:off x="0" y="6629400"/>
            <a:ext cx="6705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rPr>
              <a:t>Figure from book, “Software Defined Networking (SDN) A definitive guide” | some text from bradhedlund.com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09600"/>
            <a:ext cx="3905250" cy="1743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Line Callout 1 8"/>
          <p:cNvSpPr/>
          <p:nvPr/>
        </p:nvSpPr>
        <p:spPr>
          <a:xfrm>
            <a:off x="1295400" y="1504950"/>
            <a:ext cx="1219200" cy="342900"/>
          </a:xfrm>
          <a:prstGeom prst="borderCallout1">
            <a:avLst>
              <a:gd name="adj1" fmla="val 76346"/>
              <a:gd name="adj2" fmla="val 100719"/>
              <a:gd name="adj3" fmla="val 137756"/>
              <a:gd name="adj4" fmla="val 156360"/>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Physical network</a:t>
            </a:r>
          </a:p>
          <a:p>
            <a:pPr algn="l"/>
            <a:r>
              <a:rPr lang="en-US" sz="1050" dirty="0" smtClean="0"/>
              <a:t>infrastructure</a:t>
            </a:r>
          </a:p>
        </p:txBody>
      </p:sp>
      <p:sp>
        <p:nvSpPr>
          <p:cNvPr id="10" name="Line Callout 1 9"/>
          <p:cNvSpPr/>
          <p:nvPr/>
        </p:nvSpPr>
        <p:spPr>
          <a:xfrm>
            <a:off x="533400" y="452437"/>
            <a:ext cx="1219200" cy="314325"/>
          </a:xfrm>
          <a:prstGeom prst="borderCallout1">
            <a:avLst>
              <a:gd name="adj1" fmla="val 76346"/>
              <a:gd name="adj2" fmla="val 100719"/>
              <a:gd name="adj3" fmla="val 101952"/>
              <a:gd name="adj4" fmla="val 185206"/>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Virtual network 1</a:t>
            </a:r>
          </a:p>
        </p:txBody>
      </p:sp>
      <p:sp>
        <p:nvSpPr>
          <p:cNvPr id="11" name="Line Callout 1 10"/>
          <p:cNvSpPr/>
          <p:nvPr/>
        </p:nvSpPr>
        <p:spPr>
          <a:xfrm>
            <a:off x="533400" y="904875"/>
            <a:ext cx="1219200" cy="314325"/>
          </a:xfrm>
          <a:prstGeom prst="borderCallout1">
            <a:avLst>
              <a:gd name="adj1" fmla="val 76346"/>
              <a:gd name="adj2" fmla="val 100719"/>
              <a:gd name="adj3" fmla="val 30344"/>
              <a:gd name="adj4" fmla="val 187514"/>
            </a:avLst>
          </a:prstGeom>
          <a:ln w="15875">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050" dirty="0" smtClean="0"/>
              <a:t>Virtual network 2</a:t>
            </a:r>
          </a:p>
        </p:txBody>
      </p:sp>
    </p:spTree>
    <p:extLst>
      <p:ext uri="{BB962C8B-B14F-4D97-AF65-F5344CB8AC3E}">
        <p14:creationId xmlns:p14="http://schemas.microsoft.com/office/powerpoint/2010/main" val="200792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smtClean="0"/>
              <a:t>VMWare NSX</a:t>
            </a:r>
            <a:endParaRPr lang="en-US" sz="3200" dirty="0"/>
          </a:p>
        </p:txBody>
      </p:sp>
      <p:pic>
        <p:nvPicPr>
          <p:cNvPr id="3074" name="Picture 2" descr="st-widget-{image: What_is_Network_Virtu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96592"/>
            <a:ext cx="5589081" cy="32766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6" name="Picture 4" descr="st-widget-{image: n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6592"/>
            <a:ext cx="8001000" cy="60007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58186" y="6172200"/>
            <a:ext cx="1438214" cy="738664"/>
          </a:xfrm>
          <a:prstGeom prst="rect">
            <a:avLst/>
          </a:prstGeom>
          <a:noFill/>
          <a:ln>
            <a:solidFill>
              <a:schemeClr val="accent1"/>
            </a:solidFill>
          </a:ln>
        </p:spPr>
        <p:txBody>
          <a:bodyPr wrap="none" rtlCol="0">
            <a:spAutoFit/>
          </a:bodyPr>
          <a:lstStyle/>
          <a:p>
            <a:r>
              <a:rPr lang="en-US" sz="1050" b="1" dirty="0" smtClean="0"/>
              <a:t>API overview:</a:t>
            </a:r>
          </a:p>
          <a:p>
            <a:pPr algn="l"/>
            <a:r>
              <a:rPr lang="en-US" sz="1050" b="1" dirty="0"/>
              <a:t> </a:t>
            </a:r>
            <a:r>
              <a:rPr lang="en-US" sz="1050" b="1" dirty="0" smtClean="0"/>
              <a:t>- data plane – done</a:t>
            </a:r>
          </a:p>
          <a:p>
            <a:pPr algn="l"/>
            <a:r>
              <a:rPr lang="en-US" sz="1050" b="1" dirty="0" smtClean="0"/>
              <a:t> - </a:t>
            </a:r>
            <a:r>
              <a:rPr lang="en-US" sz="1050" b="1" dirty="0" err="1" smtClean="0"/>
              <a:t>mgt</a:t>
            </a:r>
            <a:r>
              <a:rPr lang="en-US" sz="1050" b="1" dirty="0" smtClean="0"/>
              <a:t> plane – done</a:t>
            </a:r>
          </a:p>
          <a:p>
            <a:pPr algn="l"/>
            <a:r>
              <a:rPr lang="en-US" sz="1050" b="1" dirty="0"/>
              <a:t> </a:t>
            </a:r>
            <a:r>
              <a:rPr lang="en-US" sz="1050" b="1" dirty="0" smtClean="0">
                <a:solidFill>
                  <a:srgbClr val="FF0000"/>
                </a:solidFill>
              </a:rPr>
              <a:t>- </a:t>
            </a:r>
            <a:r>
              <a:rPr lang="en-US" sz="1050" b="1" dirty="0" err="1" smtClean="0">
                <a:solidFill>
                  <a:srgbClr val="FF0000"/>
                </a:solidFill>
              </a:rPr>
              <a:t>ctrllr</a:t>
            </a:r>
            <a:r>
              <a:rPr lang="en-US" sz="1050" b="1" dirty="0" smtClean="0">
                <a:solidFill>
                  <a:srgbClr val="FF0000"/>
                </a:solidFill>
              </a:rPr>
              <a:t> plane - </a:t>
            </a:r>
            <a:r>
              <a:rPr lang="en-US" sz="1050" b="1" dirty="0" err="1" smtClean="0">
                <a:solidFill>
                  <a:srgbClr val="FF0000"/>
                </a:solidFill>
              </a:rPr>
              <a:t>tbd</a:t>
            </a:r>
            <a:endParaRPr lang="en-US" sz="1050" b="1" dirty="0">
              <a:solidFill>
                <a:srgbClr val="FF0000"/>
              </a:solidFill>
            </a:endParaRPr>
          </a:p>
        </p:txBody>
      </p:sp>
      <p:sp>
        <p:nvSpPr>
          <p:cNvPr id="6" name="Rounded Rectangle 5"/>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l">
              <a:lnSpc>
                <a:spcPct val="90000"/>
              </a:lnSpc>
            </a:pPr>
            <a:r>
              <a:rPr kumimoji="0" lang="en-US" sz="1100" i="0" u="none" strike="noStrike" cap="none" normalizeH="0" baseline="0" dirty="0" smtClean="0">
                <a:ln>
                  <a:noFill/>
                </a:ln>
                <a:solidFill>
                  <a:schemeClr val="tx1"/>
                </a:solidFill>
                <a:effectLst/>
              </a:rPr>
              <a:t>Figures from - </a:t>
            </a:r>
            <a:r>
              <a:rPr lang="en-US" sz="1100" dirty="0"/>
              <a:t>bradhedlund.com</a:t>
            </a:r>
            <a:endParaRPr kumimoji="0" lang="en-US" sz="11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6949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stacks</a:t>
            </a:r>
            <a:endParaRPr lang="en-US" dirty="0"/>
          </a:p>
        </p:txBody>
      </p:sp>
      <p:sp>
        <p:nvSpPr>
          <p:cNvPr id="3" name="Content Placeholder 2"/>
          <p:cNvSpPr>
            <a:spLocks noGrp="1"/>
          </p:cNvSpPr>
          <p:nvPr>
            <p:ph idx="1"/>
          </p:nvPr>
        </p:nvSpPr>
        <p:spPr/>
        <p:txBody>
          <a:bodyPr/>
          <a:lstStyle/>
          <a:p>
            <a:r>
              <a:rPr lang="en-US" dirty="0" smtClean="0"/>
              <a:t>Open Stack Neutron</a:t>
            </a:r>
          </a:p>
          <a:p>
            <a:r>
              <a:rPr lang="en-US" dirty="0" smtClean="0"/>
              <a:t>MSFT Hyper V</a:t>
            </a:r>
          </a:p>
          <a:p>
            <a:endParaRPr lang="en-US" dirty="0"/>
          </a:p>
          <a:p>
            <a:pPr marL="0" indent="0" algn="ctr">
              <a:buNone/>
            </a:pPr>
            <a:r>
              <a:rPr lang="en-US" sz="2400" i="1" smtClean="0"/>
              <a:t>&lt;Details </a:t>
            </a:r>
            <a:r>
              <a:rPr lang="en-US" sz="2400" i="1" dirty="0" smtClean="0"/>
              <a:t>of the above </a:t>
            </a:r>
            <a:r>
              <a:rPr lang="en-US" sz="2400" i="1" smtClean="0"/>
              <a:t>still pending&gt;</a:t>
            </a:r>
            <a:endParaRPr lang="en-US" i="1" dirty="0"/>
          </a:p>
        </p:txBody>
      </p:sp>
    </p:spTree>
    <p:extLst>
      <p:ext uri="{BB962C8B-B14F-4D97-AF65-F5344CB8AC3E}">
        <p14:creationId xmlns:p14="http://schemas.microsoft.com/office/powerpoint/2010/main" val="255966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noAutofit/>
          </a:bodyPr>
          <a:lstStyle/>
          <a:p>
            <a:r>
              <a:rPr lang="en-US" sz="3200" dirty="0" smtClean="0"/>
              <a:t>Prominent Controllers and Network Elements</a:t>
            </a:r>
            <a:endParaRPr lang="en-US" sz="3200" dirty="0"/>
          </a:p>
        </p:txBody>
      </p:sp>
      <p:sp>
        <p:nvSpPr>
          <p:cNvPr id="3" name="Content Placeholder 2"/>
          <p:cNvSpPr>
            <a:spLocks noGrp="1"/>
          </p:cNvSpPr>
          <p:nvPr>
            <p:ph idx="1"/>
          </p:nvPr>
        </p:nvSpPr>
        <p:spPr>
          <a:xfrm>
            <a:off x="457200" y="381000"/>
            <a:ext cx="8229600" cy="6477000"/>
          </a:xfrm>
        </p:spPr>
        <p:txBody>
          <a:bodyPr>
            <a:normAutofit fontScale="92500" lnSpcReduction="20000"/>
          </a:bodyPr>
          <a:lstStyle/>
          <a:p>
            <a:r>
              <a:rPr lang="en-US" dirty="0" smtClean="0"/>
              <a:t>Controllers</a:t>
            </a:r>
          </a:p>
          <a:p>
            <a:pPr lvl="1"/>
            <a:r>
              <a:rPr lang="en-US" dirty="0" smtClean="0"/>
              <a:t>Open Daylight</a:t>
            </a:r>
          </a:p>
          <a:p>
            <a:pPr lvl="1"/>
            <a:r>
              <a:rPr lang="en-US" dirty="0" smtClean="0"/>
              <a:t>POX</a:t>
            </a:r>
          </a:p>
          <a:p>
            <a:pPr lvl="1"/>
            <a:r>
              <a:rPr lang="en-US" dirty="0" smtClean="0"/>
              <a:t>Beacon</a:t>
            </a:r>
          </a:p>
          <a:p>
            <a:pPr lvl="1"/>
            <a:r>
              <a:rPr lang="en-US" dirty="0" smtClean="0"/>
              <a:t>Floodlight, Maestro, </a:t>
            </a:r>
            <a:r>
              <a:rPr lang="en-US" dirty="0" err="1" smtClean="0"/>
              <a:t>Trema</a:t>
            </a:r>
            <a:r>
              <a:rPr lang="en-US" dirty="0" smtClean="0"/>
              <a:t>, </a:t>
            </a:r>
            <a:r>
              <a:rPr lang="en-US" dirty="0" err="1" smtClean="0"/>
              <a:t>FlowER</a:t>
            </a:r>
            <a:r>
              <a:rPr lang="en-US" dirty="0" smtClean="0"/>
              <a:t>, </a:t>
            </a:r>
            <a:r>
              <a:rPr lang="en-US" dirty="0" err="1" smtClean="0"/>
              <a:t>Ryu</a:t>
            </a:r>
            <a:endParaRPr lang="en-US" dirty="0" smtClean="0"/>
          </a:p>
          <a:p>
            <a:pPr lvl="1"/>
            <a:r>
              <a:rPr lang="en-US" dirty="0" smtClean="0"/>
              <a:t>VMWare NSX Controllers</a:t>
            </a:r>
          </a:p>
          <a:p>
            <a:r>
              <a:rPr lang="en-US" dirty="0" smtClean="0"/>
              <a:t>Network Elements (switches)</a:t>
            </a:r>
          </a:p>
          <a:p>
            <a:pPr lvl="1"/>
            <a:r>
              <a:rPr lang="en-US" dirty="0" smtClean="0"/>
              <a:t>Open </a:t>
            </a:r>
            <a:r>
              <a:rPr lang="en-US" dirty="0" err="1" smtClean="0"/>
              <a:t>vSwitch</a:t>
            </a:r>
            <a:endParaRPr lang="en-US" dirty="0" smtClean="0"/>
          </a:p>
          <a:p>
            <a:pPr lvl="1"/>
            <a:r>
              <a:rPr lang="en-US" dirty="0" err="1" smtClean="0"/>
              <a:t>Pantou</a:t>
            </a:r>
            <a:r>
              <a:rPr lang="en-US" dirty="0" smtClean="0"/>
              <a:t> – turns a </a:t>
            </a:r>
            <a:r>
              <a:rPr lang="en-US" dirty="0" err="1" smtClean="0"/>
              <a:t>commerical</a:t>
            </a:r>
            <a:r>
              <a:rPr lang="en-US" dirty="0" smtClean="0"/>
              <a:t> wireless router / AP into an </a:t>
            </a:r>
            <a:r>
              <a:rPr lang="en-US" dirty="0" err="1" smtClean="0"/>
              <a:t>OpenFlow</a:t>
            </a:r>
            <a:r>
              <a:rPr lang="en-US" dirty="0" smtClean="0"/>
              <a:t> enabled switch</a:t>
            </a:r>
          </a:p>
          <a:p>
            <a:pPr lvl="1"/>
            <a:r>
              <a:rPr lang="en-US" dirty="0" smtClean="0"/>
              <a:t>Indigo – h/w resident (ASIC) Open Flow implementation</a:t>
            </a:r>
          </a:p>
          <a:p>
            <a:pPr lvl="1"/>
            <a:r>
              <a:rPr lang="en-US" dirty="0" smtClean="0"/>
              <a:t>VMWare’s </a:t>
            </a:r>
            <a:r>
              <a:rPr lang="en-US" dirty="0" err="1" smtClean="0"/>
              <a:t>vSwitch</a:t>
            </a:r>
            <a:r>
              <a:rPr lang="en-US" dirty="0" smtClean="0"/>
              <a:t> and </a:t>
            </a:r>
            <a:r>
              <a:rPr lang="en-US" dirty="0" err="1" smtClean="0"/>
              <a:t>vDS</a:t>
            </a:r>
            <a:endParaRPr lang="en-US" dirty="0" smtClean="0"/>
          </a:p>
          <a:p>
            <a:pPr lvl="1"/>
            <a:r>
              <a:rPr lang="en-US" dirty="0" smtClean="0"/>
              <a:t>Hyper V’s Extensible Virtual Switch</a:t>
            </a:r>
          </a:p>
          <a:p>
            <a:pPr lvl="1"/>
            <a:r>
              <a:rPr lang="en-US" dirty="0" smtClean="0"/>
              <a:t>LINC, </a:t>
            </a:r>
            <a:r>
              <a:rPr lang="en-US" dirty="0" err="1" smtClean="0"/>
              <a:t>XORPlus</a:t>
            </a:r>
            <a:r>
              <a:rPr lang="en-US" dirty="0" smtClean="0"/>
              <a:t>, OF13SoftSwitch</a:t>
            </a:r>
          </a:p>
          <a:p>
            <a:pPr lvl="1"/>
            <a:endParaRPr lang="en-US" dirty="0" smtClean="0"/>
          </a:p>
        </p:txBody>
      </p:sp>
    </p:spTree>
    <p:extLst>
      <p:ext uri="{BB962C8B-B14F-4D97-AF65-F5344CB8AC3E}">
        <p14:creationId xmlns:p14="http://schemas.microsoft.com/office/powerpoint/2010/main" val="27242132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1006</Words>
  <Application>Microsoft Office PowerPoint</Application>
  <PresentationFormat>On-screen Show (4:3)</PresentationFormat>
  <Paragraphs>136</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Blank</vt:lpstr>
      <vt:lpstr>Office Theme</vt:lpstr>
      <vt:lpstr>PowerPoint Presentation</vt:lpstr>
      <vt:lpstr>January 2014 - contents</vt:lpstr>
      <vt:lpstr>What is SDN? What is Network virtualization?</vt:lpstr>
      <vt:lpstr>Generic SDN arch - IETF</vt:lpstr>
      <vt:lpstr>Generic SDN arch - IEEE</vt:lpstr>
      <vt:lpstr>Network Virtualization tech</vt:lpstr>
      <vt:lpstr>VMWare NSX</vt:lpstr>
      <vt:lpstr>Other stacks</vt:lpstr>
      <vt:lpstr>Prominent Controllers and Network Elements</vt:lpstr>
      <vt:lpstr>‘SDN’ stacks of solution providers</vt:lpstr>
      <vt:lpstr>Some FAQs</vt:lpstr>
      <vt:lpstr>Attacking such tech stack’s – early thoughts</vt:lpstr>
      <vt:lpstr>Attacking such tech stack’s – threat vector map</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2014-01-10T04:20:27Z</dcterms:created>
  <dcterms:modified xsi:type="dcterms:W3CDTF">2018-10-15T09:09:31Z</dcterms:modified>
</cp:coreProperties>
</file>