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3" r:id="rId3"/>
    <p:sldId id="261" r:id="rId4"/>
    <p:sldId id="258" r:id="rId5"/>
    <p:sldId id="260" r:id="rId6"/>
    <p:sldId id="259" r:id="rId7"/>
    <p:sldId id="257" r:id="rId8"/>
    <p:sldId id="256" r:id="rId9"/>
    <p:sldId id="262" r:id="rId10"/>
    <p:sldId id="264" r:id="rId11"/>
    <p:sldId id="265" r:id="rId12"/>
    <p:sldId id="266" r:id="rId13"/>
    <p:sldId id="268" r:id="rId14"/>
    <p:sldId id="269" r:id="rId15"/>
    <p:sldId id="270" r:id="rId16"/>
  </p:sldIdLst>
  <p:sldSz cx="9144000" cy="6858000" type="screen4x3"/>
  <p:notesSz cx="6864350" cy="9996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8065" autoAdjust="0"/>
  </p:normalViewPr>
  <p:slideViewPr>
    <p:cSldViewPr>
      <p:cViewPr varScale="1">
        <p:scale>
          <a:sx n="59" d="100"/>
          <a:sy n="59" d="100"/>
        </p:scale>
        <p:origin x="-16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230883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340631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389540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205360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8CBE2-AD5A-44AA-9C81-309B0B888324}" type="datetimeFigureOut">
              <a:rPr lang="en-US" smtClean="0"/>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29642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B8CBE2-AD5A-44AA-9C81-309B0B888324}" type="datetimeFigureOut">
              <a:rPr lang="en-US" smtClean="0"/>
              <a:t>8/27/2013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241178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8CBE2-AD5A-44AA-9C81-309B0B888324}" type="datetimeFigureOut">
              <a:rPr lang="en-US" smtClean="0"/>
              <a:t>8/27/2013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190881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8CBE2-AD5A-44AA-9C81-309B0B888324}" type="datetimeFigureOut">
              <a:rPr lang="en-US" smtClean="0"/>
              <a:t>8/27/2013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419681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8CBE2-AD5A-44AA-9C81-309B0B888324}" type="datetimeFigureOut">
              <a:rPr lang="en-US" smtClean="0"/>
              <a:t>8/27/2013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3962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8CBE2-AD5A-44AA-9C81-309B0B888324}" type="datetimeFigureOut">
              <a:rPr lang="en-US" smtClean="0"/>
              <a:t>8/27/2013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273330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8CBE2-AD5A-44AA-9C81-309B0B888324}" type="datetimeFigureOut">
              <a:rPr lang="en-US" smtClean="0"/>
              <a:t>8/27/2013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205F4-8810-4185-8DE2-D0C8CAF0EAA4}" type="slidenum">
              <a:rPr lang="en-US" smtClean="0"/>
              <a:t>‹#›</a:t>
            </a:fld>
            <a:endParaRPr lang="en-US"/>
          </a:p>
        </p:txBody>
      </p:sp>
    </p:spTree>
    <p:extLst>
      <p:ext uri="{BB962C8B-B14F-4D97-AF65-F5344CB8AC3E}">
        <p14:creationId xmlns:p14="http://schemas.microsoft.com/office/powerpoint/2010/main" val="152424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8CBE2-AD5A-44AA-9C81-309B0B888324}" type="datetimeFigureOut">
              <a:rPr lang="en-US" smtClean="0"/>
              <a:t>8/27/2013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205F4-8810-4185-8DE2-D0C8CAF0EAA4}" type="slidenum">
              <a:rPr lang="en-US" smtClean="0"/>
              <a:t>‹#›</a:t>
            </a:fld>
            <a:endParaRPr lang="en-US"/>
          </a:p>
        </p:txBody>
      </p:sp>
    </p:spTree>
    <p:extLst>
      <p:ext uri="{BB962C8B-B14F-4D97-AF65-F5344CB8AC3E}">
        <p14:creationId xmlns:p14="http://schemas.microsoft.com/office/powerpoint/2010/main" val="294171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hyperlink" Target="http://courses.coreservlets.com/Course-Materials/spring.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myservice.org/discussion/top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a C0de Diary?</a:t>
            </a:r>
          </a:p>
          <a:p>
            <a:pPr lvl="1"/>
            <a:r>
              <a:rPr lang="en-US" dirty="0" smtClean="0"/>
              <a:t>For experienced software developers</a:t>
            </a:r>
          </a:p>
          <a:p>
            <a:pPr lvl="1"/>
            <a:r>
              <a:rPr lang="en-US" dirty="0" smtClean="0"/>
              <a:t>Technical topics condensed into intense slides</a:t>
            </a:r>
          </a:p>
          <a:p>
            <a:pPr lvl="1"/>
            <a:r>
              <a:rPr lang="en-US" dirty="0" smtClean="0"/>
              <a:t>Each deck not more than 15 slides</a:t>
            </a:r>
          </a:p>
          <a:p>
            <a:pPr lvl="1"/>
            <a:r>
              <a:rPr lang="en-US" dirty="0" smtClean="0"/>
              <a:t>Acts as companion to WWW information and reference books</a:t>
            </a:r>
          </a:p>
          <a:p>
            <a:pPr lvl="1"/>
            <a:r>
              <a:rPr lang="en-US" dirty="0" smtClean="0"/>
              <a:t>Also serves as a refresher resource for a crash course</a:t>
            </a:r>
            <a:endParaRPr lang="en-US" dirty="0"/>
          </a:p>
        </p:txBody>
      </p:sp>
      <p:sp>
        <p:nvSpPr>
          <p:cNvPr id="6" name="Title 1"/>
          <p:cNvSpPr>
            <a:spLocks noGrp="1"/>
          </p:cNvSpPr>
          <p:nvPr>
            <p:ph type="title"/>
          </p:nvPr>
        </p:nvSpPr>
        <p:spPr>
          <a:xfrm>
            <a:off x="457200" y="274638"/>
            <a:ext cx="8229600" cy="1143000"/>
          </a:xfrm>
        </p:spPr>
        <p:style>
          <a:lnRef idx="1">
            <a:schemeClr val="accent1"/>
          </a:lnRef>
          <a:fillRef idx="3">
            <a:schemeClr val="accent1"/>
          </a:fillRef>
          <a:effectRef idx="2">
            <a:schemeClr val="accent1"/>
          </a:effectRef>
          <a:fontRef idx="minor">
            <a:schemeClr val="lt1"/>
          </a:fontRef>
        </p:style>
        <p:txBody>
          <a:bodyPr/>
          <a:lstStyle/>
          <a:p>
            <a:r>
              <a:rPr lang="en-US" dirty="0" smtClean="0"/>
              <a:t>The C0de Diaries</a:t>
            </a:r>
            <a:endParaRPr lang="en-US" dirty="0"/>
          </a:p>
        </p:txBody>
      </p:sp>
      <p:sp>
        <p:nvSpPr>
          <p:cNvPr id="7" name="Rectangle 6"/>
          <p:cNvSpPr/>
          <p:nvPr/>
        </p:nvSpPr>
        <p:spPr>
          <a:xfrm>
            <a:off x="6493042" y="838200"/>
            <a:ext cx="1524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341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Spring-Overview</a:t>
            </a:r>
            <a:endParaRPr lang="en-US" dirty="0"/>
          </a:p>
        </p:txBody>
      </p:sp>
      <p:pic>
        <p:nvPicPr>
          <p:cNvPr id="1026" name="Picture 2" descr="Spring Framework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1752600"/>
            <a:ext cx="3990975" cy="3686176"/>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130062" y="4114800"/>
            <a:ext cx="2232138" cy="554922"/>
          </a:xfrm>
          <a:prstGeom prst="borderCallout1">
            <a:avLst>
              <a:gd name="adj1" fmla="val 68728"/>
              <a:gd name="adj2" fmla="val 126390"/>
              <a:gd name="adj3" fmla="val 76912"/>
              <a:gd name="adj4" fmla="val 96277"/>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provides </a:t>
            </a:r>
            <a:r>
              <a:rPr lang="en-US" sz="1050" dirty="0" err="1"/>
              <a:t>BeanFactory</a:t>
            </a:r>
            <a:r>
              <a:rPr lang="en-US" sz="1050" dirty="0"/>
              <a:t> which is a sophisticated implementation of the factory pattern</a:t>
            </a:r>
          </a:p>
        </p:txBody>
      </p:sp>
      <p:sp>
        <p:nvSpPr>
          <p:cNvPr id="6" name="Line Callout 1 5"/>
          <p:cNvSpPr/>
          <p:nvPr/>
        </p:nvSpPr>
        <p:spPr>
          <a:xfrm>
            <a:off x="168162" y="5029200"/>
            <a:ext cx="2232138" cy="554922"/>
          </a:xfrm>
          <a:prstGeom prst="borderCallout1">
            <a:avLst>
              <a:gd name="adj1" fmla="val -66627"/>
              <a:gd name="adj2" fmla="val 163698"/>
              <a:gd name="adj3" fmla="val 76912"/>
              <a:gd name="adj4" fmla="val 96277"/>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fundamental parts of the framework, including the </a:t>
            </a:r>
            <a:r>
              <a:rPr lang="en-US" sz="1050" dirty="0" err="1"/>
              <a:t>IoC</a:t>
            </a:r>
            <a:r>
              <a:rPr lang="en-US" sz="1050" dirty="0"/>
              <a:t> and Dependency Injection features</a:t>
            </a:r>
          </a:p>
        </p:txBody>
      </p:sp>
      <p:sp>
        <p:nvSpPr>
          <p:cNvPr id="8" name="Line Callout 1 7"/>
          <p:cNvSpPr/>
          <p:nvPr/>
        </p:nvSpPr>
        <p:spPr>
          <a:xfrm>
            <a:off x="152400" y="5769678"/>
            <a:ext cx="2819400" cy="859722"/>
          </a:xfrm>
          <a:prstGeom prst="borderCallout1">
            <a:avLst>
              <a:gd name="adj1" fmla="val -129304"/>
              <a:gd name="adj2" fmla="val 158486"/>
              <a:gd name="adj3" fmla="val 73113"/>
              <a:gd name="adj4" fmla="val 99173"/>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Builds </a:t>
            </a:r>
            <a:r>
              <a:rPr lang="en-US" sz="1050" dirty="0"/>
              <a:t>on the solid base provided by the Core and Beans modules and it is a medium to access any objects defined and configured. The </a:t>
            </a:r>
            <a:r>
              <a:rPr lang="en-US" sz="1050" dirty="0" err="1"/>
              <a:t>ApplicationContext</a:t>
            </a:r>
            <a:r>
              <a:rPr lang="en-US" sz="1050" dirty="0"/>
              <a:t> interface is the focal point of the Context module.</a:t>
            </a:r>
          </a:p>
        </p:txBody>
      </p:sp>
      <p:sp>
        <p:nvSpPr>
          <p:cNvPr id="10" name="Line Callout 1 9"/>
          <p:cNvSpPr/>
          <p:nvPr/>
        </p:nvSpPr>
        <p:spPr>
          <a:xfrm>
            <a:off x="3461937" y="5966983"/>
            <a:ext cx="2232138" cy="662417"/>
          </a:xfrm>
          <a:prstGeom prst="borderCallout1">
            <a:avLst>
              <a:gd name="adj1" fmla="val -202280"/>
              <a:gd name="adj2" fmla="val 86888"/>
              <a:gd name="adj3" fmla="val -5710"/>
              <a:gd name="adj4" fmla="val 12884"/>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provides a powerful expression language for querying and manipulating an object graph at runtime</a:t>
            </a:r>
          </a:p>
        </p:txBody>
      </p:sp>
      <p:sp>
        <p:nvSpPr>
          <p:cNvPr id="11" name="Line Callout 1 10"/>
          <p:cNvSpPr/>
          <p:nvPr/>
        </p:nvSpPr>
        <p:spPr>
          <a:xfrm>
            <a:off x="739662" y="1128033"/>
            <a:ext cx="2232138" cy="662417"/>
          </a:xfrm>
          <a:prstGeom prst="borderCallout1">
            <a:avLst>
              <a:gd name="adj1" fmla="val 209375"/>
              <a:gd name="adj2" fmla="val 133706"/>
              <a:gd name="adj3" fmla="val 58380"/>
              <a:gd name="adj4" fmla="val 105056"/>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provides integration layers for popular object-relational mapping APIs, including JPA, JDO, Hibernate, and </a:t>
            </a:r>
            <a:r>
              <a:rPr lang="en-US" sz="1050" dirty="0" err="1"/>
              <a:t>iBatis</a:t>
            </a:r>
            <a:r>
              <a:rPr lang="en-US" sz="1050" dirty="0"/>
              <a:t>.</a:t>
            </a:r>
          </a:p>
        </p:txBody>
      </p:sp>
      <p:sp>
        <p:nvSpPr>
          <p:cNvPr id="12" name="Line Callout 1 11"/>
          <p:cNvSpPr/>
          <p:nvPr/>
        </p:nvSpPr>
        <p:spPr>
          <a:xfrm>
            <a:off x="269649" y="1978174"/>
            <a:ext cx="2232138" cy="662417"/>
          </a:xfrm>
          <a:prstGeom prst="borderCallout1">
            <a:avLst>
              <a:gd name="adj1" fmla="val 147750"/>
              <a:gd name="adj2" fmla="val 123465"/>
              <a:gd name="adj3" fmla="val 105215"/>
              <a:gd name="adj4" fmla="val 89694"/>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provides an abstraction layer that supports Object/XML mapping implementations for JAXB, Castor, </a:t>
            </a:r>
            <a:r>
              <a:rPr lang="en-US" sz="1050" dirty="0" err="1"/>
              <a:t>XMLBeans</a:t>
            </a:r>
            <a:r>
              <a:rPr lang="en-US" sz="1050" dirty="0"/>
              <a:t>, </a:t>
            </a:r>
            <a:r>
              <a:rPr lang="en-US" sz="1050" dirty="0" err="1"/>
              <a:t>JiBX</a:t>
            </a:r>
            <a:r>
              <a:rPr lang="en-US" sz="1050" dirty="0"/>
              <a:t> and </a:t>
            </a:r>
            <a:r>
              <a:rPr lang="en-US" sz="1050" dirty="0" err="1"/>
              <a:t>XStream</a:t>
            </a:r>
            <a:endParaRPr lang="en-US" sz="1050" dirty="0"/>
          </a:p>
        </p:txBody>
      </p:sp>
      <p:sp>
        <p:nvSpPr>
          <p:cNvPr id="13" name="Line Callout 1 12"/>
          <p:cNvSpPr/>
          <p:nvPr/>
        </p:nvSpPr>
        <p:spPr>
          <a:xfrm>
            <a:off x="3276600" y="1128033"/>
            <a:ext cx="2232138" cy="364670"/>
          </a:xfrm>
          <a:prstGeom prst="borderCallout1">
            <a:avLst>
              <a:gd name="adj1" fmla="val 483055"/>
              <a:gd name="adj2" fmla="val 40803"/>
              <a:gd name="adj3" fmla="val 128960"/>
              <a:gd name="adj4" fmla="val 63360"/>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module contains features for producing and consuming messages</a:t>
            </a:r>
          </a:p>
        </p:txBody>
      </p:sp>
      <p:sp>
        <p:nvSpPr>
          <p:cNvPr id="14" name="Line Callout 1 13"/>
          <p:cNvSpPr/>
          <p:nvPr/>
        </p:nvSpPr>
        <p:spPr>
          <a:xfrm>
            <a:off x="266133" y="2842783"/>
            <a:ext cx="2232138" cy="662417"/>
          </a:xfrm>
          <a:prstGeom prst="borderCallout1">
            <a:avLst>
              <a:gd name="adj1" fmla="val 76265"/>
              <a:gd name="adj2" fmla="val 123465"/>
              <a:gd name="adj3" fmla="val 70705"/>
              <a:gd name="adj4" fmla="val 100667"/>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supports programmatic and declarative transaction management for classes that implement special interfaces and for all your POJOs.</a:t>
            </a:r>
          </a:p>
        </p:txBody>
      </p:sp>
      <p:sp>
        <p:nvSpPr>
          <p:cNvPr id="15" name="Line Callout 1 14"/>
          <p:cNvSpPr/>
          <p:nvPr/>
        </p:nvSpPr>
        <p:spPr>
          <a:xfrm>
            <a:off x="5644808" y="838200"/>
            <a:ext cx="3369129" cy="654503"/>
          </a:xfrm>
          <a:prstGeom prst="borderCallout1">
            <a:avLst>
              <a:gd name="adj1" fmla="val 261017"/>
              <a:gd name="adj2" fmla="val -10086"/>
              <a:gd name="adj3" fmla="val 109002"/>
              <a:gd name="adj4" fmla="val 5202"/>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provides basic web-oriented integration features such as multipart file-upload functionality and the initialization of the </a:t>
            </a:r>
            <a:r>
              <a:rPr lang="en-US" sz="1050" dirty="0" err="1"/>
              <a:t>IoC</a:t>
            </a:r>
            <a:r>
              <a:rPr lang="en-US" sz="1050" dirty="0"/>
              <a:t> container using servlet listeners and a web-oriented application context</a:t>
            </a:r>
          </a:p>
        </p:txBody>
      </p:sp>
      <p:sp>
        <p:nvSpPr>
          <p:cNvPr id="17" name="Line Callout 1 16"/>
          <p:cNvSpPr/>
          <p:nvPr/>
        </p:nvSpPr>
        <p:spPr>
          <a:xfrm>
            <a:off x="6613072" y="1707697"/>
            <a:ext cx="2073728" cy="654503"/>
          </a:xfrm>
          <a:prstGeom prst="borderCallout1">
            <a:avLst>
              <a:gd name="adj1" fmla="val 128792"/>
              <a:gd name="adj2" fmla="val -24259"/>
              <a:gd name="adj3" fmla="val 109002"/>
              <a:gd name="adj4" fmla="val 5202"/>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contains Spring's model-view-controller (MVC) implementation for web applications</a:t>
            </a:r>
          </a:p>
        </p:txBody>
      </p:sp>
      <p:sp>
        <p:nvSpPr>
          <p:cNvPr id="18" name="Line Callout 1 17"/>
          <p:cNvSpPr/>
          <p:nvPr/>
        </p:nvSpPr>
        <p:spPr>
          <a:xfrm>
            <a:off x="6623958" y="2535817"/>
            <a:ext cx="2073728" cy="512183"/>
          </a:xfrm>
          <a:prstGeom prst="borderCallout1">
            <a:avLst>
              <a:gd name="adj1" fmla="val 102320"/>
              <a:gd name="adj2" fmla="val -21897"/>
              <a:gd name="adj3" fmla="val 69085"/>
              <a:gd name="adj4" fmla="val -1885"/>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contains the support classes for integrating a classic Struts web tier within a Spring application</a:t>
            </a:r>
          </a:p>
        </p:txBody>
      </p:sp>
      <p:sp>
        <p:nvSpPr>
          <p:cNvPr id="19" name="Line Callout 1 18"/>
          <p:cNvSpPr/>
          <p:nvPr/>
        </p:nvSpPr>
        <p:spPr>
          <a:xfrm>
            <a:off x="6629399" y="3221617"/>
            <a:ext cx="2384537" cy="664583"/>
          </a:xfrm>
          <a:prstGeom prst="borderCallout1">
            <a:avLst>
              <a:gd name="adj1" fmla="val 4041"/>
              <a:gd name="adj2" fmla="val -61614"/>
              <a:gd name="adj3" fmla="val 69085"/>
              <a:gd name="adj4" fmla="val -1885"/>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provides the MVC implementation to be used in a </a:t>
            </a:r>
            <a:r>
              <a:rPr lang="en-US" sz="1050" dirty="0" err="1"/>
              <a:t>portlet</a:t>
            </a:r>
            <a:r>
              <a:rPr lang="en-US" sz="1050" dirty="0"/>
              <a:t> environment and mirrors the functionality of Web-Servlet module</a:t>
            </a:r>
          </a:p>
        </p:txBody>
      </p:sp>
    </p:spTree>
    <p:extLst>
      <p:ext uri="{BB962C8B-B14F-4D97-AF65-F5344CB8AC3E}">
        <p14:creationId xmlns:p14="http://schemas.microsoft.com/office/powerpoint/2010/main" val="1318269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1143000"/>
          </a:xfrm>
        </p:spPr>
        <p:txBody>
          <a:bodyPr>
            <a:normAutofit fontScale="90000"/>
          </a:bodyPr>
          <a:lstStyle/>
          <a:p>
            <a:r>
              <a:rPr lang="en-US" dirty="0" smtClean="0"/>
              <a:t>Spring – anatomy of a simple Spring app (also cont. on next slide)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9837" b="11212"/>
          <a:stretch/>
        </p:blipFill>
        <p:spPr bwMode="auto">
          <a:xfrm>
            <a:off x="168731" y="1230086"/>
            <a:ext cx="2819400" cy="21227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4"/>
          <p:cNvSpPr/>
          <p:nvPr/>
        </p:nvSpPr>
        <p:spPr>
          <a:xfrm>
            <a:off x="2819402" y="1458686"/>
            <a:ext cx="761998" cy="931536"/>
          </a:xfrm>
          <a:prstGeom prst="borderCallout1">
            <a:avLst>
              <a:gd name="adj1" fmla="val 46685"/>
              <a:gd name="adj2" fmla="val -2357"/>
              <a:gd name="adj3" fmla="val 48520"/>
              <a:gd name="adj4" fmla="val -2478"/>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Eclipse IDE project explorer view</a:t>
            </a:r>
            <a:endParaRPr lang="en-US" sz="1050" dirty="0"/>
          </a:p>
        </p:txBody>
      </p:sp>
      <p:sp>
        <p:nvSpPr>
          <p:cNvPr id="4" name="Rectangle 3"/>
          <p:cNvSpPr/>
          <p:nvPr/>
        </p:nvSpPr>
        <p:spPr>
          <a:xfrm>
            <a:off x="2590800" y="5181600"/>
            <a:ext cx="1676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HelloWorld.java</a:t>
            </a:r>
            <a:endParaRPr lang="en-US" dirty="0"/>
          </a:p>
        </p:txBody>
      </p:sp>
      <p:sp>
        <p:nvSpPr>
          <p:cNvPr id="10" name="Rectangle 9"/>
          <p:cNvSpPr/>
          <p:nvPr/>
        </p:nvSpPr>
        <p:spPr>
          <a:xfrm>
            <a:off x="5867400" y="5181600"/>
            <a:ext cx="1676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MainApp.java</a:t>
            </a:r>
            <a:endParaRPr lang="en-US" dirty="0"/>
          </a:p>
        </p:txBody>
      </p:sp>
      <p:sp>
        <p:nvSpPr>
          <p:cNvPr id="11" name="Rectangle 10"/>
          <p:cNvSpPr/>
          <p:nvPr/>
        </p:nvSpPr>
        <p:spPr>
          <a:xfrm>
            <a:off x="3581400" y="3810000"/>
            <a:ext cx="1676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Beans.xml</a:t>
            </a:r>
            <a:endParaRPr lang="en-US" dirty="0"/>
          </a:p>
        </p:txBody>
      </p:sp>
      <p:sp>
        <p:nvSpPr>
          <p:cNvPr id="12" name="Line Callout 1 11"/>
          <p:cNvSpPr/>
          <p:nvPr/>
        </p:nvSpPr>
        <p:spPr>
          <a:xfrm>
            <a:off x="2136465" y="4302580"/>
            <a:ext cx="1116069" cy="364670"/>
          </a:xfrm>
          <a:prstGeom prst="borderCallout1">
            <a:avLst>
              <a:gd name="adj1" fmla="val 259174"/>
              <a:gd name="adj2" fmla="val 71527"/>
              <a:gd name="adj3" fmla="val 128960"/>
              <a:gd name="adj4" fmla="val 63360"/>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Main business logic</a:t>
            </a:r>
            <a:endParaRPr lang="en-US" sz="1050" dirty="0"/>
          </a:p>
        </p:txBody>
      </p:sp>
      <p:sp>
        <p:nvSpPr>
          <p:cNvPr id="13" name="Rectangle 12"/>
          <p:cNvSpPr/>
          <p:nvPr/>
        </p:nvSpPr>
        <p:spPr>
          <a:xfrm>
            <a:off x="2830288" y="6096000"/>
            <a:ext cx="1817912"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HelloWorld.class</a:t>
            </a:r>
            <a:endParaRPr lang="en-US" dirty="0"/>
          </a:p>
        </p:txBody>
      </p:sp>
      <p:cxnSp>
        <p:nvCxnSpPr>
          <p:cNvPr id="7" name="Elbow Connector 6"/>
          <p:cNvCxnSpPr>
            <a:stCxn id="4" idx="2"/>
            <a:endCxn id="13" idx="1"/>
          </p:cNvCxnSpPr>
          <p:nvPr/>
        </p:nvCxnSpPr>
        <p:spPr>
          <a:xfrm rot="5400000">
            <a:off x="2929619" y="5768069"/>
            <a:ext cx="400050" cy="598712"/>
          </a:xfrm>
          <a:prstGeom prst="bentConnector4">
            <a:avLst>
              <a:gd name="adj1" fmla="val 28571"/>
              <a:gd name="adj2" fmla="val 13818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97488" y="6096000"/>
            <a:ext cx="1817912"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MainApp.class</a:t>
            </a:r>
            <a:endParaRPr lang="en-US" dirty="0"/>
          </a:p>
        </p:txBody>
      </p:sp>
      <p:cxnSp>
        <p:nvCxnSpPr>
          <p:cNvPr id="9" name="Elbow Connector 8"/>
          <p:cNvCxnSpPr>
            <a:stCxn id="10" idx="2"/>
            <a:endCxn id="16" idx="1"/>
          </p:cNvCxnSpPr>
          <p:nvPr/>
        </p:nvCxnSpPr>
        <p:spPr>
          <a:xfrm rot="16200000" flipH="1">
            <a:off x="6701519" y="5871481"/>
            <a:ext cx="400050" cy="3918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Line Callout 1 18"/>
          <p:cNvSpPr/>
          <p:nvPr/>
        </p:nvSpPr>
        <p:spPr>
          <a:xfrm>
            <a:off x="6539453" y="3505200"/>
            <a:ext cx="2071147" cy="1172935"/>
          </a:xfrm>
          <a:prstGeom prst="borderCallout1">
            <a:avLst>
              <a:gd name="adj1" fmla="val 149086"/>
              <a:gd name="adj2" fmla="val 33685"/>
              <a:gd name="adj3" fmla="val 110709"/>
              <a:gd name="adj4" fmla="val 43650"/>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App context for spring </a:t>
            </a:r>
            <a:r>
              <a:rPr lang="en-US" sz="1050" dirty="0" err="1" smtClean="0"/>
              <a:t>fwk</a:t>
            </a:r>
            <a:r>
              <a:rPr lang="en-US" sz="1050" dirty="0" smtClean="0"/>
              <a:t>. Tells which </a:t>
            </a:r>
            <a:r>
              <a:rPr lang="en-US" sz="1050" dirty="0" err="1" smtClean="0"/>
              <a:t>config</a:t>
            </a:r>
            <a:r>
              <a:rPr lang="en-US" sz="1050" dirty="0" smtClean="0"/>
              <a:t> file has the </a:t>
            </a:r>
            <a:r>
              <a:rPr lang="en-US" sz="1050" dirty="0" err="1" smtClean="0"/>
              <a:t>ap</a:t>
            </a:r>
            <a:r>
              <a:rPr lang="en-US" sz="1050" dirty="0" smtClean="0"/>
              <a:t> context – in this case Beans.xml.</a:t>
            </a:r>
          </a:p>
          <a:p>
            <a:endParaRPr lang="en-US" sz="1050" dirty="0"/>
          </a:p>
          <a:p>
            <a:r>
              <a:rPr lang="en-US" sz="1050" dirty="0" smtClean="0"/>
              <a:t>Can have multiple app contexts for a single app (if needed)</a:t>
            </a:r>
            <a:endParaRPr lang="en-US" sz="1050" dirty="0"/>
          </a:p>
        </p:txBody>
      </p:sp>
      <p:sp>
        <p:nvSpPr>
          <p:cNvPr id="20" name="Line Callout 1 19"/>
          <p:cNvSpPr/>
          <p:nvPr/>
        </p:nvSpPr>
        <p:spPr>
          <a:xfrm>
            <a:off x="3687680" y="2667000"/>
            <a:ext cx="2636920" cy="914400"/>
          </a:xfrm>
          <a:prstGeom prst="borderCallout1">
            <a:avLst>
              <a:gd name="adj1" fmla="val 129221"/>
              <a:gd name="adj2" fmla="val 27023"/>
              <a:gd name="adj3" fmla="val 86490"/>
              <a:gd name="adj4" fmla="val 28683"/>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Glues app context and business logic </a:t>
            </a:r>
            <a:r>
              <a:rPr lang="en-US" sz="1200" dirty="0" smtClean="0"/>
              <a:t>[IOC]</a:t>
            </a:r>
            <a:endParaRPr lang="en-US" sz="1050" dirty="0" smtClean="0"/>
          </a:p>
          <a:p>
            <a:endParaRPr lang="en-US" sz="1050" dirty="0" smtClean="0"/>
          </a:p>
          <a:p>
            <a:r>
              <a:rPr lang="en-US" sz="1050" dirty="0" smtClean="0"/>
              <a:t>XML </a:t>
            </a:r>
            <a:r>
              <a:rPr lang="en-US" sz="1050" dirty="0"/>
              <a:t>file defines objects (beans) and gives them names. </a:t>
            </a:r>
            <a:r>
              <a:rPr lang="en-US" sz="1050" dirty="0" smtClean="0"/>
              <a:t>Java </a:t>
            </a:r>
            <a:r>
              <a:rPr lang="en-US" sz="1050" dirty="0"/>
              <a:t>code will load file and refer to objects by name</a:t>
            </a:r>
            <a:r>
              <a:rPr lang="en-US" sz="1050" dirty="0" smtClean="0"/>
              <a:t>.</a:t>
            </a:r>
            <a:endParaRPr lang="en-US" sz="1050" dirty="0"/>
          </a:p>
        </p:txBody>
      </p:sp>
      <p:cxnSp>
        <p:nvCxnSpPr>
          <p:cNvPr id="15" name="Straight Arrow Connector 14"/>
          <p:cNvCxnSpPr>
            <a:stCxn id="11" idx="1"/>
            <a:endCxn id="4" idx="0"/>
          </p:cNvCxnSpPr>
          <p:nvPr/>
        </p:nvCxnSpPr>
        <p:spPr>
          <a:xfrm flipH="1">
            <a:off x="3429000" y="4152900"/>
            <a:ext cx="1524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0" idx="0"/>
          </p:cNvCxnSpPr>
          <p:nvPr/>
        </p:nvCxnSpPr>
        <p:spPr>
          <a:xfrm>
            <a:off x="5257800" y="4152900"/>
            <a:ext cx="14478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6710" y="5097899"/>
            <a:ext cx="1996890" cy="1169551"/>
          </a:xfrm>
          <a:prstGeom prst="rect">
            <a:avLst/>
          </a:prstGeom>
          <a:noFill/>
        </p:spPr>
        <p:txBody>
          <a:bodyPr wrap="square" rtlCol="0">
            <a:spAutoFit/>
          </a:bodyPr>
          <a:lstStyle/>
          <a:p>
            <a:r>
              <a:rPr lang="en-US" sz="1400" i="1" dirty="0" err="1" smtClean="0"/>
              <a:t>Appcontext</a:t>
            </a:r>
            <a:r>
              <a:rPr lang="en-US" sz="1400" i="1" dirty="0" smtClean="0"/>
              <a:t> is typically used to store settings of an app that it will need at runtime but also need to be configurable. </a:t>
            </a:r>
            <a:endParaRPr lang="en-US" sz="1400" i="1"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066800"/>
            <a:ext cx="3086100" cy="1495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ine Callout 1 26"/>
          <p:cNvSpPr/>
          <p:nvPr/>
        </p:nvSpPr>
        <p:spPr>
          <a:xfrm>
            <a:off x="4908886" y="1424944"/>
            <a:ext cx="1066798" cy="779136"/>
          </a:xfrm>
          <a:prstGeom prst="borderCallout1">
            <a:avLst>
              <a:gd name="adj1" fmla="val 46685"/>
              <a:gd name="adj2" fmla="val -2357"/>
              <a:gd name="adj3" fmla="val 48520"/>
              <a:gd name="adj4" fmla="val -2478"/>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Typical Spring JARS to include for a basic Spring app</a:t>
            </a:r>
            <a:endParaRPr lang="en-US" sz="1050" dirty="0"/>
          </a:p>
        </p:txBody>
      </p:sp>
    </p:spTree>
    <p:extLst>
      <p:ext uri="{BB962C8B-B14F-4D97-AF65-F5344CB8AC3E}">
        <p14:creationId xmlns:p14="http://schemas.microsoft.com/office/powerpoint/2010/main" val="1900822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2" y="77560"/>
            <a:ext cx="4644118" cy="2458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339275"/>
            <a:ext cx="5634718" cy="3038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4600950"/>
            <a:ext cx="5734050" cy="220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082142" y="190500"/>
            <a:ext cx="3537858"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HelloWorld.java (Business Logic)</a:t>
            </a:r>
            <a:endParaRPr lang="en-US" dirty="0"/>
          </a:p>
        </p:txBody>
      </p:sp>
      <p:sp>
        <p:nvSpPr>
          <p:cNvPr id="8" name="Rectangle 7"/>
          <p:cNvSpPr/>
          <p:nvPr/>
        </p:nvSpPr>
        <p:spPr>
          <a:xfrm>
            <a:off x="7239000" y="2362200"/>
            <a:ext cx="1676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MainApp.java</a:t>
            </a:r>
            <a:endParaRPr lang="en-US" dirty="0"/>
          </a:p>
        </p:txBody>
      </p:sp>
      <p:sp>
        <p:nvSpPr>
          <p:cNvPr id="9" name="Rectangle 8"/>
          <p:cNvSpPr/>
          <p:nvPr/>
        </p:nvSpPr>
        <p:spPr>
          <a:xfrm>
            <a:off x="5823859" y="4865919"/>
            <a:ext cx="1676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Beans.xml</a:t>
            </a:r>
            <a:endParaRPr lang="en-US" dirty="0"/>
          </a:p>
        </p:txBody>
      </p:sp>
      <p:cxnSp>
        <p:nvCxnSpPr>
          <p:cNvPr id="32" name="Straight Connector 31"/>
          <p:cNvCxnSpPr/>
          <p:nvPr/>
        </p:nvCxnSpPr>
        <p:spPr>
          <a:xfrm>
            <a:off x="7119258" y="3690258"/>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486400" y="3690258"/>
            <a:ext cx="1632858" cy="9106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51271" y="4022277"/>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057400" y="4022277"/>
            <a:ext cx="5812972" cy="19975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3233058"/>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43" name="Rectangle 42"/>
          <p:cNvSpPr/>
          <p:nvPr/>
        </p:nvSpPr>
        <p:spPr>
          <a:xfrm>
            <a:off x="80282" y="509451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44" name="Rectangle 43"/>
          <p:cNvSpPr/>
          <p:nvPr/>
        </p:nvSpPr>
        <p:spPr>
          <a:xfrm>
            <a:off x="8060871" y="411925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45" name="Rectangle 44"/>
          <p:cNvSpPr/>
          <p:nvPr/>
        </p:nvSpPr>
        <p:spPr>
          <a:xfrm>
            <a:off x="2514600" y="533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cxnSp>
        <p:nvCxnSpPr>
          <p:cNvPr id="46" name="Straight Connector 45"/>
          <p:cNvCxnSpPr/>
          <p:nvPr/>
        </p:nvCxnSpPr>
        <p:spPr>
          <a:xfrm>
            <a:off x="4914899" y="6188529"/>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1676400" y="762000"/>
            <a:ext cx="3238499" cy="54265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307771" y="6335485"/>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1676400" y="1339275"/>
            <a:ext cx="1314449" cy="49962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42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143000"/>
          </a:xfrm>
        </p:spPr>
        <p:txBody>
          <a:bodyPr/>
          <a:lstStyle/>
          <a:p>
            <a:pPr algn="l"/>
            <a:r>
              <a:rPr lang="en-US" dirty="0" smtClean="0"/>
              <a:t>Slightly more complex e.g.</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4219575"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05638" y="850232"/>
            <a:ext cx="2386014"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CBasicAuthGatekeeper</a:t>
            </a:r>
            <a:endParaRPr lang="en-US" dirty="0">
              <a:solidFill>
                <a:schemeClr val="tx1"/>
              </a:solidFill>
            </a:endParaRPr>
          </a:p>
        </p:txBody>
      </p:sp>
      <p:sp>
        <p:nvSpPr>
          <p:cNvPr id="6" name="Rectangle 5"/>
          <p:cNvSpPr/>
          <p:nvPr/>
        </p:nvSpPr>
        <p:spPr>
          <a:xfrm>
            <a:off x="5005638" y="1471864"/>
            <a:ext cx="2386014"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COAuthGatekeeper</a:t>
            </a:r>
            <a:endParaRPr lang="en-US" dirty="0">
              <a:solidFill>
                <a:schemeClr val="tx1"/>
              </a:solidFill>
            </a:endParaRPr>
          </a:p>
        </p:txBody>
      </p:sp>
      <p:cxnSp>
        <p:nvCxnSpPr>
          <p:cNvPr id="7" name="Elbow Connector 6"/>
          <p:cNvCxnSpPr>
            <a:endCxn id="4" idx="1"/>
          </p:cNvCxnSpPr>
          <p:nvPr/>
        </p:nvCxnSpPr>
        <p:spPr>
          <a:xfrm>
            <a:off x="4396038" y="697832"/>
            <a:ext cx="60960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098" idx="3"/>
            <a:endCxn id="6" idx="1"/>
          </p:cNvCxnSpPr>
          <p:nvPr/>
        </p:nvCxnSpPr>
        <p:spPr>
          <a:xfrm>
            <a:off x="4371975" y="1447800"/>
            <a:ext cx="633663" cy="2526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Line Callout 1 10"/>
          <p:cNvSpPr/>
          <p:nvPr/>
        </p:nvSpPr>
        <p:spPr>
          <a:xfrm>
            <a:off x="6408821" y="152400"/>
            <a:ext cx="2658979" cy="545432"/>
          </a:xfrm>
          <a:prstGeom prst="borderCallout1">
            <a:avLst>
              <a:gd name="adj1" fmla="val 112151"/>
              <a:gd name="adj2" fmla="val -16669"/>
              <a:gd name="adj3" fmla="val 49163"/>
              <a:gd name="adj4" fmla="val -4625"/>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Interface </a:t>
            </a:r>
            <a:r>
              <a:rPr lang="en-US" sz="1050" dirty="0" err="1" smtClean="0"/>
              <a:t>Igatekeeper</a:t>
            </a:r>
            <a:r>
              <a:rPr lang="en-US" sz="1050" dirty="0" smtClean="0"/>
              <a:t> is implemented by these two classes. They have no Spring dependency and are POJOs</a:t>
            </a:r>
            <a:endParaRPr lang="en-US" sz="105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6" y="3886200"/>
            <a:ext cx="6191250" cy="2266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Line Callout 1 12"/>
          <p:cNvSpPr/>
          <p:nvPr/>
        </p:nvSpPr>
        <p:spPr>
          <a:xfrm>
            <a:off x="304800" y="6324600"/>
            <a:ext cx="3092116" cy="381000"/>
          </a:xfrm>
          <a:prstGeom prst="borderCallout1">
            <a:avLst>
              <a:gd name="adj1" fmla="val -85062"/>
              <a:gd name="adj2" fmla="val 1322"/>
              <a:gd name="adj3" fmla="val 23900"/>
              <a:gd name="adj4" fmla="val -3576"/>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err="1" smtClean="0"/>
              <a:t>CGateKeeperTest</a:t>
            </a:r>
            <a:r>
              <a:rPr lang="en-US" sz="1050" dirty="0" smtClean="0"/>
              <a:t> uses </a:t>
            </a:r>
            <a:r>
              <a:rPr lang="en-US" sz="1050" dirty="0" err="1" smtClean="0"/>
              <a:t>Igatekeeper</a:t>
            </a:r>
            <a:r>
              <a:rPr lang="en-US" sz="1050" dirty="0" smtClean="0"/>
              <a:t> at interface level only!!</a:t>
            </a:r>
            <a:endParaRPr lang="en-US" sz="1050"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362200"/>
            <a:ext cx="6629400" cy="1285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Line Callout 1 15"/>
          <p:cNvSpPr/>
          <p:nvPr/>
        </p:nvSpPr>
        <p:spPr>
          <a:xfrm>
            <a:off x="6553200" y="3926304"/>
            <a:ext cx="2286000" cy="818147"/>
          </a:xfrm>
          <a:prstGeom prst="borderCallout1">
            <a:avLst>
              <a:gd name="adj1" fmla="val -57695"/>
              <a:gd name="adj2" fmla="val 1319"/>
              <a:gd name="adj3" fmla="val -9433"/>
              <a:gd name="adj4" fmla="val 9056"/>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Binds implementation of </a:t>
            </a:r>
            <a:r>
              <a:rPr lang="en-US" sz="1050" dirty="0" err="1" smtClean="0"/>
              <a:t>IGateKeeper</a:t>
            </a:r>
            <a:r>
              <a:rPr lang="en-US" sz="1050" dirty="0" smtClean="0"/>
              <a:t> to Bean.</a:t>
            </a:r>
          </a:p>
          <a:p>
            <a:r>
              <a:rPr lang="en-US" sz="1050" dirty="0" smtClean="0"/>
              <a:t>gate1=</a:t>
            </a:r>
            <a:r>
              <a:rPr lang="en-US" sz="1050" dirty="0" err="1" smtClean="0"/>
              <a:t>BasicAuth</a:t>
            </a:r>
            <a:endParaRPr lang="en-US" sz="1050" dirty="0" smtClean="0"/>
          </a:p>
          <a:p>
            <a:r>
              <a:rPr lang="en-US" sz="1050" dirty="0" smtClean="0"/>
              <a:t>gate2=</a:t>
            </a:r>
            <a:r>
              <a:rPr lang="en-US" sz="1050" dirty="0" err="1" smtClean="0"/>
              <a:t>OAuth</a:t>
            </a:r>
            <a:endParaRPr lang="en-US" sz="1050" dirty="0"/>
          </a:p>
        </p:txBody>
      </p:sp>
      <p:cxnSp>
        <p:nvCxnSpPr>
          <p:cNvPr id="14" name="Curved Connector 13"/>
          <p:cNvCxnSpPr>
            <a:endCxn id="4100" idx="1"/>
          </p:cNvCxnSpPr>
          <p:nvPr/>
        </p:nvCxnSpPr>
        <p:spPr>
          <a:xfrm>
            <a:off x="1035143" y="2209800"/>
            <a:ext cx="946057" cy="795338"/>
          </a:xfrm>
          <a:prstGeom prst="curved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rot="5400000">
            <a:off x="1464891" y="3369889"/>
            <a:ext cx="559592" cy="473031"/>
          </a:xfrm>
          <a:prstGeom prst="curvedConnector3">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5894721"/>
            <a:ext cx="5133975" cy="923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670501" y="6110037"/>
            <a:ext cx="1402948" cy="400110"/>
          </a:xfrm>
          <a:prstGeom prst="rect">
            <a:avLst/>
          </a:prstGeom>
          <a:noFill/>
        </p:spPr>
        <p:txBody>
          <a:bodyPr wrap="none" rtlCol="0">
            <a:spAutoFit/>
          </a:bodyPr>
          <a:lstStyle/>
          <a:p>
            <a:r>
              <a:rPr lang="en-US" sz="1000" b="1" dirty="0" err="1" smtClean="0"/>
              <a:t>CBasicAuthGatekeeper</a:t>
            </a:r>
            <a:endParaRPr lang="en-US" sz="1000" b="1" dirty="0"/>
          </a:p>
          <a:p>
            <a:r>
              <a:rPr lang="en-US" sz="1000" b="1" dirty="0" err="1" smtClean="0"/>
              <a:t>COAuthGatekeeper</a:t>
            </a:r>
            <a:endParaRPr lang="en-US" sz="1000" b="1" dirty="0"/>
          </a:p>
        </p:txBody>
      </p:sp>
      <p:sp>
        <p:nvSpPr>
          <p:cNvPr id="19" name="TextBox 18"/>
          <p:cNvSpPr txBox="1"/>
          <p:nvPr/>
        </p:nvSpPr>
        <p:spPr>
          <a:xfrm>
            <a:off x="5226452" y="6096000"/>
            <a:ext cx="732893" cy="246221"/>
          </a:xfrm>
          <a:prstGeom prst="rect">
            <a:avLst/>
          </a:prstGeom>
          <a:noFill/>
        </p:spPr>
        <p:txBody>
          <a:bodyPr wrap="none" rtlCol="0">
            <a:spAutoFit/>
          </a:bodyPr>
          <a:lstStyle/>
          <a:p>
            <a:r>
              <a:rPr lang="en-US" sz="1000" b="1" dirty="0" smtClean="0"/>
              <a:t>Beans.xml</a:t>
            </a:r>
            <a:endParaRPr lang="en-US" sz="1000" b="1" dirty="0"/>
          </a:p>
        </p:txBody>
      </p:sp>
      <p:sp>
        <p:nvSpPr>
          <p:cNvPr id="20" name="TextBox 19"/>
          <p:cNvSpPr txBox="1"/>
          <p:nvPr/>
        </p:nvSpPr>
        <p:spPr>
          <a:xfrm>
            <a:off x="7817252" y="6002179"/>
            <a:ext cx="1096775" cy="246221"/>
          </a:xfrm>
          <a:prstGeom prst="rect">
            <a:avLst/>
          </a:prstGeom>
          <a:noFill/>
        </p:spPr>
        <p:txBody>
          <a:bodyPr wrap="none" rtlCol="0">
            <a:spAutoFit/>
          </a:bodyPr>
          <a:lstStyle/>
          <a:p>
            <a:r>
              <a:rPr lang="en-US" sz="1000" b="1" dirty="0" err="1" smtClean="0"/>
              <a:t>CGatekeeperTest</a:t>
            </a:r>
            <a:endParaRPr lang="en-US" sz="1000" b="1" dirty="0"/>
          </a:p>
        </p:txBody>
      </p:sp>
    </p:spTree>
    <p:extLst>
      <p:ext uri="{BB962C8B-B14F-4D97-AF65-F5344CB8AC3E}">
        <p14:creationId xmlns:p14="http://schemas.microsoft.com/office/powerpoint/2010/main" val="274675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l"/>
            <a:r>
              <a:rPr lang="en-US" dirty="0" smtClean="0"/>
              <a:t>Spring DI - Summary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6019800" cy="3669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4"/>
          <p:cNvSpPr/>
          <p:nvPr/>
        </p:nvSpPr>
        <p:spPr>
          <a:xfrm>
            <a:off x="6408821" y="152400"/>
            <a:ext cx="2658979" cy="1676400"/>
          </a:xfrm>
          <a:prstGeom prst="borderCallout1">
            <a:avLst>
              <a:gd name="adj1" fmla="val 163741"/>
              <a:gd name="adj2" fmla="val -136729"/>
              <a:gd name="adj3" fmla="val 49163"/>
              <a:gd name="adj4" fmla="val -4625"/>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SCOPE – is to be specified in the Beans.xml</a:t>
            </a:r>
          </a:p>
          <a:p>
            <a:r>
              <a:rPr lang="en-US" sz="1050" b="1" dirty="0" smtClean="0"/>
              <a:t>Singleton</a:t>
            </a:r>
            <a:r>
              <a:rPr lang="en-US" sz="1050" dirty="0" smtClean="0"/>
              <a:t> – is default. </a:t>
            </a:r>
            <a:r>
              <a:rPr lang="en-US" sz="1050" dirty="0" err="1" smtClean="0"/>
              <a:t>Everytime</a:t>
            </a:r>
            <a:r>
              <a:rPr lang="en-US" sz="1050" dirty="0" smtClean="0"/>
              <a:t> you call </a:t>
            </a:r>
            <a:r>
              <a:rPr lang="en-US" sz="1050" dirty="0" err="1" smtClean="0"/>
              <a:t>getBean</a:t>
            </a:r>
            <a:r>
              <a:rPr lang="en-US" sz="1050" dirty="0" smtClean="0"/>
              <a:t> on the same name, you get the same instance.</a:t>
            </a:r>
          </a:p>
          <a:p>
            <a:r>
              <a:rPr lang="en-US" sz="1050" b="1" dirty="0" smtClean="0"/>
              <a:t>Prototype</a:t>
            </a:r>
            <a:r>
              <a:rPr lang="en-US" sz="1050" dirty="0" smtClean="0"/>
              <a:t> – </a:t>
            </a:r>
            <a:r>
              <a:rPr lang="en-US" sz="1050" dirty="0" err="1" smtClean="0"/>
              <a:t>everytime</a:t>
            </a:r>
            <a:r>
              <a:rPr lang="en-US" sz="1050" dirty="0" smtClean="0"/>
              <a:t> you call </a:t>
            </a:r>
            <a:r>
              <a:rPr lang="en-US" sz="1050" dirty="0" err="1" smtClean="0"/>
              <a:t>getBean</a:t>
            </a:r>
            <a:r>
              <a:rPr lang="en-US" sz="1050" dirty="0" smtClean="0"/>
              <a:t>, you get a new instance</a:t>
            </a:r>
          </a:p>
          <a:p>
            <a:r>
              <a:rPr lang="en-US" sz="1050" b="1" dirty="0" smtClean="0"/>
              <a:t>Request</a:t>
            </a:r>
            <a:r>
              <a:rPr lang="en-US" sz="1050" dirty="0" smtClean="0"/>
              <a:t> – valid only in </a:t>
            </a:r>
            <a:r>
              <a:rPr lang="en-US" sz="1050" dirty="0" err="1" smtClean="0"/>
              <a:t>webapps</a:t>
            </a:r>
            <a:endParaRPr lang="en-US" sz="1050" dirty="0" smtClean="0"/>
          </a:p>
          <a:p>
            <a:r>
              <a:rPr lang="en-US" sz="1050" b="1" dirty="0" smtClean="0"/>
              <a:t>Session</a:t>
            </a:r>
            <a:r>
              <a:rPr lang="en-US" sz="1050" dirty="0" smtClean="0"/>
              <a:t> - </a:t>
            </a:r>
            <a:r>
              <a:rPr lang="en-US" sz="1050" dirty="0"/>
              <a:t>valid only in </a:t>
            </a:r>
            <a:r>
              <a:rPr lang="en-US" sz="1050" dirty="0" err="1"/>
              <a:t>webapps</a:t>
            </a:r>
            <a:endParaRPr lang="en-US" sz="1050" dirty="0" smtClean="0"/>
          </a:p>
          <a:p>
            <a:r>
              <a:rPr lang="en-US" sz="1050" b="1" dirty="0" err="1" smtClean="0"/>
              <a:t>globalSession</a:t>
            </a:r>
            <a:r>
              <a:rPr lang="en-US" sz="1050" dirty="0" smtClean="0"/>
              <a:t> </a:t>
            </a:r>
            <a:r>
              <a:rPr lang="en-US" sz="1050" dirty="0"/>
              <a:t>- valid only in </a:t>
            </a:r>
            <a:r>
              <a:rPr lang="en-US" sz="1050" dirty="0" smtClean="0"/>
              <a:t>portal apps</a:t>
            </a:r>
            <a:endParaRPr lang="en-US" sz="105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541" y="4667250"/>
            <a:ext cx="4143375" cy="127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Curved Connector 7"/>
          <p:cNvCxnSpPr>
            <a:stCxn id="7" idx="1"/>
            <a:endCxn id="1027" idx="0"/>
          </p:cNvCxnSpPr>
          <p:nvPr/>
        </p:nvCxnSpPr>
        <p:spPr>
          <a:xfrm rot="5400000">
            <a:off x="7180473" y="4117432"/>
            <a:ext cx="409575" cy="690061"/>
          </a:xfrm>
          <a:prstGeom prst="curvedConnector3">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71800" y="3308684"/>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43600" y="5791200"/>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609600" y="521368"/>
            <a:ext cx="5181600" cy="850232"/>
          </a:xfrm>
        </p:spPr>
        <p:txBody>
          <a:bodyPr>
            <a:normAutofit/>
          </a:bodyPr>
          <a:lstStyle/>
          <a:p>
            <a:pPr marL="0" indent="0">
              <a:buNone/>
            </a:pPr>
            <a:r>
              <a:rPr lang="en-US" sz="2000" i="1" dirty="0" smtClean="0"/>
              <a:t>supplying other Beans as properties or constructor </a:t>
            </a:r>
            <a:r>
              <a:rPr lang="en-US" sz="2000" i="1" dirty="0" err="1" smtClean="0"/>
              <a:t>args</a:t>
            </a:r>
            <a:endParaRPr lang="en-US" sz="2000" i="1"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900334"/>
            <a:ext cx="4695825" cy="19341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Callout 1 6"/>
          <p:cNvSpPr/>
          <p:nvPr/>
        </p:nvSpPr>
        <p:spPr>
          <a:xfrm>
            <a:off x="6400800" y="2581275"/>
            <a:ext cx="2658979" cy="1676400"/>
          </a:xfrm>
          <a:prstGeom prst="borderCallout1">
            <a:avLst>
              <a:gd name="adj1" fmla="val 24028"/>
              <a:gd name="adj2" fmla="val -77605"/>
              <a:gd name="adj3" fmla="val 49163"/>
              <a:gd name="adj4" fmla="val -4625"/>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FACTORY METHODS – use when you don’t know the specific type of bean you will need and need to run some logic to determine it. so, instead of specifying a name/</a:t>
            </a:r>
            <a:r>
              <a:rPr lang="en-US" sz="1050" dirty="0" err="1" smtClean="0"/>
              <a:t>ctr</a:t>
            </a:r>
            <a:r>
              <a:rPr lang="en-US" sz="1050" dirty="0" smtClean="0"/>
              <a:t> you call a method that returns an object (in the Beans.xml)</a:t>
            </a:r>
          </a:p>
          <a:p>
            <a:r>
              <a:rPr lang="en-US" sz="1050" dirty="0" smtClean="0"/>
              <a:t>This method must be in a separate helper class and must be static.</a:t>
            </a:r>
            <a:endParaRPr lang="en-US" sz="1050" dirty="0"/>
          </a:p>
        </p:txBody>
      </p:sp>
      <p:cxnSp>
        <p:nvCxnSpPr>
          <p:cNvPr id="21" name="Straight Arrow Connector 20"/>
          <p:cNvCxnSpPr/>
          <p:nvPr/>
        </p:nvCxnSpPr>
        <p:spPr>
          <a:xfrm flipH="1">
            <a:off x="4572000" y="1828800"/>
            <a:ext cx="1836821" cy="307153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356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Why Spring?</a:t>
            </a:r>
            <a:endParaRPr lang="en-US" dirty="0"/>
          </a:p>
        </p:txBody>
      </p:sp>
      <p:sp>
        <p:nvSpPr>
          <p:cNvPr id="3" name="Content Placeholder 2"/>
          <p:cNvSpPr>
            <a:spLocks noGrp="1"/>
          </p:cNvSpPr>
          <p:nvPr>
            <p:ph idx="1"/>
          </p:nvPr>
        </p:nvSpPr>
        <p:spPr>
          <a:xfrm>
            <a:off x="228600" y="685800"/>
            <a:ext cx="8686800" cy="5181600"/>
          </a:xfrm>
        </p:spPr>
        <p:txBody>
          <a:bodyPr>
            <a:normAutofit fontScale="77500" lnSpcReduction="20000"/>
          </a:bodyPr>
          <a:lstStyle/>
          <a:p>
            <a:r>
              <a:rPr lang="en-US" dirty="0" smtClean="0"/>
              <a:t>Today </a:t>
            </a:r>
            <a:r>
              <a:rPr lang="en-US" dirty="0" smtClean="0">
                <a:sym typeface="Wingdings" pitchFamily="2" charset="2"/>
              </a:rPr>
              <a:t> complex solutions, incomplete and constantly fluctuating requirements.</a:t>
            </a:r>
          </a:p>
          <a:p>
            <a:pPr lvl="1"/>
            <a:r>
              <a:rPr lang="en-US" dirty="0" smtClean="0">
                <a:sym typeface="Wingdings" pitchFamily="2" charset="2"/>
              </a:rPr>
              <a:t>Need a flexible arch and easily verifiable components.</a:t>
            </a:r>
          </a:p>
          <a:p>
            <a:r>
              <a:rPr lang="en-US" dirty="0" smtClean="0">
                <a:sym typeface="Wingdings" pitchFamily="2" charset="2"/>
              </a:rPr>
              <a:t>Spring has</a:t>
            </a:r>
          </a:p>
          <a:p>
            <a:pPr lvl="1"/>
            <a:r>
              <a:rPr lang="en-US" dirty="0" smtClean="0">
                <a:sym typeface="Wingdings" pitchFamily="2" charset="2"/>
              </a:rPr>
              <a:t>Simplicity – based on POJO for business logic. =&gt; object model based. This allows your same business logic implementation to be easily run as a POJO app, a servlet etc.</a:t>
            </a:r>
          </a:p>
          <a:p>
            <a:pPr lvl="1"/>
            <a:r>
              <a:rPr lang="en-US" dirty="0" smtClean="0">
                <a:sym typeface="Wingdings" pitchFamily="2" charset="2"/>
              </a:rPr>
              <a:t>Reusability - components that abstract commonly required stuff like n/w, </a:t>
            </a:r>
            <a:r>
              <a:rPr lang="en-US" dirty="0" err="1" smtClean="0">
                <a:sym typeface="Wingdings" pitchFamily="2" charset="2"/>
              </a:rPr>
              <a:t>db</a:t>
            </a:r>
            <a:r>
              <a:rPr lang="en-US" dirty="0" smtClean="0">
                <a:sym typeface="Wingdings" pitchFamily="2" charset="2"/>
              </a:rPr>
              <a:t>, messaging etc.. (</a:t>
            </a:r>
            <a:r>
              <a:rPr lang="en-US" dirty="0" err="1" smtClean="0">
                <a:sym typeface="Wingdings" pitchFamily="2" charset="2"/>
              </a:rPr>
              <a:t>AoP</a:t>
            </a:r>
            <a:r>
              <a:rPr lang="en-US" dirty="0" smtClean="0">
                <a:sym typeface="Wingdings" pitchFamily="2" charset="2"/>
              </a:rPr>
              <a:t>)</a:t>
            </a:r>
          </a:p>
          <a:p>
            <a:pPr lvl="1"/>
            <a:r>
              <a:rPr lang="en-US" dirty="0" smtClean="0">
                <a:sym typeface="Wingdings" pitchFamily="2" charset="2"/>
              </a:rPr>
              <a:t>Modularity – allows only relevant </a:t>
            </a:r>
            <a:r>
              <a:rPr lang="en-US" dirty="0" err="1" smtClean="0">
                <a:sym typeface="Wingdings" pitchFamily="2" charset="2"/>
              </a:rPr>
              <a:t>reusables</a:t>
            </a:r>
            <a:r>
              <a:rPr lang="en-US" dirty="0" smtClean="0">
                <a:sym typeface="Wingdings" pitchFamily="2" charset="2"/>
              </a:rPr>
              <a:t> to be introduced in your app. All </a:t>
            </a:r>
            <a:r>
              <a:rPr lang="en-US" dirty="0" err="1" smtClean="0">
                <a:sym typeface="Wingdings" pitchFamily="2" charset="2"/>
              </a:rPr>
              <a:t>reusables</a:t>
            </a:r>
            <a:r>
              <a:rPr lang="en-US" dirty="0" smtClean="0">
                <a:sym typeface="Wingdings" pitchFamily="2" charset="2"/>
              </a:rPr>
              <a:t> use consistent interfaces.</a:t>
            </a:r>
          </a:p>
          <a:p>
            <a:pPr lvl="1"/>
            <a:r>
              <a:rPr lang="en-US" dirty="0" smtClean="0">
                <a:sym typeface="Wingdings" pitchFamily="2" charset="2"/>
              </a:rPr>
              <a:t>Flexibility – DI allows a configurable object model. You can inject new implementations of an interface via configuration only. This allows for great testing as well as future proofed arch</a:t>
            </a:r>
            <a:r>
              <a:rPr lang="en-US" dirty="0">
                <a:sym typeface="Wingdings" pitchFamily="2" charset="2"/>
              </a:rPr>
              <a:t>. (DI/</a:t>
            </a:r>
            <a:r>
              <a:rPr lang="en-US" dirty="0" err="1">
                <a:sym typeface="Wingdings" pitchFamily="2" charset="2"/>
              </a:rPr>
              <a:t>IoC</a:t>
            </a:r>
            <a:r>
              <a:rPr lang="en-US" dirty="0">
                <a:sym typeface="Wingdings" pitchFamily="2" charset="2"/>
              </a:rPr>
              <a:t>)</a:t>
            </a:r>
            <a:endParaRPr lang="en-US" dirty="0" smtClean="0">
              <a:sym typeface="Wingdings" pitchFamily="2" charset="2"/>
            </a:endParaRPr>
          </a:p>
          <a:p>
            <a:r>
              <a:rPr lang="en-US" dirty="0">
                <a:sym typeface="Wingdings" pitchFamily="2" charset="2"/>
                <a:hlinkClick r:id="rId2"/>
              </a:rPr>
              <a:t>http://</a:t>
            </a:r>
            <a:r>
              <a:rPr lang="en-US" dirty="0" smtClean="0">
                <a:sym typeface="Wingdings" pitchFamily="2" charset="2"/>
                <a:hlinkClick r:id="rId2"/>
              </a:rPr>
              <a:t>courses.coreservlets.com/Course-Materials/spring.html</a:t>
            </a:r>
            <a:endParaRPr lang="en-US" dirty="0" smtClean="0">
              <a:sym typeface="Wingdings" pitchFamily="2" charset="2"/>
            </a:endParaRPr>
          </a:p>
          <a:p>
            <a:endParaRPr lang="en-US" dirty="0"/>
          </a:p>
        </p:txBody>
      </p:sp>
      <p:sp>
        <p:nvSpPr>
          <p:cNvPr id="4" name="Rectangle 3"/>
          <p:cNvSpPr/>
          <p:nvPr/>
        </p:nvSpPr>
        <p:spPr>
          <a:xfrm>
            <a:off x="533400" y="5486400"/>
            <a:ext cx="81534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t>.NET counterparts of Spring-</a:t>
            </a:r>
          </a:p>
          <a:p>
            <a:r>
              <a:rPr lang="en-US" sz="2000" dirty="0"/>
              <a:t> </a:t>
            </a:r>
            <a:r>
              <a:rPr lang="en-US" sz="2000" dirty="0" smtClean="0"/>
              <a:t>- 3</a:t>
            </a:r>
            <a:r>
              <a:rPr lang="en-US" sz="2000" baseline="30000" dirty="0" smtClean="0"/>
              <a:t>rd</a:t>
            </a:r>
            <a:r>
              <a:rPr lang="en-US" sz="2000" dirty="0" smtClean="0"/>
              <a:t> party: Castle </a:t>
            </a:r>
            <a:r>
              <a:rPr lang="en-US" sz="2000" dirty="0" err="1" smtClean="0"/>
              <a:t>Winsdor</a:t>
            </a:r>
            <a:r>
              <a:rPr lang="en-US" sz="2000" dirty="0" smtClean="0"/>
              <a:t>, Spring.NET, </a:t>
            </a:r>
            <a:r>
              <a:rPr lang="en-US" sz="2000" dirty="0" err="1" smtClean="0"/>
              <a:t>Autofac</a:t>
            </a:r>
            <a:r>
              <a:rPr lang="en-US" sz="2000" dirty="0" smtClean="0"/>
              <a:t> 3, Structure Map</a:t>
            </a:r>
          </a:p>
          <a:p>
            <a:r>
              <a:rPr lang="en-US" sz="2000" dirty="0" smtClean="0"/>
              <a:t> - MSFT: MEF, Unity (via EL)</a:t>
            </a:r>
          </a:p>
          <a:p>
            <a:endParaRPr lang="en-US" sz="2000" dirty="0"/>
          </a:p>
        </p:txBody>
      </p:sp>
    </p:spTree>
    <p:extLst>
      <p:ext uri="{BB962C8B-B14F-4D97-AF65-F5344CB8AC3E}">
        <p14:creationId xmlns:p14="http://schemas.microsoft.com/office/powerpoint/2010/main" val="374983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August 2013 - Contents</a:t>
            </a:r>
            <a:endParaRPr lang="en-US" dirty="0"/>
          </a:p>
        </p:txBody>
      </p:sp>
      <p:sp>
        <p:nvSpPr>
          <p:cNvPr id="3" name="Content Placeholder 2"/>
          <p:cNvSpPr>
            <a:spLocks noGrp="1"/>
          </p:cNvSpPr>
          <p:nvPr>
            <p:ph idx="1"/>
          </p:nvPr>
        </p:nvSpPr>
        <p:spPr/>
        <p:txBody>
          <a:bodyPr>
            <a:normAutofit lnSpcReduction="10000"/>
          </a:bodyPr>
          <a:lstStyle/>
          <a:p>
            <a:r>
              <a:rPr lang="en-US" dirty="0" smtClean="0"/>
              <a:t>How to write interfaces in java</a:t>
            </a:r>
          </a:p>
          <a:p>
            <a:r>
              <a:rPr lang="en-US" dirty="0" smtClean="0"/>
              <a:t>How to host apps in tomcat</a:t>
            </a:r>
          </a:p>
          <a:p>
            <a:r>
              <a:rPr lang="en-US" dirty="0" smtClean="0"/>
              <a:t>How to use jersey to create a REST java service</a:t>
            </a:r>
          </a:p>
          <a:p>
            <a:r>
              <a:rPr lang="en-US" dirty="0" smtClean="0"/>
              <a:t>Very basic intro to </a:t>
            </a:r>
            <a:r>
              <a:rPr lang="en-US" dirty="0" err="1" smtClean="0"/>
              <a:t>Oauth</a:t>
            </a:r>
            <a:endParaRPr lang="en-US" dirty="0" smtClean="0"/>
          </a:p>
          <a:p>
            <a:r>
              <a:rPr lang="en-US" dirty="0" smtClean="0"/>
              <a:t>Writing a basic Spring application</a:t>
            </a:r>
          </a:p>
          <a:p>
            <a:r>
              <a:rPr lang="en-US" dirty="0" smtClean="0"/>
              <a:t>DI using Spring</a:t>
            </a:r>
          </a:p>
          <a:p>
            <a:r>
              <a:rPr lang="en-US" dirty="0" smtClean="0"/>
              <a:t>Why Spring? (or any other similar </a:t>
            </a:r>
            <a:r>
              <a:rPr lang="en-US" dirty="0" err="1" smtClean="0"/>
              <a:t>fwk</a:t>
            </a:r>
            <a:r>
              <a:rPr lang="en-US" dirty="0" smtClean="0"/>
              <a:t> for that matter)</a:t>
            </a:r>
          </a:p>
          <a:p>
            <a:endParaRPr lang="en-US" dirty="0"/>
          </a:p>
        </p:txBody>
      </p:sp>
    </p:spTree>
    <p:extLst>
      <p:ext uri="{BB962C8B-B14F-4D97-AF65-F5344CB8AC3E}">
        <p14:creationId xmlns:p14="http://schemas.microsoft.com/office/powerpoint/2010/main" val="311544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Interfaces in JAVA</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092" r="86433" b="69472"/>
          <a:stretch/>
        </p:blipFill>
        <p:spPr bwMode="auto">
          <a:xfrm>
            <a:off x="1" y="685800"/>
            <a:ext cx="2743200" cy="1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000" r="86690" b="70781"/>
          <a:stretch/>
        </p:blipFill>
        <p:spPr bwMode="auto">
          <a:xfrm>
            <a:off x="3048000" y="672662"/>
            <a:ext cx="3141958" cy="1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0001" r="81381" b="31884"/>
          <a:stretch/>
        </p:blipFill>
        <p:spPr bwMode="auto">
          <a:xfrm>
            <a:off x="5870027" y="2743200"/>
            <a:ext cx="3252952" cy="3256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t="10000" r="77252" b="24161"/>
          <a:stretch/>
        </p:blipFill>
        <p:spPr bwMode="auto">
          <a:xfrm>
            <a:off x="946313" y="2344041"/>
            <a:ext cx="4616287" cy="4285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Callout 1 7"/>
          <p:cNvSpPr/>
          <p:nvPr/>
        </p:nvSpPr>
        <p:spPr>
          <a:xfrm>
            <a:off x="2025681" y="1352985"/>
            <a:ext cx="968262" cy="306324"/>
          </a:xfrm>
          <a:prstGeom prst="borderCallout1">
            <a:avLst>
              <a:gd name="adj1" fmla="val 104038"/>
              <a:gd name="adj2" fmla="val 9314"/>
              <a:gd name="adj3" fmla="val 115165"/>
              <a:gd name="adj4" fmla="val 8409"/>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t>Interface 1</a:t>
            </a:r>
            <a:endParaRPr lang="en-US" sz="1050" dirty="0"/>
          </a:p>
        </p:txBody>
      </p:sp>
      <p:sp>
        <p:nvSpPr>
          <p:cNvPr id="9" name="Line Callout 1 8"/>
          <p:cNvSpPr/>
          <p:nvPr/>
        </p:nvSpPr>
        <p:spPr>
          <a:xfrm>
            <a:off x="6019800" y="1293876"/>
            <a:ext cx="968262" cy="306324"/>
          </a:xfrm>
          <a:prstGeom prst="borderCallout1">
            <a:avLst>
              <a:gd name="adj1" fmla="val 104038"/>
              <a:gd name="adj2" fmla="val 9314"/>
              <a:gd name="adj3" fmla="val 115165"/>
              <a:gd name="adj4" fmla="val 8409"/>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t>Interface 2</a:t>
            </a:r>
            <a:endParaRPr lang="en-US" sz="1050" dirty="0"/>
          </a:p>
        </p:txBody>
      </p:sp>
      <p:sp>
        <p:nvSpPr>
          <p:cNvPr id="10" name="Line Callout 1 9"/>
          <p:cNvSpPr/>
          <p:nvPr/>
        </p:nvSpPr>
        <p:spPr>
          <a:xfrm>
            <a:off x="3962400" y="3810000"/>
            <a:ext cx="1143000" cy="676720"/>
          </a:xfrm>
          <a:prstGeom prst="borderCallout1">
            <a:avLst>
              <a:gd name="adj1" fmla="val 104038"/>
              <a:gd name="adj2" fmla="val 9314"/>
              <a:gd name="adj3" fmla="val 115165"/>
              <a:gd name="adj4" fmla="val 8409"/>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t>Implementation of interface1 and interface2</a:t>
            </a:r>
            <a:endParaRPr lang="en-US" sz="1050" dirty="0"/>
          </a:p>
        </p:txBody>
      </p:sp>
      <p:sp>
        <p:nvSpPr>
          <p:cNvPr id="11" name="Line Callout 1 10"/>
          <p:cNvSpPr/>
          <p:nvPr/>
        </p:nvSpPr>
        <p:spPr>
          <a:xfrm>
            <a:off x="6988062" y="5693478"/>
            <a:ext cx="1089138" cy="554922"/>
          </a:xfrm>
          <a:prstGeom prst="borderCallout1">
            <a:avLst>
              <a:gd name="adj1" fmla="val 104038"/>
              <a:gd name="adj2" fmla="val 9314"/>
              <a:gd name="adj3" fmla="val 115165"/>
              <a:gd name="adj4" fmla="val 8409"/>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t>Uses interface1 and interface2</a:t>
            </a:r>
            <a:endParaRPr lang="en-US" sz="1050" dirty="0"/>
          </a:p>
        </p:txBody>
      </p:sp>
      <p:cxnSp>
        <p:nvCxnSpPr>
          <p:cNvPr id="5" name="Elbow Connector 4"/>
          <p:cNvCxnSpPr>
            <a:endCxn id="1029" idx="1"/>
          </p:cNvCxnSpPr>
          <p:nvPr/>
        </p:nvCxnSpPr>
        <p:spPr>
          <a:xfrm rot="16200000" flipH="1">
            <a:off x="-479554" y="3060854"/>
            <a:ext cx="2345832" cy="505902"/>
          </a:xfrm>
          <a:prstGeom prst="bentConnector2">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027" idx="2"/>
            <a:endCxn id="1029" idx="1"/>
          </p:cNvCxnSpPr>
          <p:nvPr/>
        </p:nvCxnSpPr>
        <p:spPr>
          <a:xfrm rot="5400000">
            <a:off x="1603161" y="1470903"/>
            <a:ext cx="2358970" cy="3672666"/>
          </a:xfrm>
          <a:prstGeom prst="bentConnector4">
            <a:avLst>
              <a:gd name="adj1" fmla="val 4584"/>
              <a:gd name="adj2" fmla="val 106224"/>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149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09838"/>
            <a:ext cx="615156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Callout 1 5"/>
          <p:cNvSpPr/>
          <p:nvPr/>
        </p:nvSpPr>
        <p:spPr>
          <a:xfrm>
            <a:off x="3070338" y="1323167"/>
            <a:ext cx="723900" cy="306324"/>
          </a:xfrm>
          <a:prstGeom prst="borderCallout1">
            <a:avLst>
              <a:gd name="adj1" fmla="val 104038"/>
              <a:gd name="adj2" fmla="val 9314"/>
              <a:gd name="adj3" fmla="val 264419"/>
              <a:gd name="adj4" fmla="val 30332"/>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t>Tomcat</a:t>
            </a:r>
            <a:endParaRPr lang="en-US" sz="1050" dirty="0"/>
          </a:p>
        </p:txBody>
      </p:sp>
      <p:sp>
        <p:nvSpPr>
          <p:cNvPr id="7" name="Line Callout 1 6"/>
          <p:cNvSpPr/>
          <p:nvPr/>
        </p:nvSpPr>
        <p:spPr>
          <a:xfrm>
            <a:off x="1143000" y="4487862"/>
            <a:ext cx="5105400" cy="1303338"/>
          </a:xfrm>
          <a:prstGeom prst="borderCallout1">
            <a:avLst>
              <a:gd name="adj1" fmla="val -6439"/>
              <a:gd name="adj2" fmla="val 32949"/>
              <a:gd name="adj3" fmla="val -94646"/>
              <a:gd name="adj4" fmla="val 27466"/>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Hello1 (or your java package/class that implements the REST methods.</a:t>
            </a:r>
          </a:p>
          <a:p>
            <a:r>
              <a:rPr lang="en-US" sz="1050" i="1" dirty="0" smtClean="0"/>
              <a:t/>
            </a:r>
            <a:br>
              <a:rPr lang="en-US" sz="1050" i="1" dirty="0" smtClean="0"/>
            </a:br>
            <a:r>
              <a:rPr lang="en-US" sz="1050" i="1" dirty="0" smtClean="0"/>
              <a:t>Root </a:t>
            </a:r>
            <a:r>
              <a:rPr lang="en-US" sz="1050" i="1" dirty="0"/>
              <a:t>resource classes</a:t>
            </a:r>
            <a:r>
              <a:rPr lang="en-US" sz="1050" dirty="0"/>
              <a:t> are POJOs (Plain Old Java Objects) that are either annotated </a:t>
            </a:r>
            <a:r>
              <a:rPr lang="en-US" sz="1050" dirty="0" smtClean="0"/>
              <a:t>with @</a:t>
            </a:r>
            <a:r>
              <a:rPr lang="en-US" sz="1050" dirty="0"/>
              <a:t>Path or have at least one method annotated with @Path or a request method designator such as @GET, @PUT, @POST, or @</a:t>
            </a:r>
            <a:r>
              <a:rPr lang="en-US" sz="1050" dirty="0" smtClean="0"/>
              <a:t>DELETE</a:t>
            </a:r>
          </a:p>
          <a:p>
            <a:r>
              <a:rPr lang="en-US" sz="1050" i="1" dirty="0" smtClean="0"/>
              <a:t/>
            </a:r>
            <a:br>
              <a:rPr lang="en-US" sz="1050" i="1" dirty="0" smtClean="0"/>
            </a:br>
            <a:r>
              <a:rPr lang="en-US" sz="1050" i="1" dirty="0" smtClean="0"/>
              <a:t>Resource </a:t>
            </a:r>
            <a:r>
              <a:rPr lang="en-US" sz="1050" i="1" dirty="0"/>
              <a:t>methods</a:t>
            </a:r>
            <a:r>
              <a:rPr lang="en-US" sz="1050" dirty="0"/>
              <a:t> are methods of a resource class annotated with a request method designator</a:t>
            </a:r>
          </a:p>
          <a:p>
            <a:endParaRPr lang="en-US" sz="1050" dirty="0"/>
          </a:p>
        </p:txBody>
      </p:sp>
      <p:sp>
        <p:nvSpPr>
          <p:cNvPr id="8" name="Line Callout 1 7"/>
          <p:cNvSpPr/>
          <p:nvPr/>
        </p:nvSpPr>
        <p:spPr>
          <a:xfrm>
            <a:off x="4575288" y="685800"/>
            <a:ext cx="3882912" cy="1143000"/>
          </a:xfrm>
          <a:prstGeom prst="borderCallout1">
            <a:avLst>
              <a:gd name="adj1" fmla="val 108324"/>
              <a:gd name="adj2" fmla="val 35386"/>
              <a:gd name="adj3" fmla="val 158918"/>
              <a:gd name="adj4" fmla="val 6053"/>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a:t>Jersey is Sun's production quality reference implementation for JSR 311: JAX-RS: The Java API for </a:t>
            </a:r>
            <a:r>
              <a:rPr lang="en-US" sz="1050" dirty="0" err="1"/>
              <a:t>RESTful</a:t>
            </a:r>
            <a:r>
              <a:rPr lang="en-US" sz="1050" dirty="0"/>
              <a:t> Web Services. Jersey implements support for the </a:t>
            </a:r>
            <a:r>
              <a:rPr lang="en-US" sz="1050" b="1" dirty="0"/>
              <a:t>annotations</a:t>
            </a:r>
            <a:r>
              <a:rPr lang="en-US" sz="1050" dirty="0"/>
              <a:t> defined in JSR-311, making it easy for developers to build </a:t>
            </a:r>
            <a:r>
              <a:rPr lang="en-US" sz="1050" dirty="0" err="1"/>
              <a:t>RESTful</a:t>
            </a:r>
            <a:r>
              <a:rPr lang="en-US" sz="1050" dirty="0"/>
              <a:t> web services with Java and the Java JVM. Jersey also adds additional features not specified by the JSR. </a:t>
            </a:r>
          </a:p>
        </p:txBody>
      </p:sp>
      <p:sp>
        <p:nvSpPr>
          <p:cNvPr id="9" name="Title 1"/>
          <p:cNvSpPr>
            <a:spLocks noGrp="1"/>
          </p:cNvSpPr>
          <p:nvPr>
            <p:ph type="title"/>
          </p:nvPr>
        </p:nvSpPr>
        <p:spPr>
          <a:xfrm>
            <a:off x="457200" y="-228600"/>
            <a:ext cx="8229600" cy="1143000"/>
          </a:xfrm>
        </p:spPr>
        <p:txBody>
          <a:bodyPr/>
          <a:lstStyle/>
          <a:p>
            <a:r>
              <a:rPr lang="en-US" dirty="0" err="1" smtClean="0"/>
              <a:t>WebApps</a:t>
            </a:r>
            <a:r>
              <a:rPr lang="en-US" dirty="0" smtClean="0"/>
              <a:t> in Tomcat</a:t>
            </a:r>
            <a:endParaRPr lang="en-US" dirty="0"/>
          </a:p>
        </p:txBody>
      </p:sp>
    </p:spTree>
    <p:extLst>
      <p:ext uri="{BB962C8B-B14F-4D97-AF65-F5344CB8AC3E}">
        <p14:creationId xmlns:p14="http://schemas.microsoft.com/office/powerpoint/2010/main" val="1563694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err="1" smtClean="0"/>
              <a:t>RESTful</a:t>
            </a:r>
            <a:r>
              <a:rPr lang="en-US" dirty="0" smtClean="0"/>
              <a:t> Web Services</a:t>
            </a:r>
            <a:endParaRPr lang="en-US" dirty="0"/>
          </a:p>
        </p:txBody>
      </p:sp>
      <p:sp>
        <p:nvSpPr>
          <p:cNvPr id="3" name="Content Placeholder 2"/>
          <p:cNvSpPr>
            <a:spLocks noGrp="1"/>
          </p:cNvSpPr>
          <p:nvPr>
            <p:ph idx="1"/>
          </p:nvPr>
        </p:nvSpPr>
        <p:spPr>
          <a:xfrm>
            <a:off x="457200" y="762000"/>
            <a:ext cx="8229600" cy="5791200"/>
          </a:xfrm>
        </p:spPr>
        <p:txBody>
          <a:bodyPr>
            <a:normAutofit fontScale="47500" lnSpcReduction="20000"/>
          </a:bodyPr>
          <a:lstStyle/>
          <a:p>
            <a:r>
              <a:rPr lang="en-US" dirty="0" err="1"/>
              <a:t>RESTful</a:t>
            </a:r>
            <a:r>
              <a:rPr lang="en-US" dirty="0"/>
              <a:t> services follow four basic design principles. (Note that these are guidelines and it is possible that they may not be followed in the exact fashion in a certain implementation</a:t>
            </a:r>
            <a:r>
              <a:rPr lang="en-US" dirty="0" smtClean="0"/>
              <a:t>.)</a:t>
            </a:r>
            <a:br>
              <a:rPr lang="en-US" dirty="0" smtClean="0"/>
            </a:br>
            <a:endParaRPr lang="en-US" dirty="0" smtClean="0"/>
          </a:p>
          <a:p>
            <a:pPr lvl="1"/>
            <a:r>
              <a:rPr lang="en-US" b="1" dirty="0" smtClean="0"/>
              <a:t>Use </a:t>
            </a:r>
            <a:r>
              <a:rPr lang="en-US" b="1" dirty="0"/>
              <a:t>HTTP methods explicitly </a:t>
            </a:r>
            <a:r>
              <a:rPr lang="en-US" dirty="0"/>
              <a:t>- that is a 1:1 mapping between CRUD and HTTP methods. These are:</a:t>
            </a:r>
          </a:p>
          <a:p>
            <a:pPr lvl="2"/>
            <a:r>
              <a:rPr lang="en-US" dirty="0"/>
              <a:t>To create a resource on the server - use POST</a:t>
            </a:r>
          </a:p>
          <a:p>
            <a:pPr lvl="2"/>
            <a:r>
              <a:rPr lang="en-US" dirty="0"/>
              <a:t>To retrieve a resource on the server - use GET</a:t>
            </a:r>
          </a:p>
          <a:p>
            <a:pPr lvl="2"/>
            <a:r>
              <a:rPr lang="en-US" dirty="0"/>
              <a:t>To change the state of a resource or update it - use PUT</a:t>
            </a:r>
          </a:p>
          <a:p>
            <a:pPr lvl="2"/>
            <a:r>
              <a:rPr lang="en-US" dirty="0"/>
              <a:t>To remove / del a resource - use </a:t>
            </a:r>
            <a:r>
              <a:rPr lang="en-US" dirty="0" smtClean="0"/>
              <a:t>DELETE</a:t>
            </a:r>
            <a:br>
              <a:rPr lang="en-US" dirty="0" smtClean="0"/>
            </a:br>
            <a:endParaRPr lang="en-US" dirty="0"/>
          </a:p>
          <a:p>
            <a:pPr lvl="1"/>
            <a:r>
              <a:rPr lang="en-US" b="1" dirty="0"/>
              <a:t>Be stateless </a:t>
            </a:r>
            <a:r>
              <a:rPr lang="en-US" dirty="0"/>
              <a:t>- </a:t>
            </a:r>
            <a:r>
              <a:rPr lang="en-US" dirty="0" err="1"/>
              <a:t>stateful</a:t>
            </a:r>
            <a:r>
              <a:rPr lang="en-US" dirty="0"/>
              <a:t> services are generally always more complicated than stateless services. As complications increase, performance and scalability decrease. REST services typically need to meet high demands and need to scale easily. For this reason, REST services are usually stateless. So how is this achieved? - by making a demand on the REST client, which is  that the clients must send requests that include all data needed to be fulfilled so that the components in the servers may forward, route, and load-balance without any state being held locally in between requests</a:t>
            </a:r>
            <a:r>
              <a:rPr lang="en-US" dirty="0" smtClean="0"/>
              <a:t>.</a:t>
            </a:r>
            <a:br>
              <a:rPr lang="en-US" dirty="0" smtClean="0"/>
            </a:br>
            <a:endParaRPr lang="en-US" dirty="0"/>
          </a:p>
          <a:p>
            <a:pPr lvl="1"/>
            <a:r>
              <a:rPr lang="en-US" b="1" dirty="0" smtClean="0"/>
              <a:t>Expose </a:t>
            </a:r>
            <a:r>
              <a:rPr lang="en-US" b="1" dirty="0"/>
              <a:t>directory structure-like URIs </a:t>
            </a:r>
            <a:r>
              <a:rPr lang="en-US" dirty="0"/>
              <a:t>- REST Web service URIs should be intuitive to the point where they are easy to guess. Think of a URI as a kind of self-documenting interface that requires little, if any, explanation or reference for a developer to understand what it points to and to derive related resources. One way to achieve this level of usability is to define directory structure-like URIs. For e.g. - in a discussion threading service that gathers topics ranging from Java to paper, you might define a structured set of URIs like this: "</a:t>
            </a:r>
            <a:r>
              <a:rPr lang="en-US" dirty="0">
                <a:hlinkClick r:id="rId2"/>
              </a:rPr>
              <a:t>http://www.myservice.org/discussion/topics/</a:t>
            </a:r>
            <a:r>
              <a:rPr lang="en-US" dirty="0"/>
              <a:t>{topic}". The root, /discussion, has a /topics node beneath it. Underneath that there are a series of topic names, such as gossip, technology, and so on, each of which points to a discussion thread. Within this structure, it's easy to pull up discussion threads just by typing something after /topics</a:t>
            </a:r>
            <a:r>
              <a:rPr lang="en-US" dirty="0" smtClean="0"/>
              <a:t>/.</a:t>
            </a:r>
            <a:br>
              <a:rPr lang="en-US" dirty="0" smtClean="0"/>
            </a:br>
            <a:endParaRPr lang="en-US" dirty="0"/>
          </a:p>
          <a:p>
            <a:pPr lvl="1"/>
            <a:r>
              <a:rPr lang="en-US" b="1" dirty="0" smtClean="0"/>
              <a:t>Transfer </a:t>
            </a:r>
            <a:r>
              <a:rPr lang="en-US" b="1" dirty="0"/>
              <a:t>XML, JavaScript Object Notation (JSON), or both </a:t>
            </a:r>
            <a:r>
              <a:rPr lang="en-US" dirty="0"/>
              <a:t>- a resource representation is usually a snapshot of its state in time. For e.g., a representation of a record in a DB or current state of a GVM etc. Thus, the objects in your data model are usually related in some way, and the relationships between data model objects (resources) should be reflected in the way they are represented for transfer to a client application. To give client applications the ability to request a specific content type that's best suited for them, construct your service so that it makes use of the built-in HTTP Accept header, where the value of the header is a MIME type</a:t>
            </a:r>
            <a:r>
              <a:rPr lang="en-US" dirty="0" smtClean="0"/>
              <a:t>.</a:t>
            </a:r>
            <a:endParaRPr lang="en-US" dirty="0"/>
          </a:p>
        </p:txBody>
      </p:sp>
    </p:spTree>
    <p:extLst>
      <p:ext uri="{BB962C8B-B14F-4D97-AF65-F5344CB8AC3E}">
        <p14:creationId xmlns:p14="http://schemas.microsoft.com/office/powerpoint/2010/main" val="3073643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Jersey</a:t>
            </a:r>
            <a:endParaRPr lang="en-US" dirty="0"/>
          </a:p>
        </p:txBody>
      </p:sp>
      <p:sp>
        <p:nvSpPr>
          <p:cNvPr id="3" name="Content Placeholder 2"/>
          <p:cNvSpPr>
            <a:spLocks noGrp="1"/>
          </p:cNvSpPr>
          <p:nvPr>
            <p:ph idx="1"/>
          </p:nvPr>
        </p:nvSpPr>
        <p:spPr>
          <a:xfrm>
            <a:off x="457200" y="1219200"/>
            <a:ext cx="8229600" cy="5638800"/>
          </a:xfrm>
        </p:spPr>
        <p:txBody>
          <a:bodyPr>
            <a:normAutofit fontScale="85000" lnSpcReduction="20000"/>
          </a:bodyPr>
          <a:lstStyle/>
          <a:p>
            <a:r>
              <a:rPr lang="en-US" dirty="0" smtClean="0"/>
              <a:t>Is the </a:t>
            </a:r>
            <a:r>
              <a:rPr lang="en-US" dirty="0"/>
              <a:t>JAX-RS API for developing </a:t>
            </a:r>
            <a:r>
              <a:rPr lang="en-US" dirty="0" err="1"/>
              <a:t>RESTful</a:t>
            </a:r>
            <a:r>
              <a:rPr lang="en-US" dirty="0"/>
              <a:t> web services </a:t>
            </a:r>
            <a:r>
              <a:rPr lang="en-US" dirty="0" smtClean="0"/>
              <a:t>in Java</a:t>
            </a:r>
          </a:p>
          <a:p>
            <a:r>
              <a:rPr lang="en-US" dirty="0" smtClean="0"/>
              <a:t>Designed </a:t>
            </a:r>
            <a:r>
              <a:rPr lang="en-US" dirty="0"/>
              <a:t>to make it easy to develop applications that use the REST </a:t>
            </a:r>
            <a:r>
              <a:rPr lang="en-US" dirty="0" smtClean="0"/>
              <a:t>architecture</a:t>
            </a:r>
          </a:p>
          <a:p>
            <a:r>
              <a:rPr lang="en-US" dirty="0" smtClean="0"/>
              <a:t>Uses </a:t>
            </a:r>
            <a:r>
              <a:rPr lang="en-US" dirty="0"/>
              <a:t>Java programming language annotations to simplify the development of </a:t>
            </a:r>
            <a:r>
              <a:rPr lang="en-US" dirty="0" err="1"/>
              <a:t>RESTful</a:t>
            </a:r>
            <a:r>
              <a:rPr lang="en-US" dirty="0"/>
              <a:t> web </a:t>
            </a:r>
            <a:r>
              <a:rPr lang="en-US" dirty="0" smtClean="0"/>
              <a:t>services:</a:t>
            </a:r>
          </a:p>
          <a:p>
            <a:pPr lvl="1"/>
            <a:r>
              <a:rPr lang="en-US" dirty="0"/>
              <a:t>Developers decorate Java </a:t>
            </a:r>
            <a:r>
              <a:rPr lang="en-US" dirty="0" smtClean="0"/>
              <a:t>class </a:t>
            </a:r>
            <a:r>
              <a:rPr lang="en-US" dirty="0"/>
              <a:t>files with HTTP-specific annotations to define resources and the actions that can be performed on those </a:t>
            </a:r>
            <a:r>
              <a:rPr lang="en-US" dirty="0" smtClean="0"/>
              <a:t>resources</a:t>
            </a:r>
          </a:p>
          <a:p>
            <a:pPr lvl="1"/>
            <a:r>
              <a:rPr lang="en-US" dirty="0" smtClean="0"/>
              <a:t>Jersey </a:t>
            </a:r>
            <a:r>
              <a:rPr lang="en-US" dirty="0"/>
              <a:t>annotations are runtime annotations, therefore, runtime reflection will generate the helper classes and artifacts for the resource, and then the collection of classes and artifacts will be built into a web application archive (WAR</a:t>
            </a:r>
            <a:r>
              <a:rPr lang="en-US" dirty="0" smtClean="0"/>
              <a:t>)</a:t>
            </a:r>
          </a:p>
          <a:p>
            <a:pPr lvl="1"/>
            <a:r>
              <a:rPr lang="en-US" dirty="0"/>
              <a:t>The resources are exposed to clients by deploying the WAR to a Java EE or web server</a:t>
            </a:r>
          </a:p>
        </p:txBody>
      </p:sp>
    </p:spTree>
    <p:extLst>
      <p:ext uri="{BB962C8B-B14F-4D97-AF65-F5344CB8AC3E}">
        <p14:creationId xmlns:p14="http://schemas.microsoft.com/office/powerpoint/2010/main" val="4062148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sushrut_mair\Desktop\untit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1130"/>
            <a:ext cx="7981950" cy="5867400"/>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2841171" y="799230"/>
            <a:ext cx="1790700" cy="266699"/>
          </a:xfrm>
          <a:prstGeom prst="borderCallout1">
            <a:avLst>
              <a:gd name="adj1" fmla="val 55058"/>
              <a:gd name="adj2" fmla="val -4364"/>
              <a:gd name="adj3" fmla="val 116338"/>
              <a:gd name="adj4" fmla="val -17824"/>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t>Package container reference</a:t>
            </a:r>
            <a:endParaRPr lang="en-US" sz="1050" dirty="0"/>
          </a:p>
        </p:txBody>
      </p:sp>
      <p:sp>
        <p:nvSpPr>
          <p:cNvPr id="10" name="Line Callout 1 9"/>
          <p:cNvSpPr/>
          <p:nvPr/>
        </p:nvSpPr>
        <p:spPr>
          <a:xfrm>
            <a:off x="4876800" y="570630"/>
            <a:ext cx="3390900" cy="1034141"/>
          </a:xfrm>
          <a:prstGeom prst="borderCallout1">
            <a:avLst>
              <a:gd name="adj1" fmla="val 74956"/>
              <a:gd name="adj2" fmla="val -11321"/>
              <a:gd name="adj3" fmla="val 96424"/>
              <a:gd name="adj4" fmla="val -34703"/>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a:t>@Produces annotation is used to specify the MIME media types or representations a resource can produce and send back to the </a:t>
            </a:r>
            <a:r>
              <a:rPr lang="en-US" sz="1050" dirty="0" smtClean="0"/>
              <a:t>client</a:t>
            </a:r>
          </a:p>
          <a:p>
            <a:r>
              <a:rPr lang="en-US" sz="1050" dirty="0"/>
              <a:t>@Consumes annotation is used to specify which MIME media types of representations a resource can accept, or consume, from the client</a:t>
            </a:r>
          </a:p>
        </p:txBody>
      </p:sp>
      <p:sp>
        <p:nvSpPr>
          <p:cNvPr id="11" name="Line Callout 1 10"/>
          <p:cNvSpPr/>
          <p:nvPr/>
        </p:nvSpPr>
        <p:spPr>
          <a:xfrm>
            <a:off x="4871357" y="1789830"/>
            <a:ext cx="3396344" cy="647700"/>
          </a:xfrm>
          <a:prstGeom prst="borderCallout1">
            <a:avLst>
              <a:gd name="adj1" fmla="val 70365"/>
              <a:gd name="adj2" fmla="val -5888"/>
              <a:gd name="adj3" fmla="val 152009"/>
              <a:gd name="adj4" fmla="val -68306"/>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This </a:t>
            </a:r>
            <a:r>
              <a:rPr lang="en-US" sz="1050" dirty="0"/>
              <a:t>is a Root Resource </a:t>
            </a:r>
            <a:r>
              <a:rPr lang="en-US" sz="1050" dirty="0" smtClean="0"/>
              <a:t>class. @Path supports variables too (like </a:t>
            </a:r>
            <a:r>
              <a:rPr lang="en-US" sz="1050" dirty="0" err="1" smtClean="0"/>
              <a:t>getGreeting</a:t>
            </a:r>
            <a:r>
              <a:rPr lang="en-US" sz="1050" dirty="0" smtClean="0"/>
              <a:t> below)</a:t>
            </a:r>
          </a:p>
          <a:p>
            <a:r>
              <a:rPr lang="en-US" sz="1050" dirty="0" err="1" smtClean="0"/>
              <a:t>url</a:t>
            </a:r>
            <a:r>
              <a:rPr lang="en-US" sz="1050" dirty="0" smtClean="0"/>
              <a:t> to call – is &lt;base path </a:t>
            </a:r>
            <a:r>
              <a:rPr lang="en-US" sz="1050" dirty="0" err="1" smtClean="0"/>
              <a:t>url</a:t>
            </a:r>
            <a:r>
              <a:rPr lang="en-US" sz="1050" dirty="0" smtClean="0"/>
              <a:t>&gt;/hello1/</a:t>
            </a:r>
            <a:endParaRPr lang="en-US" sz="1050" dirty="0"/>
          </a:p>
        </p:txBody>
      </p:sp>
      <p:sp>
        <p:nvSpPr>
          <p:cNvPr id="12" name="Line Callout 1 11"/>
          <p:cNvSpPr/>
          <p:nvPr/>
        </p:nvSpPr>
        <p:spPr>
          <a:xfrm>
            <a:off x="4876800" y="2589930"/>
            <a:ext cx="3390900" cy="495300"/>
          </a:xfrm>
          <a:prstGeom prst="borderCallout1">
            <a:avLst>
              <a:gd name="adj1" fmla="val 70365"/>
              <a:gd name="adj2" fmla="val -5888"/>
              <a:gd name="adj3" fmla="val 73717"/>
              <a:gd name="adj4" fmla="val -23038"/>
            </a:avLst>
          </a:prstGeom>
        </p:spPr>
        <p:style>
          <a:lnRef idx="1">
            <a:schemeClr val="dk1"/>
          </a:lnRef>
          <a:fillRef idx="2">
            <a:schemeClr val="dk1"/>
          </a:fillRef>
          <a:effectRef idx="1">
            <a:schemeClr val="dk1"/>
          </a:effectRef>
          <a:fontRef idx="minor">
            <a:schemeClr val="dk1"/>
          </a:fontRef>
        </p:style>
        <p:txBody>
          <a:bodyPr rtlCol="0" anchor="t"/>
          <a:lstStyle/>
          <a:p>
            <a:r>
              <a:rPr lang="en-US" sz="1050" dirty="0" smtClean="0"/>
              <a:t>Will produce output of type plain text only (more than 1 type for @Produces and @Consumes allowed)</a:t>
            </a:r>
            <a:endParaRPr lang="en-US" sz="1050" dirty="0"/>
          </a:p>
        </p:txBody>
      </p:sp>
      <p:sp>
        <p:nvSpPr>
          <p:cNvPr id="13" name="Line Callout 1 12"/>
          <p:cNvSpPr/>
          <p:nvPr/>
        </p:nvSpPr>
        <p:spPr>
          <a:xfrm>
            <a:off x="4876799" y="3313830"/>
            <a:ext cx="3390901" cy="685800"/>
          </a:xfrm>
          <a:prstGeom prst="borderCallout1">
            <a:avLst>
              <a:gd name="adj1" fmla="val 70365"/>
              <a:gd name="adj2" fmla="val -5888"/>
              <a:gd name="adj3" fmla="val 70420"/>
              <a:gd name="adj4" fmla="val -42096"/>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t>@GET, @PATH annotations as defined in  JAX-RS.</a:t>
            </a:r>
          </a:p>
          <a:p>
            <a:r>
              <a:rPr lang="en-US" sz="1050" dirty="0" smtClean="0"/>
              <a:t>This is a GET method. </a:t>
            </a:r>
            <a:r>
              <a:rPr lang="en-US" sz="1050" dirty="0" err="1"/>
              <a:t>url</a:t>
            </a:r>
            <a:r>
              <a:rPr lang="en-US" sz="1050" dirty="0"/>
              <a:t> to call – is &lt;base path </a:t>
            </a:r>
            <a:r>
              <a:rPr lang="en-US" sz="1050" dirty="0" err="1"/>
              <a:t>url</a:t>
            </a:r>
            <a:r>
              <a:rPr lang="en-US" sz="1050" dirty="0"/>
              <a:t>&gt;/hello1/&lt;parameter</a:t>
            </a:r>
            <a:r>
              <a:rPr lang="en-US" sz="1050" dirty="0" smtClean="0"/>
              <a:t>&gt;. </a:t>
            </a:r>
            <a:r>
              <a:rPr lang="en-US" sz="1050" dirty="0" err="1" smtClean="0"/>
              <a:t>getGreeting</a:t>
            </a:r>
            <a:r>
              <a:rPr lang="en-US" sz="1050" dirty="0" smtClean="0"/>
              <a:t> is a Resource method</a:t>
            </a:r>
            <a:endParaRPr lang="en-US" sz="1050" dirty="0"/>
          </a:p>
        </p:txBody>
      </p:sp>
      <p:sp>
        <p:nvSpPr>
          <p:cNvPr id="8" name="Rectangle 7"/>
          <p:cNvSpPr/>
          <p:nvPr/>
        </p:nvSpPr>
        <p:spPr>
          <a:xfrm>
            <a:off x="1828799" y="6133230"/>
            <a:ext cx="6172201" cy="648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smtClean="0">
                <a:solidFill>
                  <a:schemeClr val="dk1"/>
                </a:solidFill>
              </a:rPr>
              <a:t>Example of URL to call - </a:t>
            </a:r>
            <a:r>
              <a:rPr lang="en-US" sz="1600" dirty="0"/>
              <a:t>http://10.211.224.115:8080</a:t>
            </a:r>
            <a:r>
              <a:rPr lang="en-US" sz="1600" b="1" dirty="0">
                <a:solidFill>
                  <a:srgbClr val="FF0000"/>
                </a:solidFill>
              </a:rPr>
              <a:t>/jersey1</a:t>
            </a:r>
            <a:r>
              <a:rPr lang="en-US" sz="1600" b="1" dirty="0">
                <a:solidFill>
                  <a:srgbClr val="00B050"/>
                </a:solidFill>
              </a:rPr>
              <a:t>/hello1</a:t>
            </a:r>
            <a:r>
              <a:rPr lang="en-US" sz="1600" b="1" dirty="0">
                <a:solidFill>
                  <a:srgbClr val="7030A0"/>
                </a:solidFill>
              </a:rPr>
              <a:t>/1</a:t>
            </a:r>
          </a:p>
        </p:txBody>
      </p:sp>
      <p:cxnSp>
        <p:nvCxnSpPr>
          <p:cNvPr id="3" name="Curved Connector 2"/>
          <p:cNvCxnSpPr>
            <a:stCxn id="13" idx="0"/>
            <a:endCxn id="8" idx="3"/>
          </p:cNvCxnSpPr>
          <p:nvPr/>
        </p:nvCxnSpPr>
        <p:spPr>
          <a:xfrm flipH="1">
            <a:off x="8001000" y="3656730"/>
            <a:ext cx="266700" cy="2800785"/>
          </a:xfrm>
          <a:prstGeom prst="curvedConnector3">
            <a:avLst>
              <a:gd name="adj1" fmla="val -85714"/>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457200" y="-228600"/>
            <a:ext cx="8229600" cy="1143000"/>
          </a:xfrm>
        </p:spPr>
        <p:txBody>
          <a:bodyPr/>
          <a:lstStyle/>
          <a:p>
            <a:r>
              <a:rPr lang="en-US" dirty="0" smtClean="0"/>
              <a:t>Jersey - 2</a:t>
            </a:r>
            <a:endParaRPr lang="en-US" dirty="0"/>
          </a:p>
        </p:txBody>
      </p:sp>
    </p:spTree>
    <p:extLst>
      <p:ext uri="{BB962C8B-B14F-4D97-AF65-F5344CB8AC3E}">
        <p14:creationId xmlns:p14="http://schemas.microsoft.com/office/powerpoint/2010/main" val="3822470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sushrut_mair\Desktop\jerse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7" y="2605088"/>
            <a:ext cx="9160627" cy="3719512"/>
          </a:xfrm>
          <a:prstGeom prst="rect">
            <a:avLst/>
          </a:prstGeom>
          <a:noFill/>
          <a:extLst>
            <a:ext uri="{909E8E84-426E-40DD-AFC4-6F175D3DCCD1}">
              <a14:hiddenFill xmlns:a14="http://schemas.microsoft.com/office/drawing/2010/main">
                <a:solidFill>
                  <a:srgbClr val="FFFFFF"/>
                </a:solidFill>
              </a14:hiddenFill>
            </a:ext>
          </a:extLst>
        </p:spPr>
      </p:pic>
      <p:sp>
        <p:nvSpPr>
          <p:cNvPr id="4" name="Line Callout 1 3"/>
          <p:cNvSpPr/>
          <p:nvPr/>
        </p:nvSpPr>
        <p:spPr>
          <a:xfrm>
            <a:off x="266700" y="1483505"/>
            <a:ext cx="1104900" cy="612648"/>
          </a:xfrm>
          <a:prstGeom prst="borderCallout1">
            <a:avLst>
              <a:gd name="adj1" fmla="val 104038"/>
              <a:gd name="adj2" fmla="val 9314"/>
              <a:gd name="adj3" fmla="val 408342"/>
              <a:gd name="adj4" fmla="val 46121"/>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t>Package that implements the service</a:t>
            </a:r>
            <a:endParaRPr lang="en-US" sz="1050" dirty="0"/>
          </a:p>
        </p:txBody>
      </p:sp>
      <p:sp>
        <p:nvSpPr>
          <p:cNvPr id="7" name="Line Callout 1 6"/>
          <p:cNvSpPr/>
          <p:nvPr/>
        </p:nvSpPr>
        <p:spPr>
          <a:xfrm>
            <a:off x="1714500" y="1371600"/>
            <a:ext cx="1028700" cy="1066799"/>
          </a:xfrm>
          <a:prstGeom prst="borderCallout1">
            <a:avLst>
              <a:gd name="adj1" fmla="val 104038"/>
              <a:gd name="adj2" fmla="val 9314"/>
              <a:gd name="adj3" fmla="val 251032"/>
              <a:gd name="adj4" fmla="val -40620"/>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t>Hello1.java is the actual class that implements the REST methods</a:t>
            </a:r>
            <a:endParaRPr lang="en-US" sz="1050" dirty="0"/>
          </a:p>
        </p:txBody>
      </p:sp>
      <p:sp>
        <p:nvSpPr>
          <p:cNvPr id="8" name="Line Callout 1 7"/>
          <p:cNvSpPr/>
          <p:nvPr/>
        </p:nvSpPr>
        <p:spPr>
          <a:xfrm>
            <a:off x="3810000" y="1860585"/>
            <a:ext cx="1028700" cy="1066799"/>
          </a:xfrm>
          <a:prstGeom prst="borderCallout1">
            <a:avLst>
              <a:gd name="adj1" fmla="val 104038"/>
              <a:gd name="adj2" fmla="val 9314"/>
              <a:gd name="adj3" fmla="val 251032"/>
              <a:gd name="adj4" fmla="val -40620"/>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t>Tells the web server what servlet hosts the </a:t>
            </a:r>
            <a:r>
              <a:rPr lang="en-US" sz="1050" dirty="0" err="1" smtClean="0"/>
              <a:t>url</a:t>
            </a:r>
            <a:endParaRPr lang="en-US" sz="1050" dirty="0"/>
          </a:p>
        </p:txBody>
      </p:sp>
      <p:sp>
        <p:nvSpPr>
          <p:cNvPr id="2" name="Rectangle 1"/>
          <p:cNvSpPr/>
          <p:nvPr/>
        </p:nvSpPr>
        <p:spPr>
          <a:xfrm>
            <a:off x="5410200" y="1789829"/>
            <a:ext cx="3276600" cy="648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050" dirty="0" smtClean="0">
                <a:solidFill>
                  <a:schemeClr val="dk1"/>
                </a:solidFill>
              </a:rPr>
              <a:t>To deploy on a Tomcat server, just Export (from Eclipse IDE), the project as a WAR package. Copy the .war package to the Tomcat server </a:t>
            </a:r>
            <a:r>
              <a:rPr lang="en-US" sz="1050" dirty="0" err="1" smtClean="0">
                <a:solidFill>
                  <a:schemeClr val="dk1"/>
                </a:solidFill>
              </a:rPr>
              <a:t>WebApps</a:t>
            </a:r>
            <a:r>
              <a:rPr lang="en-US" sz="1050" dirty="0" smtClean="0">
                <a:solidFill>
                  <a:schemeClr val="dk1"/>
                </a:solidFill>
              </a:rPr>
              <a:t> folder and restart the server.</a:t>
            </a:r>
            <a:endParaRPr lang="en-US" sz="1050" dirty="0">
              <a:solidFill>
                <a:schemeClr val="dk1"/>
              </a:solidFill>
            </a:endParaRPr>
          </a:p>
        </p:txBody>
      </p:sp>
      <p:sp>
        <p:nvSpPr>
          <p:cNvPr id="9" name="Title 1"/>
          <p:cNvSpPr txBox="1">
            <a:spLocks/>
          </p:cNvSpPr>
          <p:nvPr/>
        </p:nvSpPr>
        <p:spPr>
          <a:xfrm>
            <a:off x="4572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Jersey - 3</a:t>
            </a:r>
            <a:endParaRPr lang="en-US" dirty="0"/>
          </a:p>
        </p:txBody>
      </p:sp>
    </p:spTree>
    <p:extLst>
      <p:ext uri="{BB962C8B-B14F-4D97-AF65-F5344CB8AC3E}">
        <p14:creationId xmlns:p14="http://schemas.microsoft.com/office/powerpoint/2010/main" val="3983417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t>OAuth</a:t>
            </a:r>
            <a:r>
              <a:rPr lang="en-US" dirty="0" smtClean="0"/>
              <a:t> - 1</a:t>
            </a:r>
            <a:endParaRPr lang="en-US" dirty="0"/>
          </a:p>
        </p:txBody>
      </p:sp>
      <p:sp>
        <p:nvSpPr>
          <p:cNvPr id="3" name="Content Placeholder 2"/>
          <p:cNvSpPr>
            <a:spLocks noGrp="1"/>
          </p:cNvSpPr>
          <p:nvPr>
            <p:ph idx="1"/>
          </p:nvPr>
        </p:nvSpPr>
        <p:spPr>
          <a:xfrm>
            <a:off x="457200" y="609600"/>
            <a:ext cx="8229600" cy="6096000"/>
          </a:xfrm>
        </p:spPr>
        <p:txBody>
          <a:bodyPr>
            <a:normAutofit fontScale="85000" lnSpcReduction="10000"/>
          </a:bodyPr>
          <a:lstStyle/>
          <a:p>
            <a:r>
              <a:rPr lang="en-US" dirty="0" smtClean="0"/>
              <a:t>Solves problem of granting time and/or scope limited access of resources to 3</a:t>
            </a:r>
            <a:r>
              <a:rPr lang="en-US" baseline="30000" dirty="0" smtClean="0"/>
              <a:t>rd</a:t>
            </a:r>
            <a:r>
              <a:rPr lang="en-US" dirty="0" smtClean="0"/>
              <a:t> parties.</a:t>
            </a:r>
          </a:p>
          <a:p>
            <a:r>
              <a:rPr lang="en-US" dirty="0" smtClean="0"/>
              <a:t>Roles in play - Resource owner (Owns resources to which access is to be granted), client (needs access to resources to do some work, acts on behalf of the resource owner), server (hosts the resources)</a:t>
            </a:r>
          </a:p>
          <a:p>
            <a:r>
              <a:rPr lang="en-US" dirty="0" smtClean="0"/>
              <a:t>3 kinds of credentials-</a:t>
            </a:r>
          </a:p>
          <a:p>
            <a:pPr lvl="1"/>
            <a:r>
              <a:rPr lang="en-US" dirty="0" smtClean="0"/>
              <a:t>Client credentials – used for authenticating the client</a:t>
            </a:r>
          </a:p>
          <a:p>
            <a:pPr lvl="1"/>
            <a:r>
              <a:rPr lang="en-US" dirty="0" smtClean="0"/>
              <a:t>Token credentials – used in place of owner’s credentials; resource owners authorizes </a:t>
            </a:r>
            <a:r>
              <a:rPr lang="en-US" dirty="0"/>
              <a:t>the server  to issue a special class of credentials to the client which represent the access grant given to the client by the resource </a:t>
            </a:r>
            <a:r>
              <a:rPr lang="en-US" dirty="0" smtClean="0"/>
              <a:t>owner.</a:t>
            </a:r>
          </a:p>
          <a:p>
            <a:pPr lvl="2"/>
            <a:r>
              <a:rPr lang="en-US" dirty="0" smtClean="0"/>
              <a:t>token cred = token id + unique </a:t>
            </a:r>
            <a:r>
              <a:rPr lang="en-US" dirty="0" err="1" smtClean="0"/>
              <a:t>seq</a:t>
            </a:r>
            <a:r>
              <a:rPr lang="en-US" dirty="0" smtClean="0"/>
              <a:t> (opt) + secret. Token </a:t>
            </a:r>
            <a:r>
              <a:rPr lang="en-US" dirty="0" err="1" smtClean="0"/>
              <a:t>creds</a:t>
            </a:r>
            <a:r>
              <a:rPr lang="en-US" dirty="0" smtClean="0"/>
              <a:t> are limited in scope and duration.</a:t>
            </a:r>
          </a:p>
          <a:p>
            <a:pPr lvl="1"/>
            <a:r>
              <a:rPr lang="en-US" dirty="0" smtClean="0"/>
              <a:t>Temporary credentials – used to id the authorization request.</a:t>
            </a:r>
          </a:p>
          <a:p>
            <a:endParaRPr lang="en-US" dirty="0"/>
          </a:p>
        </p:txBody>
      </p:sp>
    </p:spTree>
    <p:extLst>
      <p:ext uri="{BB962C8B-B14F-4D97-AF65-F5344CB8AC3E}">
        <p14:creationId xmlns:p14="http://schemas.microsoft.com/office/powerpoint/2010/main" val="1960124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1388</Words>
  <PresentationFormat>On-screen Show (4:3)</PresentationFormat>
  <Paragraphs>136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The C0de Diaries</vt:lpstr>
      <vt:lpstr>August 2013 - Contents</vt:lpstr>
      <vt:lpstr>Interfaces in JAVA</vt:lpstr>
      <vt:lpstr>WebApps in Tomcat</vt:lpstr>
      <vt:lpstr>RESTful Web Services</vt:lpstr>
      <vt:lpstr>Jersey</vt:lpstr>
      <vt:lpstr>Jersey - 2</vt:lpstr>
      <vt:lpstr>PowerPoint Presentation</vt:lpstr>
      <vt:lpstr>OAuth - 1</vt:lpstr>
      <vt:lpstr>Spring-Overview</vt:lpstr>
      <vt:lpstr>Spring – anatomy of a simple Spring app (also cont. on next slide)</vt:lpstr>
      <vt:lpstr>PowerPoint Presentation</vt:lpstr>
      <vt:lpstr>Slightly more complex e.g.</vt:lpstr>
      <vt:lpstr>Spring DI - Summary</vt:lpstr>
      <vt:lpstr>Why Spring?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2013-08-16T05:03:21Z</cp:lastPrinted>
  <dcterms:created xsi:type="dcterms:W3CDTF">2013-08-16T04:35:02Z</dcterms:created>
  <dcterms:modified xsi:type="dcterms:W3CDTF">2013-08-27T06:01:24Z</dcterms:modified>
</cp:coreProperties>
</file>