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7" r:id="rId4"/>
    <p:sldId id="256" r:id="rId5"/>
    <p:sldId id="264" r:id="rId6"/>
    <p:sldId id="259" r:id="rId7"/>
    <p:sldId id="260" r:id="rId8"/>
    <p:sldId id="261" r:id="rId9"/>
    <p:sldId id="262" r:id="rId10"/>
    <p:sldId id="267" r:id="rId11"/>
    <p:sldId id="266" r:id="rId12"/>
    <p:sldId id="270" r:id="rId13"/>
    <p:sldId id="263" r:id="rId14"/>
    <p:sldId id="265" r:id="rId15"/>
    <p:sldId id="258" r:id="rId16"/>
  </p:sldIdLst>
  <p:sldSz cx="9144000" cy="6858000" type="screen4x3"/>
  <p:notesSz cx="6864350" cy="9996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80" autoAdjust="0"/>
  </p:normalViewPr>
  <p:slideViewPr>
    <p:cSldViewPr>
      <p:cViewPr varScale="1">
        <p:scale>
          <a:sx n="70" d="100"/>
          <a:sy n="70" d="100"/>
        </p:scale>
        <p:origin x="-130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CBE2-AD5A-44AA-9C81-309B0B888324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05F4-8810-4185-8DE2-D0C8CAF0E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" TargetMode="Externa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://docs.python.org/2/library/index.html" TargetMode="External"/><Relationship Id="rId4" Type="http://schemas.openxmlformats.org/officeDocument/2006/relationships/hyperlink" Target="http://www.pyth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C0de Diary?</a:t>
            </a:r>
          </a:p>
          <a:p>
            <a:pPr lvl="1"/>
            <a:r>
              <a:rPr lang="en-US" dirty="0" smtClean="0"/>
              <a:t>For experienced software developers</a:t>
            </a:r>
          </a:p>
          <a:p>
            <a:pPr lvl="1"/>
            <a:r>
              <a:rPr lang="en-US" dirty="0" smtClean="0"/>
              <a:t>Technical topics condensed into intense slides</a:t>
            </a:r>
          </a:p>
          <a:p>
            <a:pPr lvl="1"/>
            <a:r>
              <a:rPr lang="en-US" dirty="0" smtClean="0"/>
              <a:t>Each deck not more than 15 slides</a:t>
            </a:r>
          </a:p>
          <a:p>
            <a:pPr lvl="1"/>
            <a:r>
              <a:rPr lang="en-US" dirty="0" smtClean="0"/>
              <a:t>Acts as companion to WWW information and reference books</a:t>
            </a:r>
          </a:p>
          <a:p>
            <a:pPr lvl="1"/>
            <a:r>
              <a:rPr lang="en-US" dirty="0" smtClean="0"/>
              <a:t>Also serves as a refresher resource for a crash course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C0de Diaries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3042" y="838200"/>
            <a:ext cx="152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terminology (general)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Module - the </a:t>
            </a:r>
            <a:r>
              <a:rPr lang="en-US" dirty="0"/>
              <a:t>basic unit of code reusability in Python: a block of code imported by some other code. Three types of </a:t>
            </a:r>
            <a:r>
              <a:rPr lang="en-US" dirty="0" smtClean="0"/>
              <a:t>modules present.</a:t>
            </a:r>
          </a:p>
          <a:p>
            <a:r>
              <a:rPr lang="en-US" dirty="0"/>
              <a:t>pure Python </a:t>
            </a:r>
            <a:r>
              <a:rPr lang="en-US" dirty="0" smtClean="0"/>
              <a:t>module - a </a:t>
            </a:r>
            <a:r>
              <a:rPr lang="en-US" dirty="0"/>
              <a:t>module written in Python and contained in a single .</a:t>
            </a:r>
            <a:r>
              <a:rPr lang="en-US" dirty="0" err="1"/>
              <a:t>py</a:t>
            </a:r>
            <a:r>
              <a:rPr lang="en-US" dirty="0"/>
              <a:t> file (and possibly associated .</a:t>
            </a:r>
            <a:r>
              <a:rPr lang="en-US" dirty="0" err="1"/>
              <a:t>pyc</a:t>
            </a:r>
            <a:r>
              <a:rPr lang="en-US" dirty="0"/>
              <a:t> and/or .</a:t>
            </a:r>
            <a:r>
              <a:rPr lang="en-US" dirty="0" err="1"/>
              <a:t>pyo</a:t>
            </a:r>
            <a:r>
              <a:rPr lang="en-US" dirty="0"/>
              <a:t> files). Sometimes referred to as a “pure module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Extension module - a </a:t>
            </a:r>
            <a:r>
              <a:rPr lang="en-US" dirty="0"/>
              <a:t>module written in the low-level language of the Python implementation: C/C++ for Python, Java for </a:t>
            </a:r>
            <a:r>
              <a:rPr lang="en-US" dirty="0" err="1"/>
              <a:t>Jython</a:t>
            </a:r>
            <a:r>
              <a:rPr lang="en-US" dirty="0"/>
              <a:t>. Typically contained in a single dynamically loadable pre-compiled file, e.g. a shared object (.so) file for Python extensions on Unix, a DLL (given the .</a:t>
            </a:r>
            <a:r>
              <a:rPr lang="en-US" dirty="0" err="1"/>
              <a:t>pyd</a:t>
            </a:r>
            <a:r>
              <a:rPr lang="en-US" dirty="0"/>
              <a:t> extension) for Python extensions on Windows, or a Java class file for </a:t>
            </a:r>
            <a:r>
              <a:rPr lang="en-US" dirty="0" err="1"/>
              <a:t>Jython</a:t>
            </a:r>
            <a:r>
              <a:rPr lang="en-US" dirty="0"/>
              <a:t> extensions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Package - a </a:t>
            </a:r>
            <a:r>
              <a:rPr lang="en-US" dirty="0"/>
              <a:t>module that contains other modules; typically contained in a directory in the </a:t>
            </a:r>
            <a:r>
              <a:rPr lang="en-US" dirty="0" err="1"/>
              <a:t>filesystem</a:t>
            </a:r>
            <a:r>
              <a:rPr lang="en-US" dirty="0"/>
              <a:t> and distinguished from other directories by the presence of a file __init__.py.</a:t>
            </a:r>
          </a:p>
        </p:txBody>
      </p:sp>
    </p:spTree>
    <p:extLst>
      <p:ext uri="{BB962C8B-B14F-4D97-AF65-F5344CB8AC3E}">
        <p14:creationId xmlns:p14="http://schemas.microsoft.com/office/powerpoint/2010/main" val="35233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Frequently used things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077200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Redistribution - </a:t>
            </a:r>
            <a:r>
              <a:rPr lang="en-US" dirty="0"/>
              <a:t>Say, you want to distribute a module called foo (in foo.py)</a:t>
            </a:r>
            <a:endParaRPr lang="en-US" dirty="0" smtClean="0"/>
          </a:p>
          <a:p>
            <a:pPr lvl="1"/>
            <a:r>
              <a:rPr lang="en-US" dirty="0" smtClean="0"/>
              <a:t>Steps:</a:t>
            </a:r>
          </a:p>
          <a:p>
            <a:pPr lvl="2"/>
            <a:r>
              <a:rPr lang="en-US" dirty="0" smtClean="0"/>
              <a:t>write </a:t>
            </a:r>
            <a:r>
              <a:rPr lang="en-US" dirty="0"/>
              <a:t>a setup script (setup.py by convention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optional) write a setup configuration file</a:t>
            </a:r>
          </a:p>
          <a:p>
            <a:pPr lvl="2"/>
            <a:r>
              <a:rPr lang="en-US" dirty="0"/>
              <a:t>create a source distribution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optional) create one or more built (binary) </a:t>
            </a:r>
            <a:r>
              <a:rPr lang="en-US" dirty="0" smtClean="0"/>
              <a:t>distributions</a:t>
            </a:r>
          </a:p>
          <a:p>
            <a:pPr lvl="2"/>
            <a:r>
              <a:rPr lang="en-US" dirty="0" smtClean="0"/>
              <a:t>install somewhere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564249"/>
            <a:ext cx="304800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distutils.core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import setup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setup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(name='foo',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version='1.0',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py_modules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=['foo'],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0829" y="4572000"/>
            <a:ext cx="45720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python setup.py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sdist</a:t>
            </a:r>
            <a:endParaRPr 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829" y="6172200"/>
            <a:ext cx="45720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python setup.py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install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257800" y="2572081"/>
            <a:ext cx="1475014" cy="609600"/>
          </a:xfrm>
          <a:prstGeom prst="borderCallout1">
            <a:avLst>
              <a:gd name="adj1" fmla="val 53145"/>
              <a:gd name="adj2" fmla="val -5077"/>
              <a:gd name="adj3" fmla="val 114446"/>
              <a:gd name="adj4" fmla="val -52082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Supply Package metadata and what’s in the package</a:t>
            </a:r>
            <a:endParaRPr lang="en-US" sz="1050" dirty="0"/>
          </a:p>
        </p:txBody>
      </p:sp>
      <p:sp>
        <p:nvSpPr>
          <p:cNvPr id="10" name="Line Callout 1 9"/>
          <p:cNvSpPr/>
          <p:nvPr/>
        </p:nvSpPr>
        <p:spPr>
          <a:xfrm>
            <a:off x="6732814" y="4224010"/>
            <a:ext cx="1953986" cy="728990"/>
          </a:xfrm>
          <a:prstGeom prst="borderCallout1">
            <a:avLst>
              <a:gd name="adj1" fmla="val 53145"/>
              <a:gd name="adj2" fmla="val -5077"/>
              <a:gd name="adj3" fmla="val 78608"/>
              <a:gd name="adj4" fmla="val -43725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Create the </a:t>
            </a:r>
            <a:r>
              <a:rPr lang="en-US" sz="1050" dirty="0" err="1" smtClean="0"/>
              <a:t>redistrib</a:t>
            </a:r>
            <a:r>
              <a:rPr lang="en-US" sz="1050" dirty="0" smtClean="0"/>
              <a:t> package. Will create an archive, something like</a:t>
            </a:r>
          </a:p>
          <a:p>
            <a:r>
              <a:rPr lang="en-US" sz="1050" dirty="0" smtClean="0"/>
              <a:t>Foo-1.0.tar.gz (or .zip)</a:t>
            </a:r>
            <a:endParaRPr lang="en-US" sz="1050" dirty="0"/>
          </a:p>
        </p:txBody>
      </p:sp>
      <p:sp>
        <p:nvSpPr>
          <p:cNvPr id="11" name="Line Callout 1 10"/>
          <p:cNvSpPr/>
          <p:nvPr/>
        </p:nvSpPr>
        <p:spPr>
          <a:xfrm>
            <a:off x="6732814" y="5562600"/>
            <a:ext cx="1475014" cy="457200"/>
          </a:xfrm>
          <a:prstGeom prst="borderCallout1">
            <a:avLst>
              <a:gd name="adj1" fmla="val 53145"/>
              <a:gd name="adj2" fmla="val -5077"/>
              <a:gd name="adj3" fmla="val 175160"/>
              <a:gd name="adj4" fmla="val -46547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Unpack the archive and run the setup.py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913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Frequently used things - 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1" t="20769" r="29722" b="6250"/>
          <a:stretch/>
        </p:blipFill>
        <p:spPr bwMode="auto">
          <a:xfrm>
            <a:off x="609600" y="609600"/>
            <a:ext cx="7467600" cy="6174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Pro’s / Con’s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Pro’s</a:t>
            </a:r>
          </a:p>
          <a:p>
            <a:pPr lvl="1"/>
            <a:r>
              <a:rPr lang="en-US" dirty="0" smtClean="0"/>
              <a:t>High level interpreted language. Dynamically typed. Can accomplish major tasks in few </a:t>
            </a:r>
            <a:r>
              <a:rPr lang="en-US" dirty="0" err="1" smtClean="0"/>
              <a:t>loc’s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Fast </a:t>
            </a:r>
            <a:r>
              <a:rPr lang="en-US" dirty="0" err="1" smtClean="0"/>
              <a:t>fast</a:t>
            </a:r>
            <a:r>
              <a:rPr lang="en-US" dirty="0" smtClean="0"/>
              <a:t> </a:t>
            </a:r>
            <a:r>
              <a:rPr lang="en-US" dirty="0" err="1" smtClean="0"/>
              <a:t>fasssst</a:t>
            </a:r>
            <a:r>
              <a:rPr lang="en-US" dirty="0" smtClean="0"/>
              <a:t> development possible. Particularly suitable for agile development and prototyping or as a glue for clubbing components.</a:t>
            </a:r>
          </a:p>
          <a:p>
            <a:pPr lvl="1"/>
            <a:r>
              <a:rPr lang="en-US" dirty="0" smtClean="0"/>
              <a:t>Huge </a:t>
            </a:r>
            <a:r>
              <a:rPr lang="en-US" dirty="0" err="1" smtClean="0"/>
              <a:t>std</a:t>
            </a:r>
            <a:r>
              <a:rPr lang="en-US" dirty="0" smtClean="0"/>
              <a:t> lib available.</a:t>
            </a:r>
          </a:p>
          <a:p>
            <a:r>
              <a:rPr lang="en-US" dirty="0" smtClean="0"/>
              <a:t>Con’s</a:t>
            </a:r>
          </a:p>
          <a:p>
            <a:pPr lvl="1"/>
            <a:r>
              <a:rPr lang="en-US" dirty="0" smtClean="0"/>
              <a:t>Performance is not always good</a:t>
            </a:r>
          </a:p>
          <a:p>
            <a:pPr lvl="1"/>
            <a:r>
              <a:rPr lang="en-US" dirty="0" smtClean="0"/>
              <a:t>Is dynamically typed, so code may not always be very readable if right coding guidelines aren’t followed.</a:t>
            </a:r>
          </a:p>
          <a:p>
            <a:pPr lvl="1"/>
            <a:r>
              <a:rPr lang="en-US" dirty="0" smtClean="0"/>
              <a:t>Not clear how suitable for publicly released enterprise class products.  Tools for static analysis and ide’s are harder to build. (though </a:t>
            </a:r>
            <a:r>
              <a:rPr lang="en-US" dirty="0" err="1" smtClean="0"/>
              <a:t>DropBox</a:t>
            </a:r>
            <a:r>
              <a:rPr lang="en-US" dirty="0" smtClean="0"/>
              <a:t> is majorly written in Python.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err="1" smtClean="0"/>
              <a:t>fwk</a:t>
            </a:r>
            <a:r>
              <a:rPr lang="en-US" dirty="0" smtClean="0"/>
              <a:t> is another example)</a:t>
            </a:r>
          </a:p>
        </p:txBody>
      </p:sp>
    </p:spTree>
    <p:extLst>
      <p:ext uri="{BB962C8B-B14F-4D97-AF65-F5344CB8AC3E}">
        <p14:creationId xmlns:p14="http://schemas.microsoft.com/office/powerpoint/2010/main" val="24332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vs. other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Py</a:t>
            </a:r>
            <a:r>
              <a:rPr lang="en-US" dirty="0" smtClean="0"/>
              <a:t> programs generally run slower than JAVA programs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Py</a:t>
            </a:r>
            <a:r>
              <a:rPr lang="en-US" dirty="0" smtClean="0"/>
              <a:t> programs take much lesser time to develop</a:t>
            </a:r>
          </a:p>
          <a:p>
            <a:r>
              <a:rPr lang="en-US" dirty="0" smtClean="0"/>
              <a:t>Perl</a:t>
            </a:r>
          </a:p>
          <a:p>
            <a:pPr lvl="1"/>
            <a:r>
              <a:rPr lang="en-US" dirty="0"/>
              <a:t>Perl emphasizes support for common </a:t>
            </a:r>
            <a:r>
              <a:rPr lang="en-US" dirty="0" smtClean="0"/>
              <a:t>app </a:t>
            </a:r>
            <a:r>
              <a:rPr lang="en-US" dirty="0"/>
              <a:t>tasks, e.g. by having built-in </a:t>
            </a:r>
            <a:r>
              <a:rPr lang="en-US" dirty="0" smtClean="0"/>
              <a:t>regex, </a:t>
            </a:r>
            <a:r>
              <a:rPr lang="en-US" dirty="0"/>
              <a:t>file scanning and report generating </a:t>
            </a:r>
            <a:r>
              <a:rPr lang="en-US" dirty="0" smtClean="0"/>
              <a:t>features.</a:t>
            </a:r>
          </a:p>
          <a:p>
            <a:pPr lvl="1"/>
            <a:r>
              <a:rPr lang="en-US" dirty="0"/>
              <a:t>Python emphasizes support for common 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/>
              <a:t>methodologies such as data structure design and </a:t>
            </a:r>
            <a:r>
              <a:rPr lang="en-US" dirty="0" err="1" smtClean="0"/>
              <a:t>oop</a:t>
            </a:r>
            <a:r>
              <a:rPr lang="en-US" dirty="0" smtClean="0"/>
              <a:t>, </a:t>
            </a:r>
            <a:r>
              <a:rPr lang="en-US" dirty="0"/>
              <a:t>and encourages programmers to write </a:t>
            </a:r>
            <a:r>
              <a:rPr lang="en-US" dirty="0" smtClean="0"/>
              <a:t>readable code.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Python code is typically 3-5 times shorter than equivalent Java code, it is often 5-10 times shorter than equivalent C++ </a:t>
            </a:r>
            <a:r>
              <a:rPr lang="en-US" dirty="0" smtClean="0"/>
              <a:t>code.</a:t>
            </a:r>
          </a:p>
          <a:p>
            <a:pPr lvl="1"/>
            <a:r>
              <a:rPr lang="en-US" dirty="0" smtClean="0"/>
              <a:t>Obviously, C++ code runs much faster than </a:t>
            </a:r>
            <a:r>
              <a:rPr lang="en-US" dirty="0" err="1" smtClean="0"/>
              <a:t>Py</a:t>
            </a:r>
            <a:r>
              <a:rPr lang="en-US" dirty="0" smtClean="0"/>
              <a:t> (or JAVA) code.</a:t>
            </a:r>
          </a:p>
          <a:p>
            <a:pPr lvl="1"/>
            <a:r>
              <a:rPr lang="en-US" dirty="0"/>
              <a:t>Python shines as a glue language, used to combine components written in C</a:t>
            </a:r>
            <a:r>
              <a:rPr lang="en-US" dirty="0" smtClean="0"/>
              <a:t>++.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from a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Pdf</a:t>
            </a:r>
            <a:r>
              <a:rPr lang="en-US" dirty="0" smtClean="0"/>
              <a:t> – </a:t>
            </a:r>
          </a:p>
          <a:p>
            <a:endParaRPr lang="en-US" dirty="0"/>
          </a:p>
          <a:p>
            <a:r>
              <a:rPr lang="en-US" dirty="0" smtClean="0"/>
              <a:t>Web links-</a:t>
            </a:r>
          </a:p>
          <a:p>
            <a:pPr lvl="1"/>
            <a:r>
              <a:rPr lang="en-US" dirty="0">
                <a:hlinkClick r:id="rId3"/>
              </a:rPr>
              <a:t>https://developers.google.com/edu/python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http://www.python.org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 err="1" smtClean="0"/>
              <a:t>Stdlib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docs.python.org/2/library/index.html#library-index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53179"/>
              </p:ext>
            </p:extLst>
          </p:nvPr>
        </p:nvGraphicFramePr>
        <p:xfrm>
          <a:off x="1905000" y="1524000"/>
          <a:ext cx="914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Acrobat Document" showAsIcon="1" r:id="rId6" imgW="914400" imgH="885960" progId="AcroExch.Document.7">
                  <p:embed/>
                </p:oleObj>
              </mc:Choice>
              <mc:Fallback>
                <p:oleObj name="Acrobat Document" showAsIcon="1" r:id="rId6" imgW="914400" imgH="88596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1524000"/>
                        <a:ext cx="914400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7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2013 -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Python concepts</a:t>
            </a:r>
          </a:p>
          <a:p>
            <a:r>
              <a:rPr lang="en-US" dirty="0" smtClean="0"/>
              <a:t>Simple python app</a:t>
            </a:r>
          </a:p>
          <a:p>
            <a:r>
              <a:rPr lang="en-US" dirty="0" smtClean="0"/>
              <a:t>Calling a REST service from python REST client</a:t>
            </a:r>
          </a:p>
          <a:p>
            <a:r>
              <a:rPr lang="en-US" dirty="0" smtClean="0"/>
              <a:t>Frequently used things in Python </a:t>
            </a:r>
            <a:r>
              <a:rPr lang="en-US" smtClean="0"/>
              <a:t>&amp; terminology</a:t>
            </a:r>
            <a:endParaRPr lang="en-US" dirty="0" smtClean="0"/>
          </a:p>
          <a:p>
            <a:r>
              <a:rPr lang="en-US" dirty="0" smtClean="0"/>
              <a:t>Pro’s/Con’s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Other languages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Python –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897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Dynamic</a:t>
            </a:r>
            <a:r>
              <a:rPr lang="en-US" dirty="0"/>
              <a:t>, interpreted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Source code does not declare the types of variables or parameters or </a:t>
            </a:r>
            <a:r>
              <a:rPr lang="en-US" dirty="0" smtClean="0"/>
              <a:t>methods =&gt; the </a:t>
            </a:r>
            <a:r>
              <a:rPr lang="en-US" dirty="0"/>
              <a:t>code </a:t>
            </a:r>
            <a:r>
              <a:rPr lang="en-US" dirty="0" smtClean="0"/>
              <a:t>is short </a:t>
            </a:r>
            <a:r>
              <a:rPr lang="en-US" dirty="0"/>
              <a:t>and flexible, and you lose the compile-time type checking in the source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Multi platform, free, open source</a:t>
            </a:r>
          </a:p>
          <a:p>
            <a:r>
              <a:rPr lang="en-US" dirty="0" smtClean="0"/>
              <a:t>Language properties</a:t>
            </a:r>
          </a:p>
          <a:p>
            <a:pPr lvl="1"/>
            <a:r>
              <a:rPr lang="en-US" dirty="0" smtClean="0"/>
              <a:t>Everything is an object</a:t>
            </a:r>
          </a:p>
          <a:p>
            <a:pPr lvl="1"/>
            <a:r>
              <a:rPr lang="en-US" dirty="0" smtClean="0"/>
              <a:t>Has modules, classes, functions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Dynamic typing, polymorphism, </a:t>
            </a:r>
            <a:r>
              <a:rPr lang="en-US" dirty="0"/>
              <a:t>Op overloading</a:t>
            </a:r>
            <a:endParaRPr lang="en-US" dirty="0" smtClean="0"/>
          </a:p>
          <a:p>
            <a:pPr lvl="1"/>
            <a:r>
              <a:rPr lang="en-US" dirty="0" smtClean="0"/>
              <a:t>Static scoping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Rapid prototyping</a:t>
            </a:r>
          </a:p>
          <a:p>
            <a:pPr lvl="1"/>
            <a:r>
              <a:rPr lang="en-US" dirty="0" smtClean="0"/>
              <a:t>Web scripting</a:t>
            </a:r>
          </a:p>
          <a:p>
            <a:pPr lvl="1"/>
            <a:r>
              <a:rPr lang="en-US" dirty="0" smtClean="0"/>
              <a:t>XML processing</a:t>
            </a:r>
          </a:p>
          <a:p>
            <a:pPr lvl="1"/>
            <a:r>
              <a:rPr lang="en-US" dirty="0" smtClean="0"/>
              <a:t>DB apps</a:t>
            </a:r>
          </a:p>
          <a:p>
            <a:pPr lvl="1"/>
            <a:r>
              <a:rPr lang="en-US" dirty="0" smtClean="0"/>
              <a:t>GUI apps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8" r="74611" b="42737"/>
          <a:stretch/>
        </p:blipFill>
        <p:spPr bwMode="auto">
          <a:xfrm>
            <a:off x="1265433" y="1371600"/>
            <a:ext cx="772616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5429219" y="609600"/>
            <a:ext cx="1475014" cy="609600"/>
          </a:xfrm>
          <a:prstGeom prst="borderCallout1">
            <a:avLst>
              <a:gd name="adj1" fmla="val 104038"/>
              <a:gd name="adj2" fmla="val 9314"/>
              <a:gd name="adj3" fmla="val 143911"/>
              <a:gd name="adj4" fmla="val 6590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Python module. </a:t>
            </a:r>
            <a:r>
              <a:rPr lang="en-US" sz="1050" dirty="0" err="1" smtClean="0"/>
              <a:t>fntry</a:t>
            </a:r>
            <a:r>
              <a:rPr lang="en-US" sz="1050" dirty="0" smtClean="0"/>
              <a:t> is available outside it as try1.fntry</a:t>
            </a:r>
            <a:endParaRPr lang="en-US" sz="1050" dirty="0"/>
          </a:p>
        </p:txBody>
      </p:sp>
      <p:sp>
        <p:nvSpPr>
          <p:cNvPr id="7" name="Line Callout 1 6"/>
          <p:cNvSpPr/>
          <p:nvPr/>
        </p:nvSpPr>
        <p:spPr>
          <a:xfrm>
            <a:off x="1265433" y="625929"/>
            <a:ext cx="1475014" cy="609600"/>
          </a:xfrm>
          <a:prstGeom prst="borderCallout1">
            <a:avLst>
              <a:gd name="adj1" fmla="val 104038"/>
              <a:gd name="adj2" fmla="val 9314"/>
              <a:gd name="adj3" fmla="val 197482"/>
              <a:gd name="adj4" fmla="val 37586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Import other modules as needed. We use </a:t>
            </a:r>
            <a:r>
              <a:rPr lang="en-US" sz="1050" dirty="0" err="1" smtClean="0"/>
              <a:t>sys.argv</a:t>
            </a:r>
            <a:r>
              <a:rPr lang="en-US" sz="1050" dirty="0" smtClean="0"/>
              <a:t> in the code</a:t>
            </a:r>
            <a:endParaRPr lang="en-US" sz="1050" dirty="0"/>
          </a:p>
        </p:txBody>
      </p:sp>
      <p:sp>
        <p:nvSpPr>
          <p:cNvPr id="5" name="Left Brace 4"/>
          <p:cNvSpPr/>
          <p:nvPr/>
        </p:nvSpPr>
        <p:spPr>
          <a:xfrm>
            <a:off x="1676400" y="2971800"/>
            <a:ext cx="155448" cy="1676400"/>
          </a:xfrm>
          <a:prstGeom prst="leftBrace">
            <a:avLst/>
          </a:prstGeom>
          <a:ln w="349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443" y="1752600"/>
            <a:ext cx="1475014" cy="762000"/>
          </a:xfrm>
          <a:prstGeom prst="borderCallout1">
            <a:avLst>
              <a:gd name="adj1" fmla="val 104038"/>
              <a:gd name="adj2" fmla="val 9314"/>
              <a:gd name="adj3" fmla="val 259625"/>
              <a:gd name="adj4" fmla="val 108435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A </a:t>
            </a:r>
            <a:r>
              <a:rPr lang="en-US" sz="1050" dirty="0" err="1" smtClean="0"/>
              <a:t>py</a:t>
            </a:r>
            <a:r>
              <a:rPr lang="en-US" sz="1050" dirty="0" smtClean="0"/>
              <a:t> function – </a:t>
            </a:r>
            <a:r>
              <a:rPr lang="en-US" sz="1050" dirty="0" err="1" smtClean="0"/>
              <a:t>fntry</a:t>
            </a:r>
            <a:r>
              <a:rPr lang="en-US" sz="1050" dirty="0" smtClean="0"/>
              <a:t>. ‘</a:t>
            </a:r>
            <a:r>
              <a:rPr lang="en-US" sz="1050" dirty="0" err="1" smtClean="0"/>
              <a:t>def</a:t>
            </a:r>
            <a:r>
              <a:rPr lang="en-US" sz="1050" dirty="0" smtClean="0"/>
              <a:t>’ declares the function and its body follows </a:t>
            </a:r>
            <a:r>
              <a:rPr lang="en-US" sz="1050" dirty="0" err="1" smtClean="0"/>
              <a:t>imeediately</a:t>
            </a:r>
            <a:endParaRPr lang="en-US" sz="1050" dirty="0"/>
          </a:p>
        </p:txBody>
      </p:sp>
      <p:sp>
        <p:nvSpPr>
          <p:cNvPr id="11" name="Line Callout 1 10"/>
          <p:cNvSpPr/>
          <p:nvPr/>
        </p:nvSpPr>
        <p:spPr>
          <a:xfrm>
            <a:off x="5943600" y="3200400"/>
            <a:ext cx="1475014" cy="609600"/>
          </a:xfrm>
          <a:prstGeom prst="borderCallout1">
            <a:avLst>
              <a:gd name="adj1" fmla="val 47788"/>
              <a:gd name="adj2" fmla="val -3970"/>
              <a:gd name="adj3" fmla="val 50161"/>
              <a:gd name="adj4" fmla="val -125144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 smtClean="0"/>
              <a:t>Py</a:t>
            </a:r>
            <a:r>
              <a:rPr lang="en-US" sz="1050" dirty="0" smtClean="0"/>
              <a:t> is dynamically typed so variables get type checked at runtime</a:t>
            </a:r>
            <a:endParaRPr lang="en-US" sz="1050" dirty="0"/>
          </a:p>
        </p:txBody>
      </p:sp>
      <p:sp>
        <p:nvSpPr>
          <p:cNvPr id="12" name="Line Callout 1 11"/>
          <p:cNvSpPr/>
          <p:nvPr/>
        </p:nvSpPr>
        <p:spPr>
          <a:xfrm>
            <a:off x="5565289" y="5029200"/>
            <a:ext cx="3137839" cy="609600"/>
          </a:xfrm>
          <a:prstGeom prst="borderCallout1">
            <a:avLst>
              <a:gd name="adj1" fmla="val 42431"/>
              <a:gd name="adj2" fmla="val -6184"/>
              <a:gd name="adj3" fmla="val 31412"/>
              <a:gd name="adj4" fmla="val -36036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Boilerplate code to define </a:t>
            </a:r>
            <a:r>
              <a:rPr lang="en-US" sz="1050" dirty="0" err="1" smtClean="0"/>
              <a:t>entrypoint</a:t>
            </a:r>
            <a:r>
              <a:rPr lang="en-US" sz="1050" dirty="0" smtClean="0"/>
              <a:t>. This is not required when we have python modules that are to be used (imported) by other modules.</a:t>
            </a:r>
            <a:endParaRPr lang="en-US" sz="1050" dirty="0"/>
          </a:p>
        </p:txBody>
      </p:sp>
      <p:sp>
        <p:nvSpPr>
          <p:cNvPr id="13" name="Line Callout 1 12"/>
          <p:cNvSpPr/>
          <p:nvPr/>
        </p:nvSpPr>
        <p:spPr>
          <a:xfrm>
            <a:off x="279110" y="5943600"/>
            <a:ext cx="1475014" cy="762000"/>
          </a:xfrm>
          <a:prstGeom prst="borderCallout1">
            <a:avLst>
              <a:gd name="adj1" fmla="val -11141"/>
              <a:gd name="adj2" fmla="val 25919"/>
              <a:gd name="adj3" fmla="val -220375"/>
              <a:gd name="adj4" fmla="val 51977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Indentation is very important ! Wrong indents cause runtime errors!</a:t>
            </a:r>
            <a:endParaRPr lang="en-US" sz="105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-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Simple Python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REST service from Python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18" y="1905000"/>
            <a:ext cx="68770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2971800" y="1143000"/>
            <a:ext cx="2209800" cy="457200"/>
          </a:xfrm>
          <a:prstGeom prst="borderCallout1">
            <a:avLst>
              <a:gd name="adj1" fmla="val 104038"/>
              <a:gd name="adj2" fmla="val 9314"/>
              <a:gd name="adj3" fmla="val 181411"/>
              <a:gd name="adj4" fmla="val -7801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 smtClean="0"/>
              <a:t>Std</a:t>
            </a:r>
            <a:r>
              <a:rPr lang="en-US" sz="1050" dirty="0" smtClean="0"/>
              <a:t> library has urlib2 to use for http/rest based </a:t>
            </a:r>
            <a:r>
              <a:rPr lang="en-US" sz="1050" dirty="0" err="1" smtClean="0"/>
              <a:t>comm</a:t>
            </a:r>
            <a:endParaRPr lang="en-US" sz="1050" dirty="0"/>
          </a:p>
        </p:txBody>
      </p:sp>
      <p:sp>
        <p:nvSpPr>
          <p:cNvPr id="7" name="Line Callout 1 6"/>
          <p:cNvSpPr/>
          <p:nvPr/>
        </p:nvSpPr>
        <p:spPr>
          <a:xfrm>
            <a:off x="76200" y="2590800"/>
            <a:ext cx="1291318" cy="304800"/>
          </a:xfrm>
          <a:prstGeom prst="borderCallout1">
            <a:avLst>
              <a:gd name="adj1" fmla="val 87967"/>
              <a:gd name="adj2" fmla="val 33340"/>
              <a:gd name="adj3" fmla="val 95696"/>
              <a:gd name="adj4" fmla="val 30134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These are strings</a:t>
            </a:r>
            <a:endParaRPr lang="en-US" sz="1050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1367518" y="2590800"/>
            <a:ext cx="30888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67518" y="2743200"/>
            <a:ext cx="3088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6400800" y="2955472"/>
            <a:ext cx="2286000" cy="321128"/>
          </a:xfrm>
          <a:prstGeom prst="borderCallout1">
            <a:avLst>
              <a:gd name="adj1" fmla="val 43021"/>
              <a:gd name="adj2" fmla="val 28"/>
              <a:gd name="adj3" fmla="val 71362"/>
              <a:gd name="adj4" fmla="val -26372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Formatted string printed to console</a:t>
            </a:r>
            <a:endParaRPr lang="en-US" sz="1050" dirty="0"/>
          </a:p>
        </p:txBody>
      </p:sp>
      <p:sp>
        <p:nvSpPr>
          <p:cNvPr id="13" name="Line Callout 1 12"/>
          <p:cNvSpPr/>
          <p:nvPr/>
        </p:nvSpPr>
        <p:spPr>
          <a:xfrm>
            <a:off x="4800600" y="3475945"/>
            <a:ext cx="1475014" cy="410256"/>
          </a:xfrm>
          <a:prstGeom prst="borderCallout1">
            <a:avLst>
              <a:gd name="adj1" fmla="val 58502"/>
              <a:gd name="adj2" fmla="val -5077"/>
              <a:gd name="adj3" fmla="val 82002"/>
              <a:gd name="adj4" fmla="val -38797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Exception handling in python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319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Frequently used </a:t>
            </a:r>
            <a:r>
              <a:rPr lang="en-US" dirty="0" smtClean="0"/>
              <a:t>things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1905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</a:p>
          <a:p>
            <a:r>
              <a:rPr lang="en-US" dirty="0" smtClean="0"/>
              <a:t>in</a:t>
            </a:r>
          </a:p>
          <a:p>
            <a:r>
              <a:rPr lang="en-US" dirty="0"/>
              <a:t>r</a:t>
            </a:r>
            <a:r>
              <a:rPr lang="en-US" dirty="0" smtClean="0"/>
              <a:t>ange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sorted</a:t>
            </a:r>
          </a:p>
          <a:p>
            <a:r>
              <a:rPr lang="en-US" dirty="0" err="1" smtClean="0"/>
              <a:t>if,else</a:t>
            </a:r>
            <a:endParaRPr lang="en-US" dirty="0" smtClean="0"/>
          </a:p>
          <a:p>
            <a:r>
              <a:rPr lang="en-US" dirty="0" smtClean="0"/>
              <a:t>tuple*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4902" y="1244024"/>
            <a:ext cx="191911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squares = [1, 4, 9, 16]</a:t>
            </a:r>
            <a:br>
              <a:rPr lang="pt-BR" sz="1400" dirty="0">
                <a:latin typeface="Arial" pitchFamily="34" charset="0"/>
                <a:cs typeface="Arial" pitchFamily="34" charset="0"/>
              </a:rPr>
            </a:br>
            <a:r>
              <a:rPr lang="pt-BR" sz="1400" dirty="0">
                <a:latin typeface="Arial" pitchFamily="34" charset="0"/>
                <a:cs typeface="Arial" pitchFamily="34" charset="0"/>
              </a:rPr>
              <a:t>  sum = 0</a:t>
            </a:r>
            <a:br>
              <a:rPr lang="pt-BR" sz="1400" dirty="0">
                <a:latin typeface="Arial" pitchFamily="34" charset="0"/>
                <a:cs typeface="Arial" pitchFamily="34" charset="0"/>
              </a:rPr>
            </a:br>
            <a:r>
              <a:rPr lang="pt-BR" sz="1400" dirty="0">
                <a:latin typeface="Arial" pitchFamily="34" charset="0"/>
                <a:cs typeface="Arial" pitchFamily="34" charset="0"/>
              </a:rPr>
              <a:t>  </a:t>
            </a:r>
            <a:r>
              <a:rPr lang="pt-B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pt-B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num </a:t>
            </a:r>
            <a:r>
              <a:rPr lang="pt-B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t-B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squares:</a:t>
            </a:r>
            <a:br>
              <a:rPr lang="pt-BR" sz="1400" dirty="0">
                <a:latin typeface="Arial" pitchFamily="34" charset="0"/>
                <a:cs typeface="Arial" pitchFamily="34" charset="0"/>
              </a:rPr>
            </a:br>
            <a:r>
              <a:rPr lang="pt-BR" sz="1400" dirty="0">
                <a:latin typeface="Arial" pitchFamily="34" charset="0"/>
                <a:cs typeface="Arial" pitchFamily="34" charset="0"/>
              </a:rPr>
              <a:t>    sum += num</a:t>
            </a:r>
            <a:br>
              <a:rPr lang="pt-BR" sz="1400" dirty="0">
                <a:latin typeface="Arial" pitchFamily="34" charset="0"/>
                <a:cs typeface="Arial" pitchFamily="34" charset="0"/>
              </a:rPr>
            </a:br>
            <a:r>
              <a:rPr lang="pt-BR" sz="1400" dirty="0">
                <a:latin typeface="Arial" pitchFamily="34" charset="0"/>
                <a:cs typeface="Arial" pitchFamily="34" charset="0"/>
              </a:rPr>
              <a:t>  print sum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8502" y="1244024"/>
            <a:ext cx="218200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list = ['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larry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', 'curly', '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']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if 'curly'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list: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'yay'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4902" y="2449284"/>
            <a:ext cx="328487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## print the numbers from 0 through 99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for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(100):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4902" y="3253646"/>
            <a:ext cx="258917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a = [5, 1, 4, 3]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sorted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(a)  ## [1, 3, 4, 5]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a  ## [5, 1, 4, 3]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4757604"/>
            <a:ext cx="2443298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strings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 = 'hi'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s[1]          ##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(s)        ## 2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s + ' there'  ## hi there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3471" y="4696049"/>
            <a:ext cx="399660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speed &gt;= 80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'License and registration please'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if mood == 'terrible' or speed &gt;= 100: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print 'You have the right to remain silent.'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elif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mood == 'bad' or speed &gt;= 90: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print "I'm going to have to write you a ticket."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write_ticket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else: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print "Let's try to keep it under 80 ok?"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4902" y="4074855"/>
            <a:ext cx="433644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strs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['ccc', '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aaaa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', 'd', 'bb']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sorted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strs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key=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 ## ['d', 'bb', 'ccc', '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aaaa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2057400"/>
            <a:ext cx="3466523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*Not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 keyword, but is used in place of structures. Similar to list type however, note that tuples usually have a meaning while lists have an order. E.g., the following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looks like a list but is really a tuple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1400" i="1" dirty="0" err="1">
                <a:latin typeface="Arial" pitchFamily="34" charset="0"/>
                <a:cs typeface="Arial" pitchFamily="34" charset="0"/>
              </a:rPr>
              <a:t>my_location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 = (42, 11) # page number, line number</a:t>
            </a:r>
          </a:p>
        </p:txBody>
      </p:sp>
    </p:spTree>
    <p:extLst>
      <p:ext uri="{BB962C8B-B14F-4D97-AF65-F5344CB8AC3E}">
        <p14:creationId xmlns:p14="http://schemas.microsoft.com/office/powerpoint/2010/main" val="39052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Frequently used things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447800" cy="5791200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ict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ile**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914400"/>
            <a:ext cx="716280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*Not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 keyword, but is used in place of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dictionaries.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Python's efficient key/value hash table structure is called a "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". The contents of a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can be written as a series of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key:value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pairs within braces { }, e.g.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{key1:value1, key2:value2, ... }. 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dict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{}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dict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'a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'] = 'alpha'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dict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['g'] = 'gamma'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dict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['o'] = 'omega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 ## {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'a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': 'alpha', 'o': 'omega', 'g': 'gamma'}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'a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']     ## Simple lookup, returns 'alpha'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'a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'] = 6       ## Put new key/value into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'a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 in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        ## True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## print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['z']                  ## Throws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KeyError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if 'z' in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print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['z']     ## Avoid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KeyError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dict.get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('z')  ## None (instead of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KeyError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list = [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'a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', 'b', 'c', 'd']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list[0]     ## Delete first element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list[-2:]   ## Delete last two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5396805"/>
            <a:ext cx="71628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# Echo the contents of a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file (**not a keyword)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f =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('foo.txt', '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rU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for line in f:   ## iterates over the lines of the file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line,    ## trailing , so print does not add an end-of-line char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             ## since 'line' already includes the end-of line.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f.close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1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Frequently used </a:t>
            </a:r>
            <a:r>
              <a:rPr lang="en-US" dirty="0" smtClean="0"/>
              <a:t>things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329" y="3052584"/>
            <a:ext cx="1371600" cy="1143000"/>
          </a:xfrm>
        </p:spPr>
        <p:txBody>
          <a:bodyPr/>
          <a:lstStyle/>
          <a:p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143000"/>
            <a:ext cx="411480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'an example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word:cat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!!'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match =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re.search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r'word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:\w\w\w',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# If-statement after search() tests if it succeeded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if match:                     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'found',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match.group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## 'found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word:cat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'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else: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'did not find'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2971800"/>
            <a:ext cx="4572000" cy="25237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## Suppose we have a text with many email addresses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'purple alice@google.com, blah monkey bob@abc.com blah dishwasher'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## Here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re.findall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returns a list of all the found email strings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emails =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re.findall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(r'[\w\.-]+@[\w\.-]+',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## ['alice@google.com', 'bob@abc.com']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for email in emails: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# do something with each found email string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email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7044" y="1576115"/>
            <a:ext cx="385354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 # Open file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f =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('test.txt', 'r')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# Feed the file text into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findall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(); it returns a list of all the found strings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strings =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re.findall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r'some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pattern',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f.read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1" y="5612249"/>
            <a:ext cx="746760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'purple alice@google.com, blah monkey bob@abc.com blah dishwasher'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##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re.sub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(pat, replacement,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-- returns new string with all replacements,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## \1 is group(1), \2 group(2) in the replacement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print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re.sub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(r'([\w\.-]+)@([\w\.-]+)', r'\1@yo-yo-dyne.com',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## purple alice@yo-yo-dyne.com, blah monkey bob@yo-yo-dyne.com blah dishwasher</a:t>
            </a:r>
          </a:p>
        </p:txBody>
      </p:sp>
    </p:spTree>
    <p:extLst>
      <p:ext uri="{BB962C8B-B14F-4D97-AF65-F5344CB8AC3E}">
        <p14:creationId xmlns:p14="http://schemas.microsoft.com/office/powerpoint/2010/main" val="36994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Frequently used things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dirty="0"/>
              <a:t>File System --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os.path</a:t>
            </a:r>
            <a:r>
              <a:rPr lang="en-US" dirty="0"/>
              <a:t>, </a:t>
            </a:r>
            <a:r>
              <a:rPr lang="en-US" dirty="0" err="1" smtClean="0"/>
              <a:t>shutil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754380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## Example pulls filenames from a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prints their relative and absolute paths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printdir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filenames =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os.listdir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for filename in filenames: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filename  ## foo.txt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os.path.join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filename) ##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/foo.txt (relative to current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print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os.path.abspath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os.path.join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filename)) ## /home/nick/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/foo.txt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75408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Running External Processes --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211284"/>
            <a:ext cx="754380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## Given a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path, run an external '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ls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-l' on it --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## shows how to call an external program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listdir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):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cmd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'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ls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-l '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print "Command to run:",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cmd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  ## good to debug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cmd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before actually running it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(status, output) =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commands.getstatusoutput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cmd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if status:    ## Error case, print the command's output to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stderr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and exit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 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sys.stderr.write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(output)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 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sys.exit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(1)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print output  ## Otherwise do something with the command's output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334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Exceptions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791200"/>
            <a:ext cx="75438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//code to protect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exception: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//handler</a:t>
            </a:r>
          </a:p>
        </p:txBody>
      </p:sp>
    </p:spTree>
    <p:extLst>
      <p:ext uri="{BB962C8B-B14F-4D97-AF65-F5344CB8AC3E}">
        <p14:creationId xmlns:p14="http://schemas.microsoft.com/office/powerpoint/2010/main" val="30248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1697</Words>
  <PresentationFormat>On-screen Show (4:3)</PresentationFormat>
  <Paragraphs>216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Acrobat Document</vt:lpstr>
      <vt:lpstr>PowerPoint Presentation</vt:lpstr>
      <vt:lpstr>August 2013 - Contents</vt:lpstr>
      <vt:lpstr>Python – key concepts</vt:lpstr>
      <vt:lpstr>PowerPoint Presentation</vt:lpstr>
      <vt:lpstr>Call REST service from Python</vt:lpstr>
      <vt:lpstr>Frequently used things - 1</vt:lpstr>
      <vt:lpstr>Frequently used things -2</vt:lpstr>
      <vt:lpstr>Frequently used things - 3</vt:lpstr>
      <vt:lpstr>Frequently used things - 4</vt:lpstr>
      <vt:lpstr>Python terminology (general)</vt:lpstr>
      <vt:lpstr>Frequently used things - 5</vt:lpstr>
      <vt:lpstr>Frequently used things - 6</vt:lpstr>
      <vt:lpstr>Pro’s / Con’s</vt:lpstr>
      <vt:lpstr>Python vs. other languages</vt:lpstr>
      <vt:lpstr>Notes from a training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2013-08-16T05:03:21Z</cp:lastPrinted>
  <dcterms:created xsi:type="dcterms:W3CDTF">2013-08-16T04:35:02Z</dcterms:created>
  <dcterms:modified xsi:type="dcterms:W3CDTF">2018-06-29T05:02:56Z</dcterms:modified>
</cp:coreProperties>
</file>