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8" r:id="rId11"/>
    <p:sldId id="271" r:id="rId12"/>
    <p:sldId id="280" r:id="rId13"/>
    <p:sldId id="277" r:id="rId14"/>
    <p:sldId id="281" r:id="rId15"/>
    <p:sldId id="284" r:id="rId16"/>
    <p:sldId id="301" r:id="rId17"/>
    <p:sldId id="302" r:id="rId18"/>
    <p:sldId id="303" r:id="rId19"/>
    <p:sldId id="304" r:id="rId20"/>
    <p:sldId id="305" r:id="rId21"/>
    <p:sldId id="285" r:id="rId22"/>
    <p:sldId id="286" r:id="rId23"/>
    <p:sldId id="290" r:id="rId24"/>
    <p:sldId id="291" r:id="rId25"/>
    <p:sldId id="292" r:id="rId26"/>
    <p:sldId id="293" r:id="rId27"/>
    <p:sldId id="294" r:id="rId28"/>
    <p:sldId id="295" r:id="rId29"/>
    <p:sldId id="298" r:id="rId30"/>
    <p:sldId id="306" r:id="rId31"/>
    <p:sldId id="307" r:id="rId32"/>
    <p:sldId id="308" r:id="rId33"/>
    <p:sldId id="309" r:id="rId34"/>
    <p:sldId id="310" r:id="rId35"/>
    <p:sldId id="311" r:id="rId36"/>
    <p:sldId id="312" r:id="rId37"/>
    <p:sldId id="313" r:id="rId38"/>
    <p:sldId id="282" r:id="rId39"/>
    <p:sldId id="28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790134-0C59-4CB0-8191-2EB71FD3C010}">
          <p14:sldIdLst>
            <p14:sldId id="256"/>
            <p14:sldId id="257"/>
            <p14:sldId id="258"/>
            <p14:sldId id="259"/>
            <p14:sldId id="260"/>
            <p14:sldId id="261"/>
            <p14:sldId id="262"/>
            <p14:sldId id="263"/>
            <p14:sldId id="264"/>
            <p14:sldId id="268"/>
            <p14:sldId id="271"/>
            <p14:sldId id="280"/>
            <p14:sldId id="277"/>
            <p14:sldId id="281"/>
            <p14:sldId id="284"/>
            <p14:sldId id="301"/>
            <p14:sldId id="302"/>
            <p14:sldId id="303"/>
            <p14:sldId id="304"/>
            <p14:sldId id="305"/>
            <p14:sldId id="285"/>
            <p14:sldId id="286"/>
            <p14:sldId id="290"/>
            <p14:sldId id="291"/>
            <p14:sldId id="292"/>
            <p14:sldId id="293"/>
            <p14:sldId id="294"/>
            <p14:sldId id="295"/>
            <p14:sldId id="298"/>
            <p14:sldId id="306"/>
            <p14:sldId id="307"/>
            <p14:sldId id="308"/>
            <p14:sldId id="309"/>
            <p14:sldId id="310"/>
            <p14:sldId id="311"/>
            <p14:sldId id="312"/>
            <p14:sldId id="313"/>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79" autoAdjust="0"/>
  </p:normalViewPr>
  <p:slideViewPr>
    <p:cSldViewPr>
      <p:cViewPr>
        <p:scale>
          <a:sx n="86" d="100"/>
          <a:sy n="86" d="100"/>
        </p:scale>
        <p:origin x="-1542" y="192"/>
      </p:cViewPr>
      <p:guideLst>
        <p:guide orient="horz" pos="2160"/>
        <p:guide pos="2880"/>
      </p:guideLst>
    </p:cSldViewPr>
  </p:slideViewPr>
  <p:outlineViewPr>
    <p:cViewPr>
      <p:scale>
        <a:sx n="33" d="100"/>
        <a:sy n="33" d="100"/>
      </p:scale>
      <p:origin x="258" y="3283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90EAC7-CA12-447B-8FF0-8C34272EFF6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AAE4419-623E-4D84-A0DC-0D3F7C5D5B4C}">
      <dgm:prSet phldrT="[Text]"/>
      <dgm:spPr/>
      <dgm:t>
        <a:bodyPr/>
        <a:lstStyle/>
        <a:p>
          <a:r>
            <a:rPr lang="en-US" dirty="0" smtClean="0"/>
            <a:t>Signal Generation</a:t>
          </a:r>
          <a:endParaRPr lang="en-US" dirty="0"/>
        </a:p>
      </dgm:t>
    </dgm:pt>
    <dgm:pt modelId="{99F563EA-7DD5-42DE-B574-43BE40047201}" type="parTrans" cxnId="{3CD67049-3AE3-4124-87F9-953DDAB9CAE6}">
      <dgm:prSet/>
      <dgm:spPr/>
      <dgm:t>
        <a:bodyPr/>
        <a:lstStyle/>
        <a:p>
          <a:endParaRPr lang="en-US"/>
        </a:p>
      </dgm:t>
    </dgm:pt>
    <dgm:pt modelId="{5AAF769F-8296-4568-A370-406E2EAE9754}" type="sibTrans" cxnId="{3CD67049-3AE3-4124-87F9-953DDAB9CAE6}">
      <dgm:prSet/>
      <dgm:spPr/>
      <dgm:t>
        <a:bodyPr/>
        <a:lstStyle/>
        <a:p>
          <a:endParaRPr lang="en-US"/>
        </a:p>
      </dgm:t>
    </dgm:pt>
    <dgm:pt modelId="{52B9DF33-82D8-4A47-A399-58E8E54F2484}">
      <dgm:prSet phldrT="[Text]"/>
      <dgm:spPr/>
      <dgm:t>
        <a:bodyPr/>
        <a:lstStyle/>
        <a:p>
          <a:endParaRPr lang="en-US" dirty="0"/>
        </a:p>
      </dgm:t>
    </dgm:pt>
    <dgm:pt modelId="{8725392E-DD64-4F05-8D98-06BEBE829838}" type="parTrans" cxnId="{BD1F0ADE-CBE3-49E6-A280-6C7CC5F11120}">
      <dgm:prSet/>
      <dgm:spPr/>
      <dgm:t>
        <a:bodyPr/>
        <a:lstStyle/>
        <a:p>
          <a:endParaRPr lang="en-US"/>
        </a:p>
      </dgm:t>
    </dgm:pt>
    <dgm:pt modelId="{B8EDF5DD-F540-45A9-956D-3121F5D12B09}" type="sibTrans" cxnId="{BD1F0ADE-CBE3-49E6-A280-6C7CC5F11120}">
      <dgm:prSet/>
      <dgm:spPr/>
      <dgm:t>
        <a:bodyPr/>
        <a:lstStyle/>
        <a:p>
          <a:endParaRPr lang="en-US"/>
        </a:p>
      </dgm:t>
    </dgm:pt>
    <dgm:pt modelId="{C7ED4725-B009-49F8-ACE0-9587C115731A}">
      <dgm:prSet phldrT="[Text]"/>
      <dgm:spPr/>
      <dgm:t>
        <a:bodyPr/>
        <a:lstStyle/>
        <a:p>
          <a:r>
            <a:rPr lang="en-US" dirty="0" smtClean="0"/>
            <a:t>Parameters- Entropy, Mean, Variance, </a:t>
          </a:r>
          <a:r>
            <a:rPr lang="en-US" dirty="0" err="1" smtClean="0"/>
            <a:t>Skewness</a:t>
          </a:r>
          <a:r>
            <a:rPr lang="en-US" dirty="0" smtClean="0"/>
            <a:t> etc.</a:t>
          </a:r>
          <a:endParaRPr lang="en-US" dirty="0"/>
        </a:p>
      </dgm:t>
    </dgm:pt>
    <dgm:pt modelId="{31572864-9744-4CCD-B2E7-28E332156C07}" type="parTrans" cxnId="{BE72B0BD-2F56-4BDB-B1D6-5D5B0ED890CC}">
      <dgm:prSet/>
      <dgm:spPr/>
      <dgm:t>
        <a:bodyPr/>
        <a:lstStyle/>
        <a:p>
          <a:endParaRPr lang="en-US"/>
        </a:p>
      </dgm:t>
    </dgm:pt>
    <dgm:pt modelId="{887884B0-E6A2-4441-BFDB-E83F322E7CC9}" type="sibTrans" cxnId="{BE72B0BD-2F56-4BDB-B1D6-5D5B0ED890CC}">
      <dgm:prSet/>
      <dgm:spPr/>
      <dgm:t>
        <a:bodyPr/>
        <a:lstStyle/>
        <a:p>
          <a:endParaRPr lang="en-US"/>
        </a:p>
      </dgm:t>
    </dgm:pt>
    <dgm:pt modelId="{B05A594F-FC6D-4DF5-AC98-02DA51784F31}">
      <dgm:prSet phldrT="[Text]"/>
      <dgm:spPr/>
      <dgm:t>
        <a:bodyPr/>
        <a:lstStyle/>
        <a:p>
          <a:endParaRPr lang="en-US" dirty="0"/>
        </a:p>
      </dgm:t>
    </dgm:pt>
    <dgm:pt modelId="{0F646F93-4370-4403-97F8-7AD415F149CD}" type="parTrans" cxnId="{8C81C907-3B4E-4F91-9CE2-AA9D91188F1F}">
      <dgm:prSet/>
      <dgm:spPr/>
      <dgm:t>
        <a:bodyPr/>
        <a:lstStyle/>
        <a:p>
          <a:endParaRPr lang="en-US"/>
        </a:p>
      </dgm:t>
    </dgm:pt>
    <dgm:pt modelId="{C573EA3C-6443-40CB-84D4-8A8D5A80794D}" type="sibTrans" cxnId="{8C81C907-3B4E-4F91-9CE2-AA9D91188F1F}">
      <dgm:prSet/>
      <dgm:spPr/>
      <dgm:t>
        <a:bodyPr/>
        <a:lstStyle/>
        <a:p>
          <a:endParaRPr lang="en-US"/>
        </a:p>
      </dgm:t>
    </dgm:pt>
    <dgm:pt modelId="{51EACC7F-91E1-4E56-839D-E0B6985B9E82}">
      <dgm:prSet phldrT="[Text]"/>
      <dgm:spPr/>
      <dgm:t>
        <a:bodyPr/>
        <a:lstStyle/>
        <a:p>
          <a:r>
            <a:rPr lang="en-US" dirty="0" smtClean="0"/>
            <a:t>Neural Networks</a:t>
          </a:r>
          <a:endParaRPr lang="en-US" dirty="0"/>
        </a:p>
      </dgm:t>
    </dgm:pt>
    <dgm:pt modelId="{1E3B1288-B1F3-434B-B937-DC12542866BA}" type="parTrans" cxnId="{8844B0EB-5D89-4EF9-8C3E-9C65334DC3E5}">
      <dgm:prSet/>
      <dgm:spPr/>
      <dgm:t>
        <a:bodyPr/>
        <a:lstStyle/>
        <a:p>
          <a:endParaRPr lang="en-US"/>
        </a:p>
      </dgm:t>
    </dgm:pt>
    <dgm:pt modelId="{31708C61-AE75-4827-8B3D-CAF3406ADE5F}" type="sibTrans" cxnId="{8844B0EB-5D89-4EF9-8C3E-9C65334DC3E5}">
      <dgm:prSet/>
      <dgm:spPr/>
      <dgm:t>
        <a:bodyPr/>
        <a:lstStyle/>
        <a:p>
          <a:endParaRPr lang="en-US"/>
        </a:p>
      </dgm:t>
    </dgm:pt>
    <dgm:pt modelId="{3280B263-E801-41C5-98D6-214CF84E7EC2}">
      <dgm:prSet phldrT="[Text]"/>
      <dgm:spPr/>
      <dgm:t>
        <a:bodyPr/>
        <a:lstStyle/>
        <a:p>
          <a:endParaRPr lang="en-US" dirty="0"/>
        </a:p>
      </dgm:t>
    </dgm:pt>
    <dgm:pt modelId="{C36CFC64-4FCD-4A40-B64D-E4534B18CAF5}" type="parTrans" cxnId="{9B3B575E-0FCF-4327-970B-9EA868E7155F}">
      <dgm:prSet/>
      <dgm:spPr/>
      <dgm:t>
        <a:bodyPr/>
        <a:lstStyle/>
        <a:p>
          <a:endParaRPr lang="en-US"/>
        </a:p>
      </dgm:t>
    </dgm:pt>
    <dgm:pt modelId="{5B1F5052-1028-4664-9AF7-92D077760E19}" type="sibTrans" cxnId="{9B3B575E-0FCF-4327-970B-9EA868E7155F}">
      <dgm:prSet/>
      <dgm:spPr/>
      <dgm:t>
        <a:bodyPr/>
        <a:lstStyle/>
        <a:p>
          <a:endParaRPr lang="en-US"/>
        </a:p>
      </dgm:t>
    </dgm:pt>
    <dgm:pt modelId="{A3B28E8B-613D-4602-89F4-0755C7860D61}">
      <dgm:prSet phldrT="[Text]"/>
      <dgm:spPr/>
      <dgm:t>
        <a:bodyPr/>
        <a:lstStyle/>
        <a:p>
          <a:r>
            <a:rPr lang="en-US" dirty="0" smtClean="0"/>
            <a:t>Verification</a:t>
          </a:r>
          <a:endParaRPr lang="en-US" dirty="0"/>
        </a:p>
      </dgm:t>
    </dgm:pt>
    <dgm:pt modelId="{3DB530F8-E7BE-4E56-A8E6-6BB10FBFFC18}" type="parTrans" cxnId="{BE2FAD14-E843-4CFB-B701-4C209362E9F5}">
      <dgm:prSet/>
      <dgm:spPr/>
      <dgm:t>
        <a:bodyPr/>
        <a:lstStyle/>
        <a:p>
          <a:endParaRPr lang="en-US"/>
        </a:p>
      </dgm:t>
    </dgm:pt>
    <dgm:pt modelId="{7427DEEC-1D1A-4652-AA06-9F0EDD6B8A7A}" type="sibTrans" cxnId="{BE2FAD14-E843-4CFB-B701-4C209362E9F5}">
      <dgm:prSet/>
      <dgm:spPr/>
      <dgm:t>
        <a:bodyPr/>
        <a:lstStyle/>
        <a:p>
          <a:endParaRPr lang="en-US"/>
        </a:p>
      </dgm:t>
    </dgm:pt>
    <dgm:pt modelId="{8186D980-0B70-4E05-8884-51E896D7EAEE}" type="pres">
      <dgm:prSet presAssocID="{3F90EAC7-CA12-447B-8FF0-8C34272EFF6E}" presName="rootnode" presStyleCnt="0">
        <dgm:presLayoutVars>
          <dgm:chMax/>
          <dgm:chPref/>
          <dgm:dir/>
          <dgm:animLvl val="lvl"/>
        </dgm:presLayoutVars>
      </dgm:prSet>
      <dgm:spPr/>
      <dgm:t>
        <a:bodyPr/>
        <a:lstStyle/>
        <a:p>
          <a:endParaRPr lang="en-US"/>
        </a:p>
      </dgm:t>
    </dgm:pt>
    <dgm:pt modelId="{81CC5D01-C27F-4B8A-959C-E6D4A5611EB5}" type="pres">
      <dgm:prSet presAssocID="{2AAE4419-623E-4D84-A0DC-0D3F7C5D5B4C}" presName="composite" presStyleCnt="0"/>
      <dgm:spPr/>
    </dgm:pt>
    <dgm:pt modelId="{5954CFD9-CCE7-4FC0-8A03-A9620DC1E470}" type="pres">
      <dgm:prSet presAssocID="{2AAE4419-623E-4D84-A0DC-0D3F7C5D5B4C}" presName="bentUpArrow1" presStyleLbl="alignImgPlace1" presStyleIdx="0" presStyleCnt="3"/>
      <dgm:spPr/>
    </dgm:pt>
    <dgm:pt modelId="{D0E351C7-DB5E-49EE-BDE6-C6F72EEEAE51}" type="pres">
      <dgm:prSet presAssocID="{2AAE4419-623E-4D84-A0DC-0D3F7C5D5B4C}" presName="ParentText" presStyleLbl="node1" presStyleIdx="0" presStyleCnt="4">
        <dgm:presLayoutVars>
          <dgm:chMax val="1"/>
          <dgm:chPref val="1"/>
          <dgm:bulletEnabled val="1"/>
        </dgm:presLayoutVars>
      </dgm:prSet>
      <dgm:spPr/>
      <dgm:t>
        <a:bodyPr/>
        <a:lstStyle/>
        <a:p>
          <a:endParaRPr lang="en-US"/>
        </a:p>
      </dgm:t>
    </dgm:pt>
    <dgm:pt modelId="{5F43D62F-BD42-4A52-A94B-DA3B174DC243}" type="pres">
      <dgm:prSet presAssocID="{2AAE4419-623E-4D84-A0DC-0D3F7C5D5B4C}" presName="ChildText" presStyleLbl="revTx" presStyleIdx="0" presStyleCnt="3">
        <dgm:presLayoutVars>
          <dgm:chMax val="0"/>
          <dgm:chPref val="0"/>
          <dgm:bulletEnabled val="1"/>
        </dgm:presLayoutVars>
      </dgm:prSet>
      <dgm:spPr/>
      <dgm:t>
        <a:bodyPr/>
        <a:lstStyle/>
        <a:p>
          <a:endParaRPr lang="en-US"/>
        </a:p>
      </dgm:t>
    </dgm:pt>
    <dgm:pt modelId="{223B1A20-9F6E-49E3-8AD2-82482494F028}" type="pres">
      <dgm:prSet presAssocID="{5AAF769F-8296-4568-A370-406E2EAE9754}" presName="sibTrans" presStyleCnt="0"/>
      <dgm:spPr/>
    </dgm:pt>
    <dgm:pt modelId="{68F7BB97-97AE-4E91-B9D5-5EEDB39E1438}" type="pres">
      <dgm:prSet presAssocID="{C7ED4725-B009-49F8-ACE0-9587C115731A}" presName="composite" presStyleCnt="0"/>
      <dgm:spPr/>
    </dgm:pt>
    <dgm:pt modelId="{5386A544-8711-4631-B600-DA67E62BE250}" type="pres">
      <dgm:prSet presAssocID="{C7ED4725-B009-49F8-ACE0-9587C115731A}" presName="bentUpArrow1" presStyleLbl="alignImgPlace1" presStyleIdx="1" presStyleCnt="3"/>
      <dgm:spPr/>
    </dgm:pt>
    <dgm:pt modelId="{6D191E91-2350-4A79-BDF4-C6654A399FA1}" type="pres">
      <dgm:prSet presAssocID="{C7ED4725-B009-49F8-ACE0-9587C115731A}" presName="ParentText" presStyleLbl="node1" presStyleIdx="1" presStyleCnt="4">
        <dgm:presLayoutVars>
          <dgm:chMax val="1"/>
          <dgm:chPref val="1"/>
          <dgm:bulletEnabled val="1"/>
        </dgm:presLayoutVars>
      </dgm:prSet>
      <dgm:spPr/>
      <dgm:t>
        <a:bodyPr/>
        <a:lstStyle/>
        <a:p>
          <a:endParaRPr lang="en-US"/>
        </a:p>
      </dgm:t>
    </dgm:pt>
    <dgm:pt modelId="{BDE7C360-AFDC-44DB-888B-57D2E4DB7D66}" type="pres">
      <dgm:prSet presAssocID="{C7ED4725-B009-49F8-ACE0-9587C115731A}" presName="ChildText" presStyleLbl="revTx" presStyleIdx="1" presStyleCnt="3">
        <dgm:presLayoutVars>
          <dgm:chMax val="0"/>
          <dgm:chPref val="0"/>
          <dgm:bulletEnabled val="1"/>
        </dgm:presLayoutVars>
      </dgm:prSet>
      <dgm:spPr/>
      <dgm:t>
        <a:bodyPr/>
        <a:lstStyle/>
        <a:p>
          <a:endParaRPr lang="en-US"/>
        </a:p>
      </dgm:t>
    </dgm:pt>
    <dgm:pt modelId="{D55B8771-E180-4C22-AA68-CC3AB22B9E2F}" type="pres">
      <dgm:prSet presAssocID="{887884B0-E6A2-4441-BFDB-E83F322E7CC9}" presName="sibTrans" presStyleCnt="0"/>
      <dgm:spPr/>
    </dgm:pt>
    <dgm:pt modelId="{381CEBCD-D1C5-4365-90DE-3C92AB4A00BB}" type="pres">
      <dgm:prSet presAssocID="{51EACC7F-91E1-4E56-839D-E0B6985B9E82}" presName="composite" presStyleCnt="0"/>
      <dgm:spPr/>
    </dgm:pt>
    <dgm:pt modelId="{A26A2A2A-ED5D-407C-9B7B-A93F53BE473C}" type="pres">
      <dgm:prSet presAssocID="{51EACC7F-91E1-4E56-839D-E0B6985B9E82}" presName="bentUpArrow1" presStyleLbl="alignImgPlace1" presStyleIdx="2" presStyleCnt="3"/>
      <dgm:spPr/>
    </dgm:pt>
    <dgm:pt modelId="{69FF65CA-A50B-4C0F-960F-E9E5CF9581C6}" type="pres">
      <dgm:prSet presAssocID="{51EACC7F-91E1-4E56-839D-E0B6985B9E82}" presName="ParentText" presStyleLbl="node1" presStyleIdx="2" presStyleCnt="4">
        <dgm:presLayoutVars>
          <dgm:chMax val="1"/>
          <dgm:chPref val="1"/>
          <dgm:bulletEnabled val="1"/>
        </dgm:presLayoutVars>
      </dgm:prSet>
      <dgm:spPr/>
      <dgm:t>
        <a:bodyPr/>
        <a:lstStyle/>
        <a:p>
          <a:endParaRPr lang="en-US"/>
        </a:p>
      </dgm:t>
    </dgm:pt>
    <dgm:pt modelId="{72ADF990-7E9F-4A63-BBE6-D9B0F916888F}" type="pres">
      <dgm:prSet presAssocID="{51EACC7F-91E1-4E56-839D-E0B6985B9E82}" presName="ChildText" presStyleLbl="revTx" presStyleIdx="2" presStyleCnt="3">
        <dgm:presLayoutVars>
          <dgm:chMax val="0"/>
          <dgm:chPref val="0"/>
          <dgm:bulletEnabled val="1"/>
        </dgm:presLayoutVars>
      </dgm:prSet>
      <dgm:spPr/>
      <dgm:t>
        <a:bodyPr/>
        <a:lstStyle/>
        <a:p>
          <a:endParaRPr lang="en-US"/>
        </a:p>
      </dgm:t>
    </dgm:pt>
    <dgm:pt modelId="{469A3591-EB8D-4BCF-9541-91184662E533}" type="pres">
      <dgm:prSet presAssocID="{31708C61-AE75-4827-8B3D-CAF3406ADE5F}" presName="sibTrans" presStyleCnt="0"/>
      <dgm:spPr/>
    </dgm:pt>
    <dgm:pt modelId="{19EEF0F0-A202-421C-9CF9-3E8E32D2FA56}" type="pres">
      <dgm:prSet presAssocID="{A3B28E8B-613D-4602-89F4-0755C7860D61}" presName="composite" presStyleCnt="0"/>
      <dgm:spPr/>
    </dgm:pt>
    <dgm:pt modelId="{CA1C751F-8759-466D-ADDD-A4C59AB62560}" type="pres">
      <dgm:prSet presAssocID="{A3B28E8B-613D-4602-89F4-0755C7860D61}" presName="ParentText" presStyleLbl="node1" presStyleIdx="3" presStyleCnt="4">
        <dgm:presLayoutVars>
          <dgm:chMax val="1"/>
          <dgm:chPref val="1"/>
          <dgm:bulletEnabled val="1"/>
        </dgm:presLayoutVars>
      </dgm:prSet>
      <dgm:spPr/>
      <dgm:t>
        <a:bodyPr/>
        <a:lstStyle/>
        <a:p>
          <a:endParaRPr lang="en-US"/>
        </a:p>
      </dgm:t>
    </dgm:pt>
  </dgm:ptLst>
  <dgm:cxnLst>
    <dgm:cxn modelId="{5CC90612-FAA3-4784-A7A2-3F1A0D3903B0}" type="presOf" srcId="{A3B28E8B-613D-4602-89F4-0755C7860D61}" destId="{CA1C751F-8759-466D-ADDD-A4C59AB62560}" srcOrd="0" destOrd="0" presId="urn:microsoft.com/office/officeart/2005/8/layout/StepDownProcess"/>
    <dgm:cxn modelId="{3CD67049-3AE3-4124-87F9-953DDAB9CAE6}" srcId="{3F90EAC7-CA12-447B-8FF0-8C34272EFF6E}" destId="{2AAE4419-623E-4D84-A0DC-0D3F7C5D5B4C}" srcOrd="0" destOrd="0" parTransId="{99F563EA-7DD5-42DE-B574-43BE40047201}" sibTransId="{5AAF769F-8296-4568-A370-406E2EAE9754}"/>
    <dgm:cxn modelId="{3AF3A51E-21FB-45BC-A95C-F27F16B64E61}" type="presOf" srcId="{C7ED4725-B009-49F8-ACE0-9587C115731A}" destId="{6D191E91-2350-4A79-BDF4-C6654A399FA1}" srcOrd="0" destOrd="0" presId="urn:microsoft.com/office/officeart/2005/8/layout/StepDownProcess"/>
    <dgm:cxn modelId="{A45827A2-CBAB-4544-AC21-DEF093F4302D}" type="presOf" srcId="{B05A594F-FC6D-4DF5-AC98-02DA51784F31}" destId="{BDE7C360-AFDC-44DB-888B-57D2E4DB7D66}" srcOrd="0" destOrd="0" presId="urn:microsoft.com/office/officeart/2005/8/layout/StepDownProcess"/>
    <dgm:cxn modelId="{9B3B575E-0FCF-4327-970B-9EA868E7155F}" srcId="{51EACC7F-91E1-4E56-839D-E0B6985B9E82}" destId="{3280B263-E801-41C5-98D6-214CF84E7EC2}" srcOrd="0" destOrd="0" parTransId="{C36CFC64-4FCD-4A40-B64D-E4534B18CAF5}" sibTransId="{5B1F5052-1028-4664-9AF7-92D077760E19}"/>
    <dgm:cxn modelId="{BD1F0ADE-CBE3-49E6-A280-6C7CC5F11120}" srcId="{2AAE4419-623E-4D84-A0DC-0D3F7C5D5B4C}" destId="{52B9DF33-82D8-4A47-A399-58E8E54F2484}" srcOrd="0" destOrd="0" parTransId="{8725392E-DD64-4F05-8D98-06BEBE829838}" sibTransId="{B8EDF5DD-F540-45A9-956D-3121F5D12B09}"/>
    <dgm:cxn modelId="{BE2FAD14-E843-4CFB-B701-4C209362E9F5}" srcId="{3F90EAC7-CA12-447B-8FF0-8C34272EFF6E}" destId="{A3B28E8B-613D-4602-89F4-0755C7860D61}" srcOrd="3" destOrd="0" parTransId="{3DB530F8-E7BE-4E56-A8E6-6BB10FBFFC18}" sibTransId="{7427DEEC-1D1A-4652-AA06-9F0EDD6B8A7A}"/>
    <dgm:cxn modelId="{8C81C907-3B4E-4F91-9CE2-AA9D91188F1F}" srcId="{C7ED4725-B009-49F8-ACE0-9587C115731A}" destId="{B05A594F-FC6D-4DF5-AC98-02DA51784F31}" srcOrd="0" destOrd="0" parTransId="{0F646F93-4370-4403-97F8-7AD415F149CD}" sibTransId="{C573EA3C-6443-40CB-84D4-8A8D5A80794D}"/>
    <dgm:cxn modelId="{A13851DE-45C0-42EA-9180-8F88D5891894}" type="presOf" srcId="{3280B263-E801-41C5-98D6-214CF84E7EC2}" destId="{72ADF990-7E9F-4A63-BBE6-D9B0F916888F}" srcOrd="0" destOrd="0" presId="urn:microsoft.com/office/officeart/2005/8/layout/StepDownProcess"/>
    <dgm:cxn modelId="{BE72B0BD-2F56-4BDB-B1D6-5D5B0ED890CC}" srcId="{3F90EAC7-CA12-447B-8FF0-8C34272EFF6E}" destId="{C7ED4725-B009-49F8-ACE0-9587C115731A}" srcOrd="1" destOrd="0" parTransId="{31572864-9744-4CCD-B2E7-28E332156C07}" sibTransId="{887884B0-E6A2-4441-BFDB-E83F322E7CC9}"/>
    <dgm:cxn modelId="{BBCAA1AD-FA6D-4564-B13A-85FA5EFF8242}" type="presOf" srcId="{52B9DF33-82D8-4A47-A399-58E8E54F2484}" destId="{5F43D62F-BD42-4A52-A94B-DA3B174DC243}" srcOrd="0" destOrd="0" presId="urn:microsoft.com/office/officeart/2005/8/layout/StepDownProcess"/>
    <dgm:cxn modelId="{82F3477D-2F73-4C9D-989F-F555341AE788}" type="presOf" srcId="{51EACC7F-91E1-4E56-839D-E0B6985B9E82}" destId="{69FF65CA-A50B-4C0F-960F-E9E5CF9581C6}" srcOrd="0" destOrd="0" presId="urn:microsoft.com/office/officeart/2005/8/layout/StepDownProcess"/>
    <dgm:cxn modelId="{C63F0101-467C-496D-9474-1F913CBE90A7}" type="presOf" srcId="{3F90EAC7-CA12-447B-8FF0-8C34272EFF6E}" destId="{8186D980-0B70-4E05-8884-51E896D7EAEE}" srcOrd="0" destOrd="0" presId="urn:microsoft.com/office/officeart/2005/8/layout/StepDownProcess"/>
    <dgm:cxn modelId="{8844B0EB-5D89-4EF9-8C3E-9C65334DC3E5}" srcId="{3F90EAC7-CA12-447B-8FF0-8C34272EFF6E}" destId="{51EACC7F-91E1-4E56-839D-E0B6985B9E82}" srcOrd="2" destOrd="0" parTransId="{1E3B1288-B1F3-434B-B937-DC12542866BA}" sibTransId="{31708C61-AE75-4827-8B3D-CAF3406ADE5F}"/>
    <dgm:cxn modelId="{464CC4FE-FDBC-47D5-8A17-4A07E27B1110}" type="presOf" srcId="{2AAE4419-623E-4D84-A0DC-0D3F7C5D5B4C}" destId="{D0E351C7-DB5E-49EE-BDE6-C6F72EEEAE51}" srcOrd="0" destOrd="0" presId="urn:microsoft.com/office/officeart/2005/8/layout/StepDownProcess"/>
    <dgm:cxn modelId="{908E2F32-B574-4CA9-9440-D9E1BF32A2E8}" type="presParOf" srcId="{8186D980-0B70-4E05-8884-51E896D7EAEE}" destId="{81CC5D01-C27F-4B8A-959C-E6D4A5611EB5}" srcOrd="0" destOrd="0" presId="urn:microsoft.com/office/officeart/2005/8/layout/StepDownProcess"/>
    <dgm:cxn modelId="{82CD715C-84F3-4848-80C7-CB6A8095DAF1}" type="presParOf" srcId="{81CC5D01-C27F-4B8A-959C-E6D4A5611EB5}" destId="{5954CFD9-CCE7-4FC0-8A03-A9620DC1E470}" srcOrd="0" destOrd="0" presId="urn:microsoft.com/office/officeart/2005/8/layout/StepDownProcess"/>
    <dgm:cxn modelId="{C6BE9C0A-CCF2-45B6-87CE-CC627BDCF59A}" type="presParOf" srcId="{81CC5D01-C27F-4B8A-959C-E6D4A5611EB5}" destId="{D0E351C7-DB5E-49EE-BDE6-C6F72EEEAE51}" srcOrd="1" destOrd="0" presId="urn:microsoft.com/office/officeart/2005/8/layout/StepDownProcess"/>
    <dgm:cxn modelId="{271C8C71-A0CB-48AD-A5F1-22A53F04D474}" type="presParOf" srcId="{81CC5D01-C27F-4B8A-959C-E6D4A5611EB5}" destId="{5F43D62F-BD42-4A52-A94B-DA3B174DC243}" srcOrd="2" destOrd="0" presId="urn:microsoft.com/office/officeart/2005/8/layout/StepDownProcess"/>
    <dgm:cxn modelId="{F20F66C4-B701-4E6C-972C-7B25002F627D}" type="presParOf" srcId="{8186D980-0B70-4E05-8884-51E896D7EAEE}" destId="{223B1A20-9F6E-49E3-8AD2-82482494F028}" srcOrd="1" destOrd="0" presId="urn:microsoft.com/office/officeart/2005/8/layout/StepDownProcess"/>
    <dgm:cxn modelId="{73E4DE9C-6B7A-47D3-89A8-047E7D0EB03D}" type="presParOf" srcId="{8186D980-0B70-4E05-8884-51E896D7EAEE}" destId="{68F7BB97-97AE-4E91-B9D5-5EEDB39E1438}" srcOrd="2" destOrd="0" presId="urn:microsoft.com/office/officeart/2005/8/layout/StepDownProcess"/>
    <dgm:cxn modelId="{0A94CA74-F189-466D-A748-4284083F155B}" type="presParOf" srcId="{68F7BB97-97AE-4E91-B9D5-5EEDB39E1438}" destId="{5386A544-8711-4631-B600-DA67E62BE250}" srcOrd="0" destOrd="0" presId="urn:microsoft.com/office/officeart/2005/8/layout/StepDownProcess"/>
    <dgm:cxn modelId="{F4A4976B-7523-4237-AFFF-4034412712DA}" type="presParOf" srcId="{68F7BB97-97AE-4E91-B9D5-5EEDB39E1438}" destId="{6D191E91-2350-4A79-BDF4-C6654A399FA1}" srcOrd="1" destOrd="0" presId="urn:microsoft.com/office/officeart/2005/8/layout/StepDownProcess"/>
    <dgm:cxn modelId="{41234E73-4CDE-406F-9EED-B0E86188E9B1}" type="presParOf" srcId="{68F7BB97-97AE-4E91-B9D5-5EEDB39E1438}" destId="{BDE7C360-AFDC-44DB-888B-57D2E4DB7D66}" srcOrd="2" destOrd="0" presId="urn:microsoft.com/office/officeart/2005/8/layout/StepDownProcess"/>
    <dgm:cxn modelId="{FD8ADFA4-47E6-4AC0-989F-5EEB192B93C4}" type="presParOf" srcId="{8186D980-0B70-4E05-8884-51E896D7EAEE}" destId="{D55B8771-E180-4C22-AA68-CC3AB22B9E2F}" srcOrd="3" destOrd="0" presId="urn:microsoft.com/office/officeart/2005/8/layout/StepDownProcess"/>
    <dgm:cxn modelId="{A3EC1E76-300F-44DC-8E66-E22ADA17E993}" type="presParOf" srcId="{8186D980-0B70-4E05-8884-51E896D7EAEE}" destId="{381CEBCD-D1C5-4365-90DE-3C92AB4A00BB}" srcOrd="4" destOrd="0" presId="urn:microsoft.com/office/officeart/2005/8/layout/StepDownProcess"/>
    <dgm:cxn modelId="{B950C4DC-5486-4AAE-9062-1CF0934D941C}" type="presParOf" srcId="{381CEBCD-D1C5-4365-90DE-3C92AB4A00BB}" destId="{A26A2A2A-ED5D-407C-9B7B-A93F53BE473C}" srcOrd="0" destOrd="0" presId="urn:microsoft.com/office/officeart/2005/8/layout/StepDownProcess"/>
    <dgm:cxn modelId="{AE4D5F99-AD5C-435E-9C75-1B15B03E4C4F}" type="presParOf" srcId="{381CEBCD-D1C5-4365-90DE-3C92AB4A00BB}" destId="{69FF65CA-A50B-4C0F-960F-E9E5CF9581C6}" srcOrd="1" destOrd="0" presId="urn:microsoft.com/office/officeart/2005/8/layout/StepDownProcess"/>
    <dgm:cxn modelId="{78BD53FE-7449-4156-9ED8-F439882505EB}" type="presParOf" srcId="{381CEBCD-D1C5-4365-90DE-3C92AB4A00BB}" destId="{72ADF990-7E9F-4A63-BBE6-D9B0F916888F}" srcOrd="2" destOrd="0" presId="urn:microsoft.com/office/officeart/2005/8/layout/StepDownProcess"/>
    <dgm:cxn modelId="{75E66BA4-422A-4E22-B049-774E68AD5A7C}" type="presParOf" srcId="{8186D980-0B70-4E05-8884-51E896D7EAEE}" destId="{469A3591-EB8D-4BCF-9541-91184662E533}" srcOrd="5" destOrd="0" presId="urn:microsoft.com/office/officeart/2005/8/layout/StepDownProcess"/>
    <dgm:cxn modelId="{973076D0-40EC-4FEC-AB78-22958D51E089}" type="presParOf" srcId="{8186D980-0B70-4E05-8884-51E896D7EAEE}" destId="{19EEF0F0-A202-421C-9CF9-3E8E32D2FA56}" srcOrd="6" destOrd="0" presId="urn:microsoft.com/office/officeart/2005/8/layout/StepDownProcess"/>
    <dgm:cxn modelId="{8CD1B082-837F-4674-9A13-5502B7FB2CD8}" type="presParOf" srcId="{19EEF0F0-A202-421C-9CF9-3E8E32D2FA56}" destId="{CA1C751F-8759-466D-ADDD-A4C59AB6256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8F522-6288-4490-AB96-BEAAFB80929B}" type="datetimeFigureOut">
              <a:rPr lang="en-US" smtClean="0"/>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91F47-BEFB-4B23-8D46-217FC0801350}" type="slidenum">
              <a:rPr lang="en-US" smtClean="0"/>
              <a:t>‹#›</a:t>
            </a:fld>
            <a:endParaRPr lang="en-US"/>
          </a:p>
        </p:txBody>
      </p:sp>
    </p:spTree>
    <p:extLst>
      <p:ext uri="{BB962C8B-B14F-4D97-AF65-F5344CB8AC3E}">
        <p14:creationId xmlns:p14="http://schemas.microsoft.com/office/powerpoint/2010/main" val="3668492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91F47-BEFB-4B23-8D46-217FC0801350}" type="slidenum">
              <a:rPr lang="en-US" smtClean="0"/>
              <a:t>6</a:t>
            </a:fld>
            <a:endParaRPr lang="en-US"/>
          </a:p>
        </p:txBody>
      </p:sp>
    </p:spTree>
    <p:extLst>
      <p:ext uri="{BB962C8B-B14F-4D97-AF65-F5344CB8AC3E}">
        <p14:creationId xmlns:p14="http://schemas.microsoft.com/office/powerpoint/2010/main" val="30670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NN 1</a:t>
            </a:r>
          </a:p>
        </p:txBody>
      </p:sp>
      <p:sp>
        <p:nvSpPr>
          <p:cNvPr id="5" name="Rectangle 3"/>
          <p:cNvSpPr>
            <a:spLocks noGrp="1" noChangeArrowheads="1"/>
          </p:cNvSpPr>
          <p:nvPr>
            <p:ph type="dt" idx="1"/>
          </p:nvPr>
        </p:nvSpPr>
        <p:spPr>
          <a:ln/>
        </p:spPr>
        <p:txBody>
          <a:bodyPr/>
          <a:lstStyle/>
          <a:p>
            <a:r>
              <a:rPr lang="en-US"/>
              <a:t>10-00</a:t>
            </a:r>
          </a:p>
        </p:txBody>
      </p:sp>
      <p:sp>
        <p:nvSpPr>
          <p:cNvPr id="6" name="Rectangle 6"/>
          <p:cNvSpPr>
            <a:spLocks noGrp="1" noChangeArrowheads="1"/>
          </p:cNvSpPr>
          <p:nvPr>
            <p:ph type="ftr" sz="quarter" idx="4"/>
          </p:nvPr>
        </p:nvSpPr>
        <p:spPr>
          <a:ln/>
        </p:spPr>
        <p:txBody>
          <a:bodyPr/>
          <a:lstStyle/>
          <a:p>
            <a:r>
              <a:rPr lang="en-US"/>
              <a:t>Elene Marchiori</a:t>
            </a:r>
          </a:p>
        </p:txBody>
      </p:sp>
      <p:sp>
        <p:nvSpPr>
          <p:cNvPr id="7" name="Rectangle 7"/>
          <p:cNvSpPr>
            <a:spLocks noGrp="1" noChangeArrowheads="1"/>
          </p:cNvSpPr>
          <p:nvPr>
            <p:ph type="sldNum" sz="quarter" idx="5"/>
          </p:nvPr>
        </p:nvSpPr>
        <p:spPr>
          <a:ln/>
        </p:spPr>
        <p:txBody>
          <a:bodyPr/>
          <a:lstStyle/>
          <a:p>
            <a:fld id="{A38DA42C-2FA7-4D32-B419-44A5CE6FF5BB}" type="slidenum">
              <a:rPr lang="en-US"/>
              <a:pPr/>
              <a:t>26</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NN 1</a:t>
            </a:r>
          </a:p>
        </p:txBody>
      </p:sp>
      <p:sp>
        <p:nvSpPr>
          <p:cNvPr id="5" name="Rectangle 3"/>
          <p:cNvSpPr>
            <a:spLocks noGrp="1" noChangeArrowheads="1"/>
          </p:cNvSpPr>
          <p:nvPr>
            <p:ph type="dt" idx="1"/>
          </p:nvPr>
        </p:nvSpPr>
        <p:spPr>
          <a:ln/>
        </p:spPr>
        <p:txBody>
          <a:bodyPr/>
          <a:lstStyle/>
          <a:p>
            <a:r>
              <a:rPr lang="en-US"/>
              <a:t>10-00</a:t>
            </a:r>
          </a:p>
        </p:txBody>
      </p:sp>
      <p:sp>
        <p:nvSpPr>
          <p:cNvPr id="6" name="Rectangle 6"/>
          <p:cNvSpPr>
            <a:spLocks noGrp="1" noChangeArrowheads="1"/>
          </p:cNvSpPr>
          <p:nvPr>
            <p:ph type="ftr" sz="quarter" idx="4"/>
          </p:nvPr>
        </p:nvSpPr>
        <p:spPr>
          <a:ln/>
        </p:spPr>
        <p:txBody>
          <a:bodyPr/>
          <a:lstStyle/>
          <a:p>
            <a:r>
              <a:rPr lang="en-US"/>
              <a:t>Elene Marchiori</a:t>
            </a:r>
          </a:p>
        </p:txBody>
      </p:sp>
      <p:sp>
        <p:nvSpPr>
          <p:cNvPr id="7" name="Rectangle 7"/>
          <p:cNvSpPr>
            <a:spLocks noGrp="1" noChangeArrowheads="1"/>
          </p:cNvSpPr>
          <p:nvPr>
            <p:ph type="sldNum" sz="quarter" idx="5"/>
          </p:nvPr>
        </p:nvSpPr>
        <p:spPr>
          <a:ln/>
        </p:spPr>
        <p:txBody>
          <a:bodyPr/>
          <a:lstStyle/>
          <a:p>
            <a:fld id="{0228F9EA-5897-440A-B191-820EB966F5F3}" type="slidenum">
              <a:rPr lang="en-US"/>
              <a:pPr/>
              <a:t>27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NN 1</a:t>
            </a:r>
          </a:p>
        </p:txBody>
      </p:sp>
      <p:sp>
        <p:nvSpPr>
          <p:cNvPr id="5" name="Rectangle 3"/>
          <p:cNvSpPr>
            <a:spLocks noGrp="1" noChangeArrowheads="1"/>
          </p:cNvSpPr>
          <p:nvPr>
            <p:ph type="dt" idx="1"/>
          </p:nvPr>
        </p:nvSpPr>
        <p:spPr>
          <a:ln/>
        </p:spPr>
        <p:txBody>
          <a:bodyPr/>
          <a:lstStyle/>
          <a:p>
            <a:r>
              <a:rPr lang="en-US"/>
              <a:t>10-00</a:t>
            </a:r>
          </a:p>
        </p:txBody>
      </p:sp>
      <p:sp>
        <p:nvSpPr>
          <p:cNvPr id="6" name="Rectangle 6"/>
          <p:cNvSpPr>
            <a:spLocks noGrp="1" noChangeArrowheads="1"/>
          </p:cNvSpPr>
          <p:nvPr>
            <p:ph type="ftr" sz="quarter" idx="4"/>
          </p:nvPr>
        </p:nvSpPr>
        <p:spPr>
          <a:ln/>
        </p:spPr>
        <p:txBody>
          <a:bodyPr/>
          <a:lstStyle/>
          <a:p>
            <a:r>
              <a:rPr lang="en-US"/>
              <a:t>Elene Marchiori</a:t>
            </a:r>
          </a:p>
        </p:txBody>
      </p:sp>
      <p:sp>
        <p:nvSpPr>
          <p:cNvPr id="7" name="Rectangle 7"/>
          <p:cNvSpPr>
            <a:spLocks noGrp="1" noChangeArrowheads="1"/>
          </p:cNvSpPr>
          <p:nvPr>
            <p:ph type="sldNum" sz="quarter" idx="5"/>
          </p:nvPr>
        </p:nvSpPr>
        <p:spPr>
          <a:ln/>
        </p:spPr>
        <p:txBody>
          <a:bodyPr/>
          <a:lstStyle/>
          <a:p>
            <a:fld id="{C24D2955-B275-4F37-9886-053017F96E1B}" type="slidenum">
              <a:rPr lang="en-US"/>
              <a:pPr/>
              <a:t>28</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NN 1</a:t>
            </a:r>
          </a:p>
        </p:txBody>
      </p:sp>
      <p:sp>
        <p:nvSpPr>
          <p:cNvPr id="5" name="Rectangle 3"/>
          <p:cNvSpPr>
            <a:spLocks noGrp="1" noChangeArrowheads="1"/>
          </p:cNvSpPr>
          <p:nvPr>
            <p:ph type="dt" idx="1"/>
          </p:nvPr>
        </p:nvSpPr>
        <p:spPr>
          <a:ln/>
        </p:spPr>
        <p:txBody>
          <a:bodyPr/>
          <a:lstStyle/>
          <a:p>
            <a:r>
              <a:rPr lang="en-US"/>
              <a:t>10-00</a:t>
            </a:r>
          </a:p>
        </p:txBody>
      </p:sp>
      <p:sp>
        <p:nvSpPr>
          <p:cNvPr id="6" name="Rectangle 6"/>
          <p:cNvSpPr>
            <a:spLocks noGrp="1" noChangeArrowheads="1"/>
          </p:cNvSpPr>
          <p:nvPr>
            <p:ph type="ftr" sz="quarter" idx="4"/>
          </p:nvPr>
        </p:nvSpPr>
        <p:spPr>
          <a:ln/>
        </p:spPr>
        <p:txBody>
          <a:bodyPr/>
          <a:lstStyle/>
          <a:p>
            <a:r>
              <a:rPr lang="en-US"/>
              <a:t>Elene Marchiori</a:t>
            </a:r>
          </a:p>
        </p:txBody>
      </p:sp>
      <p:sp>
        <p:nvSpPr>
          <p:cNvPr id="7" name="Rectangle 7"/>
          <p:cNvSpPr>
            <a:spLocks noGrp="1" noChangeArrowheads="1"/>
          </p:cNvSpPr>
          <p:nvPr>
            <p:ph type="sldNum" sz="quarter" idx="5"/>
          </p:nvPr>
        </p:nvSpPr>
        <p:spPr>
          <a:ln/>
        </p:spPr>
        <p:txBody>
          <a:bodyPr/>
          <a:lstStyle/>
          <a:p>
            <a:fld id="{453345C2-EF2E-44D3-8B3A-1A5E23356DA2}" type="slidenum">
              <a:rPr lang="en-US"/>
              <a:pPr/>
              <a:t>29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3092C31-1EB0-4A29-BC35-DC5630FDF3D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3092C31-1EB0-4A29-BC35-DC5630FDF3D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3092C31-1EB0-4A29-BC35-DC5630FDF3D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092C31-1EB0-4A29-BC35-DC5630FDF3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0C17118-EB2F-40E5-872D-DBB428614B8E}" type="datetimeFigureOut">
              <a:rPr lang="en-US" smtClean="0"/>
              <a:t>3/28/2013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092C31-1EB0-4A29-BC35-DC5630FDF3D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0C17118-EB2F-40E5-872D-DBB428614B8E}" type="datetimeFigureOut">
              <a:rPr lang="en-US" smtClean="0"/>
              <a:t>3/28/2013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3092C31-1EB0-4A29-BC35-DC5630FDF3D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cs typeface="Times New Roman" pitchFamily="18" charset="0"/>
              </a:rPr>
              <a:t>Automatic Recognition Of Power Quality Disturbances</a:t>
            </a:r>
            <a:endParaRPr lang="en-US" dirty="0">
              <a:cs typeface="Times New Roman" pitchFamily="18" charset="0"/>
            </a:endParaRPr>
          </a:p>
        </p:txBody>
      </p:sp>
      <p:sp>
        <p:nvSpPr>
          <p:cNvPr id="5" name="Subtitle 4"/>
          <p:cNvSpPr>
            <a:spLocks noGrp="1"/>
          </p:cNvSpPr>
          <p:nvPr>
            <p:ph type="subTitle" idx="1"/>
          </p:nvPr>
        </p:nvSpPr>
        <p:spPr>
          <a:xfrm>
            <a:off x="1432560" y="1850064"/>
            <a:ext cx="7406640" cy="4245936"/>
          </a:xfrm>
        </p:spPr>
        <p:txBody>
          <a:bodyPr>
            <a:normAutofit/>
          </a:bodyPr>
          <a:lstStyle/>
          <a:p>
            <a:r>
              <a:rPr lang="en-US" dirty="0" smtClean="0">
                <a:latin typeface="+mj-lt"/>
                <a:cs typeface="Times New Roman" pitchFamily="18" charset="0"/>
              </a:rPr>
              <a:t>BY:</a:t>
            </a:r>
          </a:p>
          <a:p>
            <a:r>
              <a:rPr lang="fi-FI" dirty="0">
                <a:latin typeface="+mj-lt"/>
                <a:cs typeface="Times New Roman" pitchFamily="18" charset="0"/>
              </a:rPr>
              <a:t>SAKET SAURAV LAL</a:t>
            </a:r>
            <a:endParaRPr lang="en-US" dirty="0">
              <a:latin typeface="+mj-lt"/>
              <a:cs typeface="Times New Roman" pitchFamily="18" charset="0"/>
            </a:endParaRPr>
          </a:p>
          <a:p>
            <a:r>
              <a:rPr lang="fi-FI" dirty="0">
                <a:latin typeface="+mj-lt"/>
                <a:cs typeface="Times New Roman" pitchFamily="18" charset="0"/>
              </a:rPr>
              <a:t>TANMAY KUMAR NANDA</a:t>
            </a:r>
            <a:endParaRPr lang="en-US" dirty="0">
              <a:latin typeface="+mj-lt"/>
              <a:cs typeface="Times New Roman" pitchFamily="18" charset="0"/>
            </a:endParaRPr>
          </a:p>
          <a:p>
            <a:r>
              <a:rPr lang="fi-FI" dirty="0">
                <a:latin typeface="+mj-lt"/>
                <a:cs typeface="Times New Roman" pitchFamily="18" charset="0"/>
              </a:rPr>
              <a:t>ASHISH KUMAR SINGH</a:t>
            </a:r>
            <a:endParaRPr lang="en-US" dirty="0">
              <a:latin typeface="+mj-lt"/>
              <a:cs typeface="Times New Roman" pitchFamily="18" charset="0"/>
            </a:endParaRPr>
          </a:p>
          <a:p>
            <a:r>
              <a:rPr lang="fi-FI" dirty="0">
                <a:latin typeface="+mj-lt"/>
                <a:cs typeface="Times New Roman" pitchFamily="18" charset="0"/>
              </a:rPr>
              <a:t>SUSHRUT </a:t>
            </a:r>
            <a:r>
              <a:rPr lang="fi-FI" dirty="0" smtClean="0">
                <a:latin typeface="+mj-lt"/>
                <a:cs typeface="Times New Roman" pitchFamily="18" charset="0"/>
              </a:rPr>
              <a:t>PATNAIK</a:t>
            </a:r>
          </a:p>
          <a:p>
            <a:r>
              <a:rPr lang="fi-FI" dirty="0" smtClean="0">
                <a:latin typeface="+mj-lt"/>
                <a:cs typeface="Times New Roman" pitchFamily="18" charset="0"/>
              </a:rPr>
              <a:t>PRABHASH BEHERA</a:t>
            </a:r>
            <a:endParaRPr lang="en-US" dirty="0">
              <a:latin typeface="+mj-lt"/>
              <a:cs typeface="Times New Roman" pitchFamily="18" charset="0"/>
            </a:endParaRPr>
          </a:p>
          <a:p>
            <a:endParaRPr lang="en-US" dirty="0" smtClean="0">
              <a:latin typeface="+mj-lt"/>
              <a:cs typeface="Times New Roman" pitchFamily="18" charset="0"/>
            </a:endParaRPr>
          </a:p>
          <a:p>
            <a:r>
              <a:rPr lang="en-US" dirty="0" smtClean="0">
                <a:latin typeface="+mj-lt"/>
                <a:cs typeface="Times New Roman" pitchFamily="18" charset="0"/>
              </a:rPr>
              <a:t>GUIDED BY:</a:t>
            </a:r>
          </a:p>
          <a:p>
            <a:r>
              <a:rPr lang="en-US" dirty="0">
                <a:latin typeface="+mj-lt"/>
                <a:cs typeface="Times New Roman" pitchFamily="18" charset="0"/>
              </a:rPr>
              <a:t>DEBADATTA AMARESH GADANAYAK</a:t>
            </a:r>
          </a:p>
        </p:txBody>
      </p:sp>
    </p:spTree>
    <p:extLst>
      <p:ext uri="{BB962C8B-B14F-4D97-AF65-F5344CB8AC3E}">
        <p14:creationId xmlns:p14="http://schemas.microsoft.com/office/powerpoint/2010/main" val="608316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Voltage Noise</a:t>
            </a:r>
            <a:endParaRPr lang="en-US" dirty="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3450" y="2851009"/>
            <a:ext cx="3400900" cy="2010056"/>
          </a:xfrm>
        </p:spPr>
      </p:pic>
      <p:sp>
        <p:nvSpPr>
          <p:cNvPr id="4" name="Content Placeholder 3"/>
          <p:cNvSpPr>
            <a:spLocks noGrp="1"/>
          </p:cNvSpPr>
          <p:nvPr>
            <p:ph sz="half" idx="2"/>
          </p:nvPr>
        </p:nvSpPr>
        <p:spPr>
          <a:xfrm>
            <a:off x="5334000" y="2743200"/>
            <a:ext cx="3599688" cy="3444240"/>
          </a:xfrm>
        </p:spPr>
        <p:txBody>
          <a:bodyPr>
            <a:normAutofit/>
          </a:bodyPr>
          <a:lstStyle/>
          <a:p>
            <a:pPr algn="just"/>
            <a:r>
              <a:rPr lang="en-US" sz="2400" dirty="0" smtClean="0">
                <a:latin typeface="+mj-lt"/>
                <a:cs typeface="Times New Roman" pitchFamily="18" charset="0"/>
              </a:rPr>
              <a:t>Unwanted electrical signals which produce undesirable noise in the circuit of the control system in which they occur.</a:t>
            </a:r>
          </a:p>
          <a:p>
            <a:pPr algn="just"/>
            <a:endParaRPr lang="en-US" sz="2400" dirty="0">
              <a:latin typeface="+mj-lt"/>
              <a:cs typeface="Times New Roman" pitchFamily="18" charset="0"/>
            </a:endParaRPr>
          </a:p>
        </p:txBody>
      </p:sp>
    </p:spTree>
    <p:extLst>
      <p:ext uri="{BB962C8B-B14F-4D97-AF65-F5344CB8AC3E}">
        <p14:creationId xmlns:p14="http://schemas.microsoft.com/office/powerpoint/2010/main" val="4172812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Design Flow</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2100034"/>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188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a:t>What Can Wavelet Analysis Do?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buNone/>
            </a:pPr>
            <a:r>
              <a:rPr lang="en-IN" sz="2400" dirty="0"/>
              <a:t>One major advantage afforded by wavelets is the ability to perform </a:t>
            </a:r>
            <a:r>
              <a:rPr lang="en-IN" sz="2400" i="1" dirty="0" smtClean="0"/>
              <a:t>local analysis </a:t>
            </a:r>
            <a:r>
              <a:rPr lang="en-IN" sz="2400" dirty="0"/>
              <a:t>— that is, to </a:t>
            </a:r>
            <a:r>
              <a:rPr lang="en-IN" sz="2400" dirty="0" smtClean="0"/>
              <a:t>analyse </a:t>
            </a:r>
            <a:r>
              <a:rPr lang="en-IN" sz="2400" dirty="0"/>
              <a:t>a localized area of a larger </a:t>
            </a:r>
            <a:r>
              <a:rPr lang="en-IN" sz="2400" dirty="0" smtClean="0"/>
              <a:t>signal.</a:t>
            </a:r>
          </a:p>
          <a:p>
            <a:pPr marL="82296" indent="0">
              <a:buNone/>
            </a:pPr>
            <a:r>
              <a:rPr lang="en-IN" sz="2400" dirty="0" smtClean="0"/>
              <a:t>Consider </a:t>
            </a:r>
            <a:r>
              <a:rPr lang="en-IN" sz="2400" dirty="0"/>
              <a:t>a sinusoidal signal with a small discontinuity — one so tiny as to </a:t>
            </a:r>
            <a:r>
              <a:rPr lang="en-IN" sz="2400" dirty="0" smtClean="0"/>
              <a:t>be barely </a:t>
            </a:r>
            <a:r>
              <a:rPr lang="en-IN" sz="2400" dirty="0"/>
              <a:t>visible. Such a signal easily could be generated in the real </a:t>
            </a:r>
            <a:r>
              <a:rPr lang="en-IN" sz="2400" dirty="0" smtClean="0"/>
              <a:t>world, perhaps </a:t>
            </a:r>
            <a:r>
              <a:rPr lang="en-IN" sz="2400" dirty="0"/>
              <a:t>by a power </a:t>
            </a:r>
            <a:r>
              <a:rPr lang="en-IN" sz="2400" dirty="0" smtClean="0"/>
              <a:t>fluctuation</a:t>
            </a:r>
          </a:p>
          <a:p>
            <a:pPr marL="82296" indent="0">
              <a:buNone/>
            </a:pPr>
            <a:endParaRPr lang="en-US" sz="2400" dirty="0">
              <a:latin typeface="Times New Roman" pitchFamily="18" charset="0"/>
              <a:cs typeface="Times New Roman" pitchFamily="18"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62" y="4419600"/>
            <a:ext cx="6990008"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797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Wavelet Analysis?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sz="2400" dirty="0"/>
              <a:t>Now that we know some situations when wavelet analysis is useful, it </a:t>
            </a:r>
            <a:r>
              <a:rPr lang="en-IN" sz="2400" dirty="0" smtClean="0"/>
              <a:t>is worthwhile </a:t>
            </a:r>
            <a:r>
              <a:rPr lang="en-IN" sz="2400" dirty="0"/>
              <a:t>asking </a:t>
            </a:r>
            <a:r>
              <a:rPr lang="en-IN" sz="2400" dirty="0" smtClean="0"/>
              <a:t>the questions </a:t>
            </a:r>
            <a:r>
              <a:rPr lang="en-IN" sz="2400" dirty="0"/>
              <a:t>“What is wavelet analysis?” and even </a:t>
            </a:r>
            <a:r>
              <a:rPr lang="en-IN" sz="2400" dirty="0" smtClean="0"/>
              <a:t>more fundamentally</a:t>
            </a:r>
            <a:r>
              <a:rPr lang="en-IN" sz="2400" dirty="0"/>
              <a:t>, “What is a wavelet</a:t>
            </a:r>
            <a:r>
              <a:rPr lang="en-IN" sz="2400" dirty="0" smtClean="0"/>
              <a:t>?” </a:t>
            </a:r>
          </a:p>
          <a:p>
            <a:pPr algn="just"/>
            <a:r>
              <a:rPr lang="en-IN" sz="2400" dirty="0" smtClean="0"/>
              <a:t>A  </a:t>
            </a:r>
            <a:r>
              <a:rPr lang="en-IN" sz="2400" b="1" u="sng" dirty="0" smtClean="0"/>
              <a:t>wavelet</a:t>
            </a:r>
            <a:r>
              <a:rPr lang="en-IN" sz="2400" dirty="0" smtClean="0"/>
              <a:t> </a:t>
            </a:r>
            <a:r>
              <a:rPr lang="en-IN" sz="2400" dirty="0"/>
              <a:t>is a waveform of effectively limited </a:t>
            </a:r>
            <a:r>
              <a:rPr lang="en-IN" sz="2400" dirty="0" smtClean="0"/>
              <a:t>duration </a:t>
            </a:r>
            <a:r>
              <a:rPr lang="en-IN" sz="2400" dirty="0"/>
              <a:t>that has an </a:t>
            </a:r>
            <a:r>
              <a:rPr lang="en-IN" sz="2400" dirty="0" smtClean="0"/>
              <a:t>average value </a:t>
            </a:r>
            <a:r>
              <a:rPr lang="en-IN" sz="2400" dirty="0"/>
              <a:t>of zero</a:t>
            </a:r>
            <a:r>
              <a:rPr lang="en-IN" sz="2400" dirty="0" smtClean="0"/>
              <a:t>.</a:t>
            </a:r>
          </a:p>
          <a:p>
            <a:pPr algn="just"/>
            <a:r>
              <a:rPr lang="en-IN" sz="2400" dirty="0" smtClean="0">
                <a:cs typeface="Times New Roman" pitchFamily="18" charset="0"/>
              </a:rPr>
              <a:t>Fourier </a:t>
            </a:r>
            <a:r>
              <a:rPr lang="en-IN" sz="2400" dirty="0">
                <a:cs typeface="Times New Roman" pitchFamily="18" charset="0"/>
              </a:rPr>
              <a:t>analysis consists of breaking up a signal into sine waves of </a:t>
            </a:r>
            <a:r>
              <a:rPr lang="en-IN" sz="2400" dirty="0" smtClean="0">
                <a:cs typeface="Times New Roman" pitchFamily="18" charset="0"/>
              </a:rPr>
              <a:t>various frequencies</a:t>
            </a:r>
            <a:r>
              <a:rPr lang="en-IN" sz="2400" dirty="0">
                <a:cs typeface="Times New Roman" pitchFamily="18" charset="0"/>
              </a:rPr>
              <a:t>. Similarly, </a:t>
            </a:r>
            <a:r>
              <a:rPr lang="en-IN" sz="2400" dirty="0" smtClean="0">
                <a:cs typeface="Times New Roman" pitchFamily="18" charset="0"/>
              </a:rPr>
              <a:t>wavelet </a:t>
            </a:r>
            <a:r>
              <a:rPr lang="en-IN" sz="2400" dirty="0">
                <a:cs typeface="Times New Roman" pitchFamily="18" charset="0"/>
              </a:rPr>
              <a:t>analysis is the breaking up of a signal </a:t>
            </a:r>
            <a:r>
              <a:rPr lang="en-IN" sz="2400" dirty="0" smtClean="0">
                <a:cs typeface="Times New Roman" pitchFamily="18" charset="0"/>
              </a:rPr>
              <a:t>into shifted </a:t>
            </a:r>
            <a:r>
              <a:rPr lang="en-IN" sz="2400" dirty="0">
                <a:cs typeface="Times New Roman" pitchFamily="18" charset="0"/>
              </a:rPr>
              <a:t>and scaled versions of the original (</a:t>
            </a:r>
            <a:r>
              <a:rPr lang="en-IN" sz="2400" dirty="0" smtClean="0">
                <a:cs typeface="Times New Roman" pitchFamily="18" charset="0"/>
              </a:rPr>
              <a:t>or mother</a:t>
            </a:r>
            <a:r>
              <a:rPr lang="en-IN" sz="2400" dirty="0">
                <a:cs typeface="Times New Roman" pitchFamily="18" charset="0"/>
              </a:rPr>
              <a:t>) wavelet.</a:t>
            </a:r>
            <a:endParaRPr lang="en-US" sz="2400" dirty="0">
              <a:cs typeface="Times New Roman" pitchFamily="18" charset="0"/>
            </a:endParaRPr>
          </a:p>
        </p:txBody>
      </p:sp>
    </p:spTree>
    <p:extLst>
      <p:ext uri="{BB962C8B-B14F-4D97-AF65-F5344CB8AC3E}">
        <p14:creationId xmlns:p14="http://schemas.microsoft.com/office/powerpoint/2010/main" val="2631879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fontScale="90000"/>
          </a:bodyPr>
          <a:lstStyle/>
          <a:p>
            <a:r>
              <a:rPr lang="en-IN" b="1" dirty="0">
                <a:effectLst/>
                <a:cs typeface="Times New Roman" pitchFamily="18" charset="0"/>
              </a:rPr>
              <a:t>Properties of Mother Wavelet</a:t>
            </a:r>
            <a:r>
              <a:rPr lang="en-IN" b="1" u="sng" dirty="0">
                <a:effectLst/>
                <a:cs typeface="Times New Roman" pitchFamily="18" charset="0"/>
              </a:rPr>
              <a:t> </a:t>
            </a:r>
            <a:r>
              <a:rPr lang="en-US" dirty="0">
                <a:effectLst/>
                <a:cs typeface="Times New Roman" pitchFamily="18" charset="0"/>
              </a:rPr>
              <a:t/>
            </a:r>
            <a:br>
              <a:rPr lang="en-US" dirty="0">
                <a:effectLst/>
                <a:cs typeface="Times New Roman" pitchFamily="18" charset="0"/>
              </a:rPr>
            </a:br>
            <a:endParaRPr lang="en-US" dirty="0">
              <a:cs typeface="Times New Roman" pitchFamily="18" charset="0"/>
            </a:endParaRPr>
          </a:p>
        </p:txBody>
      </p:sp>
      <p:sp>
        <p:nvSpPr>
          <p:cNvPr id="3" name="Content Placeholder 2"/>
          <p:cNvSpPr>
            <a:spLocks noGrp="1"/>
          </p:cNvSpPr>
          <p:nvPr>
            <p:ph idx="1"/>
          </p:nvPr>
        </p:nvSpPr>
        <p:spPr/>
        <p:txBody>
          <a:bodyPr/>
          <a:lstStyle/>
          <a:p>
            <a:r>
              <a:rPr lang="en-IN" dirty="0">
                <a:latin typeface="+mj-lt"/>
                <a:cs typeface="Times New Roman" pitchFamily="18" charset="0"/>
              </a:rPr>
              <a:t>The mother wavelet must have the following properties. </a:t>
            </a:r>
            <a:endParaRPr lang="en-US" dirty="0">
              <a:latin typeface="+mj-lt"/>
              <a:cs typeface="Times New Roman" pitchFamily="18" charset="0"/>
            </a:endParaRPr>
          </a:p>
          <a:p>
            <a:r>
              <a:rPr lang="en-IN" dirty="0" smtClean="0">
                <a:latin typeface="+mj-lt"/>
                <a:cs typeface="Times New Roman" pitchFamily="18" charset="0"/>
              </a:rPr>
              <a:t> </a:t>
            </a:r>
            <a:r>
              <a:rPr lang="en-IN" dirty="0">
                <a:latin typeface="+mj-lt"/>
                <a:cs typeface="Times New Roman" pitchFamily="18" charset="0"/>
              </a:rPr>
              <a:t>it must be oscillatory, </a:t>
            </a:r>
            <a:endParaRPr lang="en-US" dirty="0">
              <a:latin typeface="+mj-lt"/>
              <a:cs typeface="Times New Roman" pitchFamily="18" charset="0"/>
            </a:endParaRPr>
          </a:p>
          <a:p>
            <a:r>
              <a:rPr lang="en-IN" dirty="0" smtClean="0">
                <a:latin typeface="+mj-lt"/>
                <a:cs typeface="Times New Roman" pitchFamily="18" charset="0"/>
              </a:rPr>
              <a:t> it </a:t>
            </a:r>
            <a:r>
              <a:rPr lang="en-IN" dirty="0">
                <a:latin typeface="+mj-lt"/>
                <a:cs typeface="Times New Roman" pitchFamily="18" charset="0"/>
              </a:rPr>
              <a:t>must quickly decay to zero </a:t>
            </a:r>
            <a:endParaRPr lang="en-US" dirty="0">
              <a:latin typeface="+mj-lt"/>
              <a:cs typeface="Times New Roman" pitchFamily="18" charset="0"/>
            </a:endParaRPr>
          </a:p>
          <a:p>
            <a:r>
              <a:rPr lang="en-IN" dirty="0" smtClean="0">
                <a:latin typeface="+mj-lt"/>
                <a:cs typeface="Times New Roman" pitchFamily="18" charset="0"/>
              </a:rPr>
              <a:t> </a:t>
            </a:r>
            <a:r>
              <a:rPr lang="en-IN" dirty="0">
                <a:latin typeface="+mj-lt"/>
                <a:cs typeface="Times New Roman" pitchFamily="18" charset="0"/>
              </a:rPr>
              <a:t>it must have a zero average </a:t>
            </a:r>
            <a:endParaRPr lang="en-US" dirty="0">
              <a:latin typeface="+mj-lt"/>
              <a:cs typeface="Times New Roman" pitchFamily="18" charset="0"/>
            </a:endParaRPr>
          </a:p>
          <a:p>
            <a:r>
              <a:rPr lang="en-IN" dirty="0" smtClean="0">
                <a:latin typeface="+mj-lt"/>
                <a:cs typeface="Times New Roman" pitchFamily="18" charset="0"/>
              </a:rPr>
              <a:t> </a:t>
            </a:r>
            <a:r>
              <a:rPr lang="en-IN" dirty="0">
                <a:latin typeface="+mj-lt"/>
                <a:cs typeface="Times New Roman" pitchFamily="18" charset="0"/>
              </a:rPr>
              <a:t>it must be band pass </a:t>
            </a:r>
            <a:endParaRPr lang="en-US" dirty="0">
              <a:latin typeface="+mj-lt"/>
              <a:cs typeface="Times New Roman" pitchFamily="18" charset="0"/>
            </a:endParaRPr>
          </a:p>
          <a:p>
            <a:r>
              <a:rPr lang="en-IN" dirty="0">
                <a:latin typeface="+mj-lt"/>
                <a:cs typeface="Times New Roman" pitchFamily="18" charset="0"/>
              </a:rPr>
              <a:t> </a:t>
            </a:r>
            <a:r>
              <a:rPr lang="en-IN" dirty="0" smtClean="0">
                <a:latin typeface="+mj-lt"/>
                <a:cs typeface="Times New Roman" pitchFamily="18" charset="0"/>
              </a:rPr>
              <a:t>it </a:t>
            </a:r>
            <a:r>
              <a:rPr lang="en-IN" dirty="0">
                <a:latin typeface="+mj-lt"/>
                <a:cs typeface="Times New Roman" pitchFamily="18" charset="0"/>
              </a:rPr>
              <a:t>must be integrate to zero </a:t>
            </a:r>
            <a:endParaRPr lang="en-US" dirty="0">
              <a:latin typeface="+mj-lt"/>
              <a:cs typeface="Times New Roman" pitchFamily="18" charset="0"/>
            </a:endParaRPr>
          </a:p>
          <a:p>
            <a:endParaRPr lang="en-US" dirty="0">
              <a:latin typeface="+mj-lt"/>
              <a:cs typeface="Times New Roman" pitchFamily="18" charset="0"/>
            </a:endParaRPr>
          </a:p>
        </p:txBody>
      </p:sp>
    </p:spTree>
    <p:extLst>
      <p:ext uri="{BB962C8B-B14F-4D97-AF65-F5344CB8AC3E}">
        <p14:creationId xmlns:p14="http://schemas.microsoft.com/office/powerpoint/2010/main" val="3135694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Discrete wavelet transformation</a:t>
            </a:r>
            <a:endParaRPr lang="en-IN" dirty="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82296" indent="0" algn="just">
              <a:buNone/>
            </a:pPr>
            <a:r>
              <a:rPr lang="en-US" sz="2800" dirty="0" smtClean="0">
                <a:latin typeface="+mj-lt"/>
                <a:cs typeface="Times New Roman" pitchFamily="18" charset="0"/>
              </a:rPr>
              <a:t>The DWT decomposes the signal in the time domain into several scales at different levels. </a:t>
            </a:r>
            <a:r>
              <a:rPr lang="en-US" sz="2800" dirty="0">
                <a:latin typeface="+mj-lt"/>
                <a:cs typeface="Times New Roman" pitchFamily="18" charset="0"/>
              </a:rPr>
              <a:t>T</a:t>
            </a:r>
            <a:r>
              <a:rPr lang="en-US" sz="2800" dirty="0" smtClean="0">
                <a:latin typeface="+mj-lt"/>
                <a:cs typeface="Times New Roman" pitchFamily="18" charset="0"/>
              </a:rPr>
              <a:t>he wavelet transformation coefficients at the several scales reveal the time localizing information about the variation of the signal from high to low frequency bands. Therefore non periodic and high frequency signals arising from transient disturbances can be easily detected and localized in the time domain. Unlike the Fourier transform which gives a global representation of a signal the wavelet transform on other hand provides a local representation in both time and frequency of a signal, it is more suitable for time frequency analysis on high resolution.</a:t>
            </a:r>
            <a:endParaRPr lang="en-IN" sz="2800" dirty="0">
              <a:latin typeface="+mj-lt"/>
              <a:cs typeface="Times New Roman" pitchFamily="18" charset="0"/>
            </a:endParaRPr>
          </a:p>
        </p:txBody>
      </p:sp>
    </p:spTree>
    <p:extLst>
      <p:ext uri="{BB962C8B-B14F-4D97-AF65-F5344CB8AC3E}">
        <p14:creationId xmlns:p14="http://schemas.microsoft.com/office/powerpoint/2010/main" val="2375765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Scaling</a:t>
            </a:r>
            <a:endParaRPr lang="en-IN" dirty="0"/>
          </a:p>
        </p:txBody>
      </p:sp>
      <p:sp>
        <p:nvSpPr>
          <p:cNvPr id="3" name="Content Placeholder 2"/>
          <p:cNvSpPr>
            <a:spLocks noGrp="1"/>
          </p:cNvSpPr>
          <p:nvPr>
            <p:ph idx="1"/>
          </p:nvPr>
        </p:nvSpPr>
        <p:spPr/>
        <p:txBody>
          <a:bodyPr>
            <a:normAutofit/>
          </a:bodyPr>
          <a:lstStyle/>
          <a:p>
            <a:pPr marL="82296" indent="0" algn="just">
              <a:buNone/>
            </a:pPr>
            <a:r>
              <a:rPr lang="en-IN" sz="2400" dirty="0"/>
              <a:t>Scaling a wavelet simply means stretching (or compressing) </a:t>
            </a:r>
            <a:r>
              <a:rPr lang="en-IN" sz="2400" dirty="0" smtClean="0"/>
              <a:t>it. To </a:t>
            </a:r>
            <a:r>
              <a:rPr lang="en-IN" sz="2400" dirty="0"/>
              <a:t>go </a:t>
            </a:r>
            <a:r>
              <a:rPr lang="en-IN" sz="2400" dirty="0" smtClean="0"/>
              <a:t>beyond colloquial </a:t>
            </a:r>
            <a:r>
              <a:rPr lang="en-IN" sz="2400" dirty="0"/>
              <a:t>descriptions such </a:t>
            </a:r>
            <a:r>
              <a:rPr lang="en-IN" sz="2400" dirty="0" smtClean="0"/>
              <a:t>as “stretching</a:t>
            </a:r>
            <a:r>
              <a:rPr lang="en-IN" sz="2400" dirty="0"/>
              <a:t>,” we introduce </a:t>
            </a:r>
            <a:r>
              <a:rPr lang="en-IN" sz="2400" dirty="0" smtClean="0"/>
              <a:t>the </a:t>
            </a:r>
            <a:r>
              <a:rPr lang="en-IN" sz="2400" i="1" dirty="0" smtClean="0"/>
              <a:t>scale </a:t>
            </a:r>
            <a:r>
              <a:rPr lang="en-IN" sz="2400" i="1" dirty="0"/>
              <a:t>factor</a:t>
            </a:r>
            <a:r>
              <a:rPr lang="en-IN" sz="2400" dirty="0"/>
              <a:t>, often denoted by the letter </a:t>
            </a:r>
            <a:r>
              <a:rPr lang="en-IN" sz="2400" dirty="0" smtClean="0"/>
              <a:t>‘</a:t>
            </a:r>
            <a:r>
              <a:rPr lang="en-IN" sz="2400" b="1" dirty="0" smtClean="0"/>
              <a:t>a</a:t>
            </a:r>
            <a:r>
              <a:rPr lang="en-IN" sz="2400" dirty="0" smtClean="0"/>
              <a:t>’. If </a:t>
            </a:r>
            <a:r>
              <a:rPr lang="en-IN" sz="2400" dirty="0"/>
              <a:t>we’re talking about </a:t>
            </a:r>
            <a:r>
              <a:rPr lang="en-IN" sz="2400" dirty="0" smtClean="0"/>
              <a:t>wavelets</a:t>
            </a:r>
            <a:r>
              <a:rPr lang="en-IN" sz="2400" dirty="0"/>
              <a:t>, </a:t>
            </a:r>
            <a:r>
              <a:rPr lang="en-IN" sz="2400" dirty="0" smtClean="0"/>
              <a:t>for example, </a:t>
            </a:r>
            <a:r>
              <a:rPr lang="en-IN" sz="2400" dirty="0"/>
              <a:t>the effect of the scale factor is very easy to see</a:t>
            </a:r>
            <a:r>
              <a:rPr lang="en-IN" sz="2400" dirty="0" smtClean="0"/>
              <a:t>:</a:t>
            </a:r>
          </a:p>
          <a:p>
            <a:pPr marL="82296" indent="0" algn="just">
              <a:buNone/>
            </a:pPr>
            <a:endParaRPr lang="en-IN"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33800"/>
            <a:ext cx="60165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540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Shifting</a:t>
            </a:r>
            <a:endParaRPr lang="en-IN" dirty="0"/>
          </a:p>
        </p:txBody>
      </p:sp>
      <p:sp>
        <p:nvSpPr>
          <p:cNvPr id="3" name="Content Placeholder 2"/>
          <p:cNvSpPr>
            <a:spLocks noGrp="1"/>
          </p:cNvSpPr>
          <p:nvPr>
            <p:ph idx="1"/>
          </p:nvPr>
        </p:nvSpPr>
        <p:spPr/>
        <p:txBody>
          <a:bodyPr>
            <a:normAutofit/>
          </a:bodyPr>
          <a:lstStyle/>
          <a:p>
            <a:pPr marL="82296" indent="0">
              <a:buNone/>
            </a:pPr>
            <a:r>
              <a:rPr lang="en-IN" sz="2800" dirty="0"/>
              <a:t>Shifting a wavelet simply means delaying (or hastening) its onset</a:t>
            </a:r>
            <a:r>
              <a:rPr lang="en-IN" sz="2800" dirty="0" smtClean="0"/>
              <a:t>.</a:t>
            </a:r>
            <a:r>
              <a:rPr lang="en-IN" sz="2800" dirty="0"/>
              <a:t> Mathematically, delaying a </a:t>
            </a:r>
            <a:r>
              <a:rPr lang="en-IN" sz="2800" dirty="0" smtClean="0"/>
              <a:t>function </a:t>
            </a:r>
            <a:r>
              <a:rPr lang="en-IN" sz="2800" i="1" dirty="0"/>
              <a:t>f</a:t>
            </a:r>
            <a:r>
              <a:rPr lang="en-IN" sz="2800" dirty="0"/>
              <a:t>(</a:t>
            </a:r>
            <a:r>
              <a:rPr lang="en-IN" sz="2800" i="1" dirty="0"/>
              <a:t>t</a:t>
            </a:r>
            <a:r>
              <a:rPr lang="en-IN" sz="2800" dirty="0" smtClean="0"/>
              <a:t>) </a:t>
            </a:r>
            <a:r>
              <a:rPr lang="en-IN" sz="2800" dirty="0"/>
              <a:t>by </a:t>
            </a:r>
            <a:r>
              <a:rPr lang="en-IN" sz="2800" i="1" dirty="0"/>
              <a:t>k </a:t>
            </a:r>
            <a:r>
              <a:rPr lang="en-IN" sz="2800" dirty="0"/>
              <a:t>is represented by f(t – k</a:t>
            </a:r>
            <a:r>
              <a:rPr lang="en-IN" sz="2800" dirty="0" smtClean="0"/>
              <a:t>) :</a:t>
            </a:r>
          </a:p>
          <a:p>
            <a:pPr marL="82296" indent="0">
              <a:buNone/>
            </a:pPr>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52800"/>
            <a:ext cx="6814394"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231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scaling and shifting are done?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54" y="1828800"/>
            <a:ext cx="3619706"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869195"/>
            <a:ext cx="3680749" cy="2017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179" y="4114800"/>
            <a:ext cx="36195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756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Scale and Frequency</a:t>
            </a:r>
            <a:endParaRPr lang="en-IN" dirty="0"/>
          </a:p>
        </p:txBody>
      </p:sp>
      <p:sp>
        <p:nvSpPr>
          <p:cNvPr id="3" name="Content Placeholder 2"/>
          <p:cNvSpPr>
            <a:spLocks noGrp="1"/>
          </p:cNvSpPr>
          <p:nvPr>
            <p:ph idx="1"/>
          </p:nvPr>
        </p:nvSpPr>
        <p:spPr/>
        <p:txBody>
          <a:bodyPr>
            <a:normAutofit/>
          </a:bodyPr>
          <a:lstStyle/>
          <a:p>
            <a:pPr marL="82296" indent="0">
              <a:buNone/>
            </a:pPr>
            <a:r>
              <a:rPr lang="en-IN" sz="2400" dirty="0"/>
              <a:t>The more stretched the wavelet, the longer the portion of the </a:t>
            </a:r>
            <a:r>
              <a:rPr lang="en-IN" sz="2400" dirty="0" smtClean="0"/>
              <a:t>signal with </a:t>
            </a:r>
            <a:r>
              <a:rPr lang="en-IN" sz="2400" dirty="0"/>
              <a:t>which it </a:t>
            </a:r>
            <a:r>
              <a:rPr lang="en-IN" sz="2400" dirty="0" smtClean="0"/>
              <a:t>is being </a:t>
            </a:r>
            <a:r>
              <a:rPr lang="en-IN" sz="2400" dirty="0"/>
              <a:t>compared, and thus the coarser the signal features </a:t>
            </a:r>
            <a:r>
              <a:rPr lang="en-IN" sz="2400" dirty="0" smtClean="0"/>
              <a:t>being measured </a:t>
            </a:r>
            <a:r>
              <a:rPr lang="en-IN" sz="2400" dirty="0"/>
              <a:t>by </a:t>
            </a:r>
            <a:r>
              <a:rPr lang="en-IN" sz="2400" dirty="0" smtClean="0"/>
              <a:t>the wavelet </a:t>
            </a:r>
            <a:r>
              <a:rPr lang="en-IN" sz="2400" dirty="0"/>
              <a:t>coefficients</a:t>
            </a:r>
            <a:r>
              <a:rPr lang="en-IN" sz="2400" dirty="0" smtClean="0"/>
              <a:t>.</a:t>
            </a:r>
          </a:p>
          <a:p>
            <a:pPr marL="82296" indent="0">
              <a:buNone/>
            </a:pPr>
            <a:r>
              <a:rPr lang="en-IN" sz="2400" dirty="0"/>
              <a:t>Thus, there is a correspondence between wavelet scales and frequency </a:t>
            </a:r>
            <a:r>
              <a:rPr lang="en-IN" sz="2400" dirty="0" smtClean="0"/>
              <a:t>as revealed </a:t>
            </a:r>
            <a:r>
              <a:rPr lang="en-IN" sz="2400" dirty="0"/>
              <a:t>by wavelet analysis:</a:t>
            </a:r>
          </a:p>
          <a:p>
            <a:pPr marL="82296" indent="0">
              <a:buNone/>
            </a:pPr>
            <a:r>
              <a:rPr lang="en-IN" sz="2400" dirty="0"/>
              <a:t>•Low scale a </a:t>
            </a:r>
            <a:r>
              <a:rPr lang="en-IN" sz="2400" dirty="0" smtClean="0"/>
              <a:t>=&gt; </a:t>
            </a:r>
            <a:r>
              <a:rPr lang="en-IN" sz="2400" dirty="0"/>
              <a:t>Compressed wavelet </a:t>
            </a:r>
            <a:r>
              <a:rPr lang="en-IN" sz="2400" dirty="0" smtClean="0"/>
              <a:t>=&gt; </a:t>
            </a:r>
            <a:r>
              <a:rPr lang="en-IN" sz="2400" dirty="0"/>
              <a:t>Rapidly changing details </a:t>
            </a:r>
            <a:r>
              <a:rPr lang="en-IN" sz="2400" dirty="0" smtClean="0"/>
              <a:t>=&gt; High frequency w</a:t>
            </a:r>
          </a:p>
          <a:p>
            <a:pPr marL="82296" indent="0">
              <a:buNone/>
            </a:pPr>
            <a:r>
              <a:rPr lang="en-IN" sz="2400" dirty="0"/>
              <a:t>•High scale </a:t>
            </a:r>
            <a:r>
              <a:rPr lang="en-IN" sz="2400" dirty="0" smtClean="0"/>
              <a:t>a =&gt; </a:t>
            </a:r>
            <a:r>
              <a:rPr lang="en-IN" sz="2400" dirty="0"/>
              <a:t>Stretched wavelet </a:t>
            </a:r>
            <a:r>
              <a:rPr lang="en-IN" sz="2400" dirty="0" smtClean="0"/>
              <a:t>=&gt; </a:t>
            </a:r>
            <a:r>
              <a:rPr lang="en-IN" sz="2400" dirty="0"/>
              <a:t>Slowly changing, </a:t>
            </a:r>
            <a:r>
              <a:rPr lang="en-IN" sz="2400" dirty="0" smtClean="0"/>
              <a:t>coarse </a:t>
            </a:r>
            <a:r>
              <a:rPr lang="en-IN" sz="2400" dirty="0"/>
              <a:t>features </a:t>
            </a:r>
            <a:r>
              <a:rPr lang="en-IN" sz="2400" dirty="0" smtClean="0"/>
              <a:t>=&gt; Low frequency w</a:t>
            </a:r>
            <a:endParaRPr lang="en-IN" sz="2400" dirty="0"/>
          </a:p>
        </p:txBody>
      </p:sp>
    </p:spTree>
    <p:extLst>
      <p:ext uri="{BB962C8B-B14F-4D97-AF65-F5344CB8AC3E}">
        <p14:creationId xmlns:p14="http://schemas.microsoft.com/office/powerpoint/2010/main" val="3262130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What is Power Quality?</a:t>
            </a:r>
            <a:endParaRPr lang="en-US" dirty="0">
              <a:cs typeface="Times New Roman" pitchFamily="18" charset="0"/>
            </a:endParaRPr>
          </a:p>
        </p:txBody>
      </p:sp>
      <p:sp>
        <p:nvSpPr>
          <p:cNvPr id="3" name="Content Placeholder 2"/>
          <p:cNvSpPr>
            <a:spLocks noGrp="1"/>
          </p:cNvSpPr>
          <p:nvPr>
            <p:ph idx="1"/>
          </p:nvPr>
        </p:nvSpPr>
        <p:spPr/>
        <p:txBody>
          <a:bodyPr/>
          <a:lstStyle/>
          <a:p>
            <a:pPr marL="82296" indent="0" algn="just">
              <a:buNone/>
            </a:pPr>
            <a:r>
              <a:rPr lang="en-US" dirty="0" smtClean="0">
                <a:latin typeface="+mj-lt"/>
                <a:cs typeface="Times New Roman" pitchFamily="18" charset="0"/>
              </a:rPr>
              <a:t>The concept of powering and grounding of sensitive (electronic) equipment in a manner that is suitable to the operation of that equipment and compatible with the premise wiring system and other connected equipment. Any Deviation of the voltage or current waveforms from pure sinusoidal is a power quality problem. </a:t>
            </a:r>
          </a:p>
        </p:txBody>
      </p:sp>
    </p:spTree>
    <p:extLst>
      <p:ext uri="{BB962C8B-B14F-4D97-AF65-F5344CB8AC3E}">
        <p14:creationId xmlns:p14="http://schemas.microsoft.com/office/powerpoint/2010/main" val="848749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One-Stage Filtering: Approximations and Details</a:t>
            </a:r>
            <a:endParaRPr lang="en-IN" sz="3600" dirty="0"/>
          </a:p>
        </p:txBody>
      </p:sp>
      <p:sp>
        <p:nvSpPr>
          <p:cNvPr id="3" name="Content Placeholder 2"/>
          <p:cNvSpPr>
            <a:spLocks noGrp="1"/>
          </p:cNvSpPr>
          <p:nvPr>
            <p:ph idx="1"/>
          </p:nvPr>
        </p:nvSpPr>
        <p:spPr/>
        <p:txBody>
          <a:bodyPr>
            <a:normAutofit/>
          </a:bodyPr>
          <a:lstStyle/>
          <a:p>
            <a:pPr marL="82296" indent="0">
              <a:buNone/>
            </a:pPr>
            <a:r>
              <a:rPr lang="en-IN" sz="2400" dirty="0"/>
              <a:t>For many signals, the low-frequency content is the most important part. It </a:t>
            </a:r>
            <a:r>
              <a:rPr lang="en-IN" sz="2400" dirty="0" smtClean="0"/>
              <a:t>is what </a:t>
            </a:r>
            <a:r>
              <a:rPr lang="en-IN" sz="2400" dirty="0"/>
              <a:t>gives the signal its identity. The </a:t>
            </a:r>
            <a:r>
              <a:rPr lang="en-IN" sz="2400" dirty="0" smtClean="0"/>
              <a:t>high-frequency content</a:t>
            </a:r>
            <a:r>
              <a:rPr lang="en-IN" sz="2400" dirty="0"/>
              <a:t>, on the </a:t>
            </a:r>
            <a:r>
              <a:rPr lang="en-IN" sz="2400" dirty="0" smtClean="0"/>
              <a:t>other hand</a:t>
            </a:r>
            <a:r>
              <a:rPr lang="en-IN" sz="2400" dirty="0"/>
              <a:t>, imparts </a:t>
            </a:r>
            <a:r>
              <a:rPr lang="en-IN" sz="2400" dirty="0" smtClean="0"/>
              <a:t>flavour </a:t>
            </a:r>
            <a:r>
              <a:rPr lang="en-IN" sz="2400" dirty="0"/>
              <a:t>or nuance</a:t>
            </a:r>
            <a:r>
              <a:rPr lang="en-IN" sz="2400" dirty="0" smtClean="0"/>
              <a:t>.</a:t>
            </a:r>
            <a:r>
              <a:rPr lang="en-IN" sz="2400" dirty="0"/>
              <a:t> The approximations are the high-scale, low-frequency components of </a:t>
            </a:r>
            <a:r>
              <a:rPr lang="en-IN" sz="2400" dirty="0" smtClean="0"/>
              <a:t>the signal</a:t>
            </a:r>
            <a:r>
              <a:rPr lang="en-IN" sz="2400" dirty="0"/>
              <a:t>. The details are the low-scale, high-frequency components.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725" y="3886200"/>
            <a:ext cx="4022075" cy="2618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155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fontScale="90000"/>
          </a:bodyPr>
          <a:lstStyle/>
          <a:p>
            <a:r>
              <a:rPr lang="en-IN" b="1" dirty="0"/>
              <a:t>Multiple-Level Decomposition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lgn="just">
              <a:buNone/>
            </a:pPr>
            <a:r>
              <a:rPr lang="en-IN" sz="2400" dirty="0"/>
              <a:t>The decomposition process can be iterated, with successive </a:t>
            </a:r>
            <a:r>
              <a:rPr lang="en-IN" sz="2400" dirty="0" smtClean="0"/>
              <a:t>approximations being </a:t>
            </a:r>
            <a:r>
              <a:rPr lang="en-IN" sz="2400" dirty="0"/>
              <a:t>decomposed in turn, so that one signal is broken down into </a:t>
            </a:r>
            <a:r>
              <a:rPr lang="en-IN" sz="2400" dirty="0" smtClean="0"/>
              <a:t>many lower-resolution </a:t>
            </a:r>
            <a:r>
              <a:rPr lang="en-IN" sz="2400" dirty="0"/>
              <a:t>components. This is called the wavelet decomposition tree</a:t>
            </a:r>
            <a:r>
              <a:rPr lang="en-IN" sz="2400" dirty="0" smtClean="0"/>
              <a:t>.</a:t>
            </a:r>
          </a:p>
          <a:p>
            <a:pPr marL="82296" indent="0" algn="just">
              <a:buNone/>
            </a:pPr>
            <a:endParaRPr lang="en-IN"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153" y="3200400"/>
            <a:ext cx="4095047" cy="3291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53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a:bodyPr>
          <a:lstStyle/>
          <a:p>
            <a:r>
              <a:rPr lang="en-IN" dirty="0" smtClean="0"/>
              <a:t>Wavelet Decomposition Tree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buNone/>
            </a:pPr>
            <a:r>
              <a:rPr lang="en-IN" dirty="0"/>
              <a:t>Looking at a signal’s </a:t>
            </a:r>
            <a:r>
              <a:rPr lang="en-IN" dirty="0" smtClean="0"/>
              <a:t>wavelet decomposition </a:t>
            </a:r>
            <a:r>
              <a:rPr lang="en-IN" dirty="0"/>
              <a:t>tree can yield </a:t>
            </a:r>
            <a:r>
              <a:rPr lang="en-IN" dirty="0" smtClean="0"/>
              <a:t>valuable information.</a:t>
            </a:r>
          </a:p>
          <a:p>
            <a:pPr marL="82296" indent="0">
              <a:buNone/>
            </a:pPr>
            <a:endParaRPr lang="en-IN"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00909"/>
            <a:ext cx="6553200" cy="4085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172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Networks</a:t>
            </a:r>
            <a:endParaRPr lang="en-IN" dirty="0"/>
          </a:p>
        </p:txBody>
      </p:sp>
      <p:sp>
        <p:nvSpPr>
          <p:cNvPr id="3" name="Content Placeholder 2"/>
          <p:cNvSpPr>
            <a:spLocks noGrp="1"/>
          </p:cNvSpPr>
          <p:nvPr>
            <p:ph idx="1"/>
          </p:nvPr>
        </p:nvSpPr>
        <p:spPr>
          <a:xfrm>
            <a:off x="1435608" y="1371600"/>
            <a:ext cx="7498080" cy="4876800"/>
          </a:xfrm>
        </p:spPr>
        <p:txBody>
          <a:bodyPr>
            <a:normAutofit fontScale="92500" lnSpcReduction="20000"/>
          </a:bodyPr>
          <a:lstStyle/>
          <a:p>
            <a:pPr marL="82296" indent="0" algn="just">
              <a:buNone/>
            </a:pPr>
            <a:r>
              <a:rPr lang="en-US" sz="2800" dirty="0"/>
              <a:t>An Artificial Neural Network (ANN) is an information processing paradigm that is inspired by the way biological nervous systems, such as the brain, process information. The key element of this paradigm is the novel structure of the information processing system. It is composed of a large number of highly interconnected processing elements </a:t>
            </a:r>
            <a:r>
              <a:rPr lang="en-US" sz="2800" dirty="0" smtClean="0"/>
              <a:t>(neurons) </a:t>
            </a:r>
            <a:r>
              <a:rPr lang="en-US" sz="2800" dirty="0"/>
              <a:t>working in unison to solve specific problems. ANNs, like people, learn by example. An ANN is configured for a specific application, such as pattern recognition or data classification, through a learning process. Learning in biological systems involves adjustments to the synaptic connections that exist between the </a:t>
            </a:r>
            <a:r>
              <a:rPr lang="en-US" sz="2800" dirty="0" smtClean="0"/>
              <a:t>neurons. </a:t>
            </a:r>
            <a:r>
              <a:rPr lang="en-US" sz="2800" dirty="0"/>
              <a:t>This is true of ANNs as well.</a:t>
            </a:r>
            <a:endParaRPr lang="en-US" sz="2700" dirty="0">
              <a:latin typeface="+mj-lt"/>
              <a:cs typeface="Times New Roman" pitchFamily="18" charset="0"/>
            </a:endParaRPr>
          </a:p>
          <a:p>
            <a:pPr marL="82296" indent="0" algn="just">
              <a:buNone/>
            </a:pPr>
            <a:endParaRPr lang="en-IN" sz="2700" dirty="0">
              <a:latin typeface="+mj-lt"/>
              <a:cs typeface="Times New Roman" pitchFamily="18" charset="0"/>
            </a:endParaRPr>
          </a:p>
        </p:txBody>
      </p:sp>
    </p:spTree>
    <p:extLst>
      <p:ext uri="{BB962C8B-B14F-4D97-AF65-F5344CB8AC3E}">
        <p14:creationId xmlns:p14="http://schemas.microsoft.com/office/powerpoint/2010/main" val="1150865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cs typeface="Times New Roman" pitchFamily="18" charset="0"/>
              </a:rPr>
              <a:t>Learning</a:t>
            </a:r>
            <a:endParaRPr lang="en-IN" dirty="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buClr>
                <a:schemeClr val="tx1"/>
              </a:buClr>
            </a:pPr>
            <a:r>
              <a:rPr lang="en-US" sz="2400" dirty="0">
                <a:latin typeface="+mj-lt"/>
                <a:cs typeface="Times New Roman" pitchFamily="18" charset="0"/>
              </a:rPr>
              <a:t>Supervised </a:t>
            </a:r>
            <a:r>
              <a:rPr lang="en-US" sz="2400" dirty="0" smtClean="0">
                <a:latin typeface="+mj-lt"/>
                <a:cs typeface="Times New Roman" pitchFamily="18" charset="0"/>
              </a:rPr>
              <a:t>Learning </a:t>
            </a:r>
            <a:r>
              <a:rPr lang="en-US" sz="2400" dirty="0"/>
              <a:t>which incorporates an external teacher, so that each output unit is told what its desired response to input signals ought to be. During </a:t>
            </a:r>
            <a:r>
              <a:rPr lang="en-US" sz="2400" dirty="0" smtClean="0"/>
              <a:t>the learning </a:t>
            </a:r>
            <a:r>
              <a:rPr lang="en-US" sz="2400" dirty="0"/>
              <a:t>process global information may be required. </a:t>
            </a:r>
            <a:r>
              <a:rPr lang="en-US" sz="2400" dirty="0" smtClean="0"/>
              <a:t>Paradigms </a:t>
            </a:r>
            <a:r>
              <a:rPr lang="en-US" sz="2400" dirty="0"/>
              <a:t>of supervised learning include </a:t>
            </a:r>
            <a:r>
              <a:rPr lang="en-US" sz="2400" dirty="0" smtClean="0"/>
              <a:t>error-correction </a:t>
            </a:r>
            <a:r>
              <a:rPr lang="en-US" sz="2400" dirty="0"/>
              <a:t>learning, reinforcement learning </a:t>
            </a:r>
            <a:r>
              <a:rPr lang="en-US" sz="2400" dirty="0" smtClean="0"/>
              <a:t>and stochastic </a:t>
            </a:r>
            <a:r>
              <a:rPr lang="en-US" sz="2400" dirty="0"/>
              <a:t>learning.</a:t>
            </a:r>
            <a:endParaRPr lang="en-US" sz="2400" dirty="0">
              <a:latin typeface="+mj-lt"/>
              <a:cs typeface="Times New Roman" pitchFamily="18" charset="0"/>
            </a:endParaRPr>
          </a:p>
          <a:p>
            <a:pPr algn="just">
              <a:buClr>
                <a:schemeClr val="tx1"/>
              </a:buClr>
            </a:pPr>
            <a:r>
              <a:rPr lang="en-US" sz="2400" dirty="0" smtClean="0">
                <a:latin typeface="+mj-lt"/>
                <a:cs typeface="Times New Roman" pitchFamily="18" charset="0"/>
              </a:rPr>
              <a:t>Unsupervised Learning </a:t>
            </a:r>
            <a:r>
              <a:rPr lang="en-US" sz="2400" dirty="0"/>
              <a:t>uses no external teacher and is based upon only local information. It is also referred to as </a:t>
            </a:r>
            <a:r>
              <a:rPr lang="en-US" sz="2400" dirty="0" smtClean="0"/>
              <a:t>self-organization</a:t>
            </a:r>
            <a:r>
              <a:rPr lang="en-US" sz="2400" dirty="0"/>
              <a:t>, in the sense that it </a:t>
            </a:r>
            <a:r>
              <a:rPr lang="en-US" sz="2400" dirty="0" smtClean="0"/>
              <a:t>self-organizes data </a:t>
            </a:r>
            <a:r>
              <a:rPr lang="en-US" sz="2400" dirty="0"/>
              <a:t>presented to the network and detects </a:t>
            </a:r>
            <a:r>
              <a:rPr lang="en-US" sz="2400" dirty="0" smtClean="0"/>
              <a:t>their emergent </a:t>
            </a:r>
            <a:r>
              <a:rPr lang="en-US" sz="2400" dirty="0"/>
              <a:t>collective properties. Paradigms </a:t>
            </a:r>
            <a:r>
              <a:rPr lang="en-US" sz="2400" dirty="0" smtClean="0"/>
              <a:t>of unsupervised </a:t>
            </a:r>
            <a:r>
              <a:rPr lang="en-US" sz="2400" dirty="0"/>
              <a:t>learning are </a:t>
            </a:r>
            <a:r>
              <a:rPr lang="en-US" sz="2400" dirty="0" err="1"/>
              <a:t>Hebbian</a:t>
            </a:r>
            <a:r>
              <a:rPr lang="en-US" sz="2400" dirty="0"/>
              <a:t> </a:t>
            </a:r>
            <a:r>
              <a:rPr lang="en-US" sz="2400" dirty="0" smtClean="0"/>
              <a:t>learning and competitive </a:t>
            </a:r>
            <a:r>
              <a:rPr lang="en-US" sz="2400" dirty="0"/>
              <a:t>learning.</a:t>
            </a:r>
            <a:endParaRPr lang="en-US" sz="2400" dirty="0">
              <a:latin typeface="+mj-lt"/>
              <a:cs typeface="Times New Roman" pitchFamily="18" charset="0"/>
            </a:endParaRPr>
          </a:p>
        </p:txBody>
      </p:sp>
    </p:spTree>
    <p:extLst>
      <p:ext uri="{BB962C8B-B14F-4D97-AF65-F5344CB8AC3E}">
        <p14:creationId xmlns:p14="http://schemas.microsoft.com/office/powerpoint/2010/main" val="1802775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Network architectures </a:t>
            </a:r>
            <a:endParaRPr lang="en-IN" dirty="0">
              <a:cs typeface="Times New Roman" pitchFamily="18" charset="0"/>
            </a:endParaRPr>
          </a:p>
        </p:txBody>
      </p:sp>
      <p:sp>
        <p:nvSpPr>
          <p:cNvPr id="3" name="Content Placeholder 2"/>
          <p:cNvSpPr>
            <a:spLocks noGrp="1"/>
          </p:cNvSpPr>
          <p:nvPr>
            <p:ph idx="1"/>
          </p:nvPr>
        </p:nvSpPr>
        <p:spPr/>
        <p:txBody>
          <a:bodyPr>
            <a:normAutofit/>
          </a:bodyPr>
          <a:lstStyle/>
          <a:p>
            <a:pPr>
              <a:buClr>
                <a:schemeClr val="tx1"/>
              </a:buClr>
            </a:pPr>
            <a:r>
              <a:rPr lang="en-US" sz="2800" dirty="0">
                <a:latin typeface="+mj-lt"/>
                <a:cs typeface="Times New Roman" pitchFamily="18" charset="0"/>
              </a:rPr>
              <a:t>Three different classes of network architectures</a:t>
            </a:r>
          </a:p>
          <a:p>
            <a:pPr lvl="1">
              <a:buClr>
                <a:schemeClr val="tx1"/>
              </a:buClr>
            </a:pPr>
            <a:r>
              <a:rPr lang="en-US" dirty="0" smtClean="0">
                <a:latin typeface="+mj-lt"/>
                <a:cs typeface="Times New Roman" pitchFamily="18" charset="0"/>
              </a:rPr>
              <a:t>single-layer feed-forward neural network </a:t>
            </a:r>
          </a:p>
          <a:p>
            <a:pPr lvl="1">
              <a:buClr>
                <a:schemeClr val="tx1"/>
              </a:buClr>
            </a:pPr>
            <a:r>
              <a:rPr lang="en-US" dirty="0" smtClean="0">
                <a:latin typeface="+mj-lt"/>
                <a:cs typeface="Times New Roman" pitchFamily="18" charset="0"/>
              </a:rPr>
              <a:t>multi-layer feed-forward : contains hidden layers but no loops</a:t>
            </a:r>
            <a:r>
              <a:rPr lang="en-US" smtClean="0">
                <a:latin typeface="+mj-lt"/>
                <a:cs typeface="Times New Roman" pitchFamily="18" charset="0"/>
              </a:rPr>
              <a:t>. </a:t>
            </a:r>
            <a:endParaRPr lang="en-US" dirty="0">
              <a:latin typeface="+mj-lt"/>
              <a:cs typeface="Times New Roman" pitchFamily="18" charset="0"/>
            </a:endParaRPr>
          </a:p>
          <a:p>
            <a:pPr lvl="1">
              <a:buClr>
                <a:schemeClr val="tx1"/>
              </a:buClr>
            </a:pPr>
            <a:r>
              <a:rPr lang="en-US" dirty="0" smtClean="0">
                <a:latin typeface="+mj-lt"/>
                <a:cs typeface="Times New Roman" pitchFamily="18" charset="0"/>
              </a:rPr>
              <a:t>Recurrent : No hidden layers but can have self feedback loops. </a:t>
            </a:r>
            <a:endParaRPr lang="en-US" dirty="0">
              <a:latin typeface="+mj-lt"/>
              <a:cs typeface="Times New Roman" pitchFamily="18" charset="0"/>
            </a:endParaRPr>
          </a:p>
          <a:p>
            <a:pPr lvl="1">
              <a:buClr>
                <a:schemeClr val="tx1"/>
              </a:buClr>
              <a:buFontTx/>
              <a:buNone/>
            </a:pPr>
            <a:endParaRPr lang="en-US" dirty="0">
              <a:latin typeface="+mj-lt"/>
              <a:cs typeface="Times New Roman" pitchFamily="18" charset="0"/>
            </a:endParaRPr>
          </a:p>
        </p:txBody>
      </p:sp>
    </p:spTree>
    <p:extLst>
      <p:ext uri="{BB962C8B-B14F-4D97-AF65-F5344CB8AC3E}">
        <p14:creationId xmlns:p14="http://schemas.microsoft.com/office/powerpoint/2010/main" val="3302178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39825" y="685800"/>
            <a:ext cx="7772400" cy="990600"/>
          </a:xfrm>
        </p:spPr>
        <p:txBody>
          <a:bodyPr/>
          <a:lstStyle/>
          <a:p>
            <a:r>
              <a:rPr lang="en-US" dirty="0">
                <a:cs typeface="Times New Roman" pitchFamily="18" charset="0"/>
              </a:rPr>
              <a:t>Single Layer Feed-forward </a:t>
            </a:r>
          </a:p>
        </p:txBody>
      </p:sp>
      <p:sp>
        <p:nvSpPr>
          <p:cNvPr id="33819" name="Text Box 27"/>
          <p:cNvSpPr txBox="1">
            <a:spLocks noChangeArrowheads="1"/>
          </p:cNvSpPr>
          <p:nvPr/>
        </p:nvSpPr>
        <p:spPr bwMode="auto">
          <a:xfrm>
            <a:off x="1710321" y="3070225"/>
            <a:ext cx="14879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dirty="0">
                <a:solidFill>
                  <a:srgbClr val="0000FF"/>
                </a:solidFill>
                <a:latin typeface="+mj-lt"/>
              </a:rPr>
              <a:t>Input layer</a:t>
            </a:r>
          </a:p>
          <a:p>
            <a:pPr algn="ctr"/>
            <a:r>
              <a:rPr lang="en-US" b="1" i="1" dirty="0">
                <a:solidFill>
                  <a:srgbClr val="0000FF"/>
                </a:solidFill>
                <a:latin typeface="+mj-lt"/>
              </a:rPr>
              <a:t>of</a:t>
            </a:r>
          </a:p>
          <a:p>
            <a:pPr algn="ctr"/>
            <a:r>
              <a:rPr lang="en-US" b="1" i="1" dirty="0">
                <a:solidFill>
                  <a:srgbClr val="0000FF"/>
                </a:solidFill>
                <a:latin typeface="+mj-lt"/>
              </a:rPr>
              <a:t>source nodes</a:t>
            </a:r>
            <a:endParaRPr lang="en-US" dirty="0">
              <a:latin typeface="+mj-lt"/>
            </a:endParaRPr>
          </a:p>
        </p:txBody>
      </p:sp>
      <p:sp>
        <p:nvSpPr>
          <p:cNvPr id="33820" name="Text Box 28"/>
          <p:cNvSpPr txBox="1">
            <a:spLocks noChangeArrowheads="1"/>
          </p:cNvSpPr>
          <p:nvPr/>
        </p:nvSpPr>
        <p:spPr bwMode="auto">
          <a:xfrm>
            <a:off x="6869169" y="3009900"/>
            <a:ext cx="14984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dirty="0">
                <a:solidFill>
                  <a:srgbClr val="009900"/>
                </a:solidFill>
                <a:latin typeface="+mj-lt"/>
              </a:rPr>
              <a:t>Output layer</a:t>
            </a:r>
          </a:p>
          <a:p>
            <a:pPr algn="ctr"/>
            <a:r>
              <a:rPr lang="en-US" b="1" i="1" dirty="0">
                <a:solidFill>
                  <a:srgbClr val="009900"/>
                </a:solidFill>
                <a:latin typeface="+mj-lt"/>
              </a:rPr>
              <a:t>of</a:t>
            </a:r>
          </a:p>
          <a:p>
            <a:pPr algn="ctr"/>
            <a:r>
              <a:rPr lang="en-US" b="1" i="1" dirty="0">
                <a:solidFill>
                  <a:srgbClr val="009900"/>
                </a:solidFill>
                <a:latin typeface="+mj-lt"/>
              </a:rPr>
              <a:t>neurons</a:t>
            </a:r>
            <a:endParaRPr lang="en-US" dirty="0">
              <a:latin typeface="+mj-lt"/>
            </a:endParaRPr>
          </a:p>
        </p:txBody>
      </p:sp>
      <p:grpSp>
        <p:nvGrpSpPr>
          <p:cNvPr id="33826" name="Group 34"/>
          <p:cNvGrpSpPr>
            <a:grpSpLocks/>
          </p:cNvGrpSpPr>
          <p:nvPr/>
        </p:nvGrpSpPr>
        <p:grpSpPr bwMode="auto">
          <a:xfrm>
            <a:off x="3556000" y="2520950"/>
            <a:ext cx="2514600" cy="2362200"/>
            <a:chOff x="2688" y="2352"/>
            <a:chExt cx="1584" cy="1488"/>
          </a:xfrm>
        </p:grpSpPr>
        <p:grpSp>
          <p:nvGrpSpPr>
            <p:cNvPr id="33798" name="Group 6"/>
            <p:cNvGrpSpPr>
              <a:grpSpLocks/>
            </p:cNvGrpSpPr>
            <p:nvPr/>
          </p:nvGrpSpPr>
          <p:grpSpPr bwMode="auto">
            <a:xfrm>
              <a:off x="2688" y="2352"/>
              <a:ext cx="1056" cy="1488"/>
              <a:chOff x="2688" y="2352"/>
              <a:chExt cx="1056" cy="1488"/>
            </a:xfrm>
          </p:grpSpPr>
          <p:sp>
            <p:nvSpPr>
              <p:cNvPr id="33799" name="Line 7"/>
              <p:cNvSpPr>
                <a:spLocks noChangeShapeType="1"/>
              </p:cNvSpPr>
              <p:nvPr/>
            </p:nvSpPr>
            <p:spPr bwMode="auto">
              <a:xfrm flipV="1">
                <a:off x="2832" y="2496"/>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0" name="Line 8"/>
              <p:cNvSpPr>
                <a:spLocks noChangeShapeType="1"/>
              </p:cNvSpPr>
              <p:nvPr/>
            </p:nvSpPr>
            <p:spPr bwMode="auto">
              <a:xfrm flipV="1">
                <a:off x="2832" y="2496"/>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pSp>
            <p:nvGrpSpPr>
              <p:cNvPr id="33801" name="Group 9"/>
              <p:cNvGrpSpPr>
                <a:grpSpLocks/>
              </p:cNvGrpSpPr>
              <p:nvPr/>
            </p:nvGrpSpPr>
            <p:grpSpPr bwMode="auto">
              <a:xfrm>
                <a:off x="2688" y="2352"/>
                <a:ext cx="1056" cy="1488"/>
                <a:chOff x="2688" y="2352"/>
                <a:chExt cx="1056" cy="1488"/>
              </a:xfrm>
            </p:grpSpPr>
            <p:sp>
              <p:nvSpPr>
                <p:cNvPr id="33802" name="Oval 10"/>
                <p:cNvSpPr>
                  <a:spLocks noChangeArrowheads="1"/>
                </p:cNvSpPr>
                <p:nvPr/>
              </p:nvSpPr>
              <p:spPr bwMode="auto">
                <a:xfrm>
                  <a:off x="3504" y="2352"/>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3" name="Oval 11"/>
                <p:cNvSpPr>
                  <a:spLocks noChangeArrowheads="1"/>
                </p:cNvSpPr>
                <p:nvPr/>
              </p:nvSpPr>
              <p:spPr bwMode="auto">
                <a:xfrm>
                  <a:off x="3504" y="2736"/>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4" name="Oval 12"/>
                <p:cNvSpPr>
                  <a:spLocks noChangeArrowheads="1"/>
                </p:cNvSpPr>
                <p:nvPr/>
              </p:nvSpPr>
              <p:spPr bwMode="auto">
                <a:xfrm>
                  <a:off x="3504" y="3168"/>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5" name="Oval 13"/>
                <p:cNvSpPr>
                  <a:spLocks noChangeArrowheads="1"/>
                </p:cNvSpPr>
                <p:nvPr/>
              </p:nvSpPr>
              <p:spPr bwMode="auto">
                <a:xfrm>
                  <a:off x="3504" y="3600"/>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6" name="Rectangle 14"/>
                <p:cNvSpPr>
                  <a:spLocks noChangeArrowheads="1"/>
                </p:cNvSpPr>
                <p:nvPr/>
              </p:nvSpPr>
              <p:spPr bwMode="auto">
                <a:xfrm>
                  <a:off x="2688" y="268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7" name="Rectangle 15"/>
                <p:cNvSpPr>
                  <a:spLocks noChangeArrowheads="1"/>
                </p:cNvSpPr>
                <p:nvPr/>
              </p:nvSpPr>
              <p:spPr bwMode="auto">
                <a:xfrm>
                  <a:off x="2688" y="3024"/>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8" name="Rectangle 16"/>
                <p:cNvSpPr>
                  <a:spLocks noChangeArrowheads="1"/>
                </p:cNvSpPr>
                <p:nvPr/>
              </p:nvSpPr>
              <p:spPr bwMode="auto">
                <a:xfrm>
                  <a:off x="2688" y="340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09" name="Line 17"/>
                <p:cNvSpPr>
                  <a:spLocks noChangeShapeType="1"/>
                </p:cNvSpPr>
                <p:nvPr/>
              </p:nvSpPr>
              <p:spPr bwMode="auto">
                <a:xfrm>
                  <a:off x="2832" y="2736"/>
                  <a:ext cx="67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0" name="Line 18"/>
                <p:cNvSpPr>
                  <a:spLocks noChangeShapeType="1"/>
                </p:cNvSpPr>
                <p:nvPr/>
              </p:nvSpPr>
              <p:spPr bwMode="auto">
                <a:xfrm>
                  <a:off x="2832" y="2736"/>
                  <a:ext cx="67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1" name="Line 19"/>
                <p:cNvSpPr>
                  <a:spLocks noChangeShapeType="1"/>
                </p:cNvSpPr>
                <p:nvPr/>
              </p:nvSpPr>
              <p:spPr bwMode="auto">
                <a:xfrm>
                  <a:off x="2832" y="2736"/>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2" name="Line 20"/>
                <p:cNvSpPr>
                  <a:spLocks noChangeShapeType="1"/>
                </p:cNvSpPr>
                <p:nvPr/>
              </p:nvSpPr>
              <p:spPr bwMode="auto">
                <a:xfrm flipV="1">
                  <a:off x="2832" y="283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3" name="Line 21"/>
                <p:cNvSpPr>
                  <a:spLocks noChangeShapeType="1"/>
                </p:cNvSpPr>
                <p:nvPr/>
              </p:nvSpPr>
              <p:spPr bwMode="auto">
                <a:xfrm>
                  <a:off x="2832" y="3072"/>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4" name="Line 22"/>
                <p:cNvSpPr>
                  <a:spLocks noChangeShapeType="1"/>
                </p:cNvSpPr>
                <p:nvPr/>
              </p:nvSpPr>
              <p:spPr bwMode="auto">
                <a:xfrm>
                  <a:off x="2832" y="3072"/>
                  <a:ext cx="67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5" name="Line 23"/>
                <p:cNvSpPr>
                  <a:spLocks noChangeShapeType="1"/>
                </p:cNvSpPr>
                <p:nvPr/>
              </p:nvSpPr>
              <p:spPr bwMode="auto">
                <a:xfrm flipV="1">
                  <a:off x="2832" y="2496"/>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6" name="Line 24"/>
                <p:cNvSpPr>
                  <a:spLocks noChangeShapeType="1"/>
                </p:cNvSpPr>
                <p:nvPr/>
              </p:nvSpPr>
              <p:spPr bwMode="auto">
                <a:xfrm flipV="1">
                  <a:off x="2832" y="2880"/>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7" name="Line 25"/>
                <p:cNvSpPr>
                  <a:spLocks noChangeShapeType="1"/>
                </p:cNvSpPr>
                <p:nvPr/>
              </p:nvSpPr>
              <p:spPr bwMode="auto">
                <a:xfrm flipV="1">
                  <a:off x="2832" y="3312"/>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18" name="Line 26"/>
                <p:cNvSpPr>
                  <a:spLocks noChangeShapeType="1"/>
                </p:cNvSpPr>
                <p:nvPr/>
              </p:nvSpPr>
              <p:spPr bwMode="auto">
                <a:xfrm>
                  <a:off x="2832" y="3456"/>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pSp>
        </p:grpSp>
        <p:sp>
          <p:nvSpPr>
            <p:cNvPr id="33821" name="Line 29"/>
            <p:cNvSpPr>
              <a:spLocks noChangeShapeType="1"/>
            </p:cNvSpPr>
            <p:nvPr/>
          </p:nvSpPr>
          <p:spPr bwMode="auto">
            <a:xfrm flipV="1">
              <a:off x="3744"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22" name="Line 30"/>
            <p:cNvSpPr>
              <a:spLocks noChangeShapeType="1"/>
            </p:cNvSpPr>
            <p:nvPr/>
          </p:nvSpPr>
          <p:spPr bwMode="auto">
            <a:xfrm flipV="1">
              <a:off x="3744" y="288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23" name="Line 31"/>
            <p:cNvSpPr>
              <a:spLocks noChangeShapeType="1"/>
            </p:cNvSpPr>
            <p:nvPr/>
          </p:nvSpPr>
          <p:spPr bwMode="auto">
            <a:xfrm flipV="1">
              <a:off x="3744" y="331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3824" name="Line 32"/>
            <p:cNvSpPr>
              <a:spLocks noChangeShapeType="1"/>
            </p:cNvSpPr>
            <p:nvPr/>
          </p:nvSpPr>
          <p:spPr bwMode="auto">
            <a:xfrm flipV="1">
              <a:off x="3744" y="374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pSp>
    </p:spTree>
    <p:extLst>
      <p:ext uri="{BB962C8B-B14F-4D97-AF65-F5344CB8AC3E}">
        <p14:creationId xmlns:p14="http://schemas.microsoft.com/office/powerpoint/2010/main" val="170202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3000" y="457200"/>
            <a:ext cx="7772400" cy="1143000"/>
          </a:xfrm>
        </p:spPr>
        <p:txBody>
          <a:bodyPr/>
          <a:lstStyle/>
          <a:p>
            <a:r>
              <a:rPr lang="en-US" dirty="0">
                <a:cs typeface="Times New Roman" pitchFamily="18" charset="0"/>
              </a:rPr>
              <a:t>Multi layer feed-forward </a:t>
            </a:r>
          </a:p>
        </p:txBody>
      </p:sp>
      <p:sp>
        <p:nvSpPr>
          <p:cNvPr id="18467" name="Text Box 35"/>
          <p:cNvSpPr txBox="1">
            <a:spLocks noChangeArrowheads="1"/>
          </p:cNvSpPr>
          <p:nvPr/>
        </p:nvSpPr>
        <p:spPr bwMode="auto">
          <a:xfrm>
            <a:off x="1548109" y="3482975"/>
            <a:ext cx="7264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dirty="0">
                <a:solidFill>
                  <a:srgbClr val="0000FF"/>
                </a:solidFill>
                <a:latin typeface="+mj-lt"/>
              </a:rPr>
              <a:t>Input</a:t>
            </a:r>
          </a:p>
          <a:p>
            <a:pPr algn="ctr"/>
            <a:r>
              <a:rPr lang="en-US" b="1" i="1" dirty="0">
                <a:solidFill>
                  <a:srgbClr val="0000FF"/>
                </a:solidFill>
                <a:latin typeface="+mj-lt"/>
              </a:rPr>
              <a:t>layer</a:t>
            </a:r>
            <a:endParaRPr lang="en-US" dirty="0">
              <a:latin typeface="+mj-lt"/>
            </a:endParaRPr>
          </a:p>
        </p:txBody>
      </p:sp>
      <p:sp>
        <p:nvSpPr>
          <p:cNvPr id="18468" name="Text Box 36"/>
          <p:cNvSpPr txBox="1">
            <a:spLocks noChangeArrowheads="1"/>
          </p:cNvSpPr>
          <p:nvPr/>
        </p:nvSpPr>
        <p:spPr bwMode="auto">
          <a:xfrm>
            <a:off x="7139864" y="3594100"/>
            <a:ext cx="934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dirty="0">
                <a:solidFill>
                  <a:srgbClr val="009900"/>
                </a:solidFill>
                <a:latin typeface="+mj-lt"/>
              </a:rPr>
              <a:t>Output</a:t>
            </a:r>
          </a:p>
          <a:p>
            <a:pPr algn="ctr"/>
            <a:r>
              <a:rPr lang="en-US" b="1" i="1" dirty="0">
                <a:solidFill>
                  <a:srgbClr val="009900"/>
                </a:solidFill>
                <a:latin typeface="+mj-lt"/>
              </a:rPr>
              <a:t>layer</a:t>
            </a:r>
          </a:p>
        </p:txBody>
      </p:sp>
      <p:sp>
        <p:nvSpPr>
          <p:cNvPr id="18469" name="Text Box 37"/>
          <p:cNvSpPr txBox="1">
            <a:spLocks noChangeArrowheads="1"/>
          </p:cNvSpPr>
          <p:nvPr/>
        </p:nvSpPr>
        <p:spPr bwMode="auto">
          <a:xfrm>
            <a:off x="3448050" y="5422900"/>
            <a:ext cx="15465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dirty="0">
                <a:solidFill>
                  <a:srgbClr val="996600"/>
                </a:solidFill>
                <a:latin typeface="+mj-lt"/>
              </a:rPr>
              <a:t>Hidden Layer</a:t>
            </a:r>
            <a:endParaRPr lang="en-US" dirty="0">
              <a:latin typeface="+mj-lt"/>
            </a:endParaRPr>
          </a:p>
        </p:txBody>
      </p:sp>
      <p:grpSp>
        <p:nvGrpSpPr>
          <p:cNvPr id="18516" name="Group 84"/>
          <p:cNvGrpSpPr>
            <a:grpSpLocks/>
          </p:cNvGrpSpPr>
          <p:nvPr/>
        </p:nvGrpSpPr>
        <p:grpSpPr bwMode="auto">
          <a:xfrm>
            <a:off x="3048000" y="2857500"/>
            <a:ext cx="3733800" cy="2362200"/>
            <a:chOff x="2256" y="1680"/>
            <a:chExt cx="2352" cy="1488"/>
          </a:xfrm>
        </p:grpSpPr>
        <p:grpSp>
          <p:nvGrpSpPr>
            <p:cNvPr id="18514" name="Group 82"/>
            <p:cNvGrpSpPr>
              <a:grpSpLocks/>
            </p:cNvGrpSpPr>
            <p:nvPr/>
          </p:nvGrpSpPr>
          <p:grpSpPr bwMode="auto">
            <a:xfrm>
              <a:off x="2256" y="1680"/>
              <a:ext cx="1824" cy="1488"/>
              <a:chOff x="2256" y="1680"/>
              <a:chExt cx="1824" cy="1488"/>
            </a:xfrm>
          </p:grpSpPr>
          <p:sp>
            <p:nvSpPr>
              <p:cNvPr id="18437" name="Oval 5"/>
              <p:cNvSpPr>
                <a:spLocks noChangeArrowheads="1"/>
              </p:cNvSpPr>
              <p:nvPr/>
            </p:nvSpPr>
            <p:spPr bwMode="auto">
              <a:xfrm>
                <a:off x="3072" y="1680"/>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38" name="Oval 6"/>
              <p:cNvSpPr>
                <a:spLocks noChangeArrowheads="1"/>
              </p:cNvSpPr>
              <p:nvPr/>
            </p:nvSpPr>
            <p:spPr bwMode="auto">
              <a:xfrm>
                <a:off x="3072" y="2064"/>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39" name="Oval 7"/>
              <p:cNvSpPr>
                <a:spLocks noChangeArrowheads="1"/>
              </p:cNvSpPr>
              <p:nvPr/>
            </p:nvSpPr>
            <p:spPr bwMode="auto">
              <a:xfrm>
                <a:off x="3072" y="2496"/>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0" name="Oval 8"/>
              <p:cNvSpPr>
                <a:spLocks noChangeArrowheads="1"/>
              </p:cNvSpPr>
              <p:nvPr/>
            </p:nvSpPr>
            <p:spPr bwMode="auto">
              <a:xfrm>
                <a:off x="3072" y="2928"/>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1" name="Rectangle 9"/>
              <p:cNvSpPr>
                <a:spLocks noChangeArrowheads="1"/>
              </p:cNvSpPr>
              <p:nvPr/>
            </p:nvSpPr>
            <p:spPr bwMode="auto">
              <a:xfrm>
                <a:off x="2256" y="2016"/>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2" name="Rectangle 10"/>
              <p:cNvSpPr>
                <a:spLocks noChangeArrowheads="1"/>
              </p:cNvSpPr>
              <p:nvPr/>
            </p:nvSpPr>
            <p:spPr bwMode="auto">
              <a:xfrm>
                <a:off x="2256" y="2352"/>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3" name="Rectangle 11"/>
              <p:cNvSpPr>
                <a:spLocks noChangeArrowheads="1"/>
              </p:cNvSpPr>
              <p:nvPr/>
            </p:nvSpPr>
            <p:spPr bwMode="auto">
              <a:xfrm>
                <a:off x="2256" y="2736"/>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4" name="Line 12"/>
              <p:cNvSpPr>
                <a:spLocks noChangeShapeType="1"/>
              </p:cNvSpPr>
              <p:nvPr/>
            </p:nvSpPr>
            <p:spPr bwMode="auto">
              <a:xfrm flipV="1">
                <a:off x="2400" y="1824"/>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5" name="Line 13"/>
              <p:cNvSpPr>
                <a:spLocks noChangeShapeType="1"/>
              </p:cNvSpPr>
              <p:nvPr/>
            </p:nvSpPr>
            <p:spPr bwMode="auto">
              <a:xfrm>
                <a:off x="2400" y="2064"/>
                <a:ext cx="67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6" name="Line 14"/>
              <p:cNvSpPr>
                <a:spLocks noChangeShapeType="1"/>
              </p:cNvSpPr>
              <p:nvPr/>
            </p:nvSpPr>
            <p:spPr bwMode="auto">
              <a:xfrm>
                <a:off x="2400" y="2064"/>
                <a:ext cx="67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7" name="Line 15"/>
              <p:cNvSpPr>
                <a:spLocks noChangeShapeType="1"/>
              </p:cNvSpPr>
              <p:nvPr/>
            </p:nvSpPr>
            <p:spPr bwMode="auto">
              <a:xfrm>
                <a:off x="2400" y="2064"/>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8" name="Line 16"/>
              <p:cNvSpPr>
                <a:spLocks noChangeShapeType="1"/>
              </p:cNvSpPr>
              <p:nvPr/>
            </p:nvSpPr>
            <p:spPr bwMode="auto">
              <a:xfrm flipV="1">
                <a:off x="2400" y="1824"/>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49" name="Line 17"/>
              <p:cNvSpPr>
                <a:spLocks noChangeShapeType="1"/>
              </p:cNvSpPr>
              <p:nvPr/>
            </p:nvSpPr>
            <p:spPr bwMode="auto">
              <a:xfrm>
                <a:off x="2400" y="2400"/>
                <a:ext cx="67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0" name="Line 18"/>
              <p:cNvSpPr>
                <a:spLocks noChangeShapeType="1"/>
              </p:cNvSpPr>
              <p:nvPr/>
            </p:nvSpPr>
            <p:spPr bwMode="auto">
              <a:xfrm flipV="1">
                <a:off x="2400" y="2208"/>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1" name="Line 19"/>
              <p:cNvSpPr>
                <a:spLocks noChangeShapeType="1"/>
              </p:cNvSpPr>
              <p:nvPr/>
            </p:nvSpPr>
            <p:spPr bwMode="auto">
              <a:xfrm flipV="1">
                <a:off x="2400" y="2640"/>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2" name="Line 20"/>
              <p:cNvSpPr>
                <a:spLocks noChangeShapeType="1"/>
              </p:cNvSpPr>
              <p:nvPr/>
            </p:nvSpPr>
            <p:spPr bwMode="auto">
              <a:xfrm>
                <a:off x="2400" y="2784"/>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4" name="Line 22"/>
              <p:cNvSpPr>
                <a:spLocks noChangeShapeType="1"/>
              </p:cNvSpPr>
              <p:nvPr/>
            </p:nvSpPr>
            <p:spPr bwMode="auto">
              <a:xfrm flipV="1">
                <a:off x="2400" y="2160"/>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5" name="Line 23"/>
              <p:cNvSpPr>
                <a:spLocks noChangeShapeType="1"/>
              </p:cNvSpPr>
              <p:nvPr/>
            </p:nvSpPr>
            <p:spPr bwMode="auto">
              <a:xfrm>
                <a:off x="2400" y="2400"/>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6" name="Line 24"/>
              <p:cNvSpPr>
                <a:spLocks noChangeShapeType="1"/>
              </p:cNvSpPr>
              <p:nvPr/>
            </p:nvSpPr>
            <p:spPr bwMode="auto">
              <a:xfrm flipV="1">
                <a:off x="2400" y="1824"/>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7" name="Oval 25"/>
              <p:cNvSpPr>
                <a:spLocks noChangeArrowheads="1"/>
              </p:cNvSpPr>
              <p:nvPr/>
            </p:nvSpPr>
            <p:spPr bwMode="auto">
              <a:xfrm>
                <a:off x="3840" y="2592"/>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8" name="Oval 26"/>
              <p:cNvSpPr>
                <a:spLocks noChangeArrowheads="1"/>
              </p:cNvSpPr>
              <p:nvPr/>
            </p:nvSpPr>
            <p:spPr bwMode="auto">
              <a:xfrm>
                <a:off x="3840" y="2016"/>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59" name="Line 27"/>
              <p:cNvSpPr>
                <a:spLocks noChangeShapeType="1"/>
              </p:cNvSpPr>
              <p:nvPr/>
            </p:nvSpPr>
            <p:spPr bwMode="auto">
              <a:xfrm>
                <a:off x="3312" y="1824"/>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0" name="Line 28"/>
              <p:cNvSpPr>
                <a:spLocks noChangeShapeType="1"/>
              </p:cNvSpPr>
              <p:nvPr/>
            </p:nvSpPr>
            <p:spPr bwMode="auto">
              <a:xfrm>
                <a:off x="3312" y="1824"/>
                <a:ext cx="528"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1" name="Line 29"/>
              <p:cNvSpPr>
                <a:spLocks noChangeShapeType="1"/>
              </p:cNvSpPr>
              <p:nvPr/>
            </p:nvSpPr>
            <p:spPr bwMode="auto">
              <a:xfrm flipV="1">
                <a:off x="3312" y="2112"/>
                <a:ext cx="52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2" name="Line 30"/>
              <p:cNvSpPr>
                <a:spLocks noChangeShapeType="1"/>
              </p:cNvSpPr>
              <p:nvPr/>
            </p:nvSpPr>
            <p:spPr bwMode="auto">
              <a:xfrm>
                <a:off x="3312" y="2160"/>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3" name="Line 31"/>
              <p:cNvSpPr>
                <a:spLocks noChangeShapeType="1"/>
              </p:cNvSpPr>
              <p:nvPr/>
            </p:nvSpPr>
            <p:spPr bwMode="auto">
              <a:xfrm flipV="1">
                <a:off x="3312" y="2112"/>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4" name="Line 32"/>
              <p:cNvSpPr>
                <a:spLocks noChangeShapeType="1"/>
              </p:cNvSpPr>
              <p:nvPr/>
            </p:nvSpPr>
            <p:spPr bwMode="auto">
              <a:xfrm>
                <a:off x="3312" y="2592"/>
                <a:ext cx="52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5" name="Line 33"/>
              <p:cNvSpPr>
                <a:spLocks noChangeShapeType="1"/>
              </p:cNvSpPr>
              <p:nvPr/>
            </p:nvSpPr>
            <p:spPr bwMode="auto">
              <a:xfrm flipV="1">
                <a:off x="3312" y="2112"/>
                <a:ext cx="528"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466" name="Line 34"/>
              <p:cNvSpPr>
                <a:spLocks noChangeShapeType="1"/>
              </p:cNvSpPr>
              <p:nvPr/>
            </p:nvSpPr>
            <p:spPr bwMode="auto">
              <a:xfrm flipV="1">
                <a:off x="3312" y="2688"/>
                <a:ext cx="52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pSp>
        <p:sp>
          <p:nvSpPr>
            <p:cNvPr id="18512" name="Line 80"/>
            <p:cNvSpPr>
              <a:spLocks noChangeShapeType="1"/>
            </p:cNvSpPr>
            <p:nvPr/>
          </p:nvSpPr>
          <p:spPr bwMode="auto">
            <a:xfrm flipV="1">
              <a:off x="4080" y="211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8513" name="Line 81"/>
            <p:cNvSpPr>
              <a:spLocks noChangeShapeType="1"/>
            </p:cNvSpPr>
            <p:nvPr/>
          </p:nvSpPr>
          <p:spPr bwMode="auto">
            <a:xfrm flipV="1">
              <a:off x="4080" y="273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pSp>
      <p:sp>
        <p:nvSpPr>
          <p:cNvPr id="18517" name="Text Box 85"/>
          <p:cNvSpPr txBox="1">
            <a:spLocks noChangeArrowheads="1"/>
          </p:cNvSpPr>
          <p:nvPr/>
        </p:nvSpPr>
        <p:spPr bwMode="auto">
          <a:xfrm>
            <a:off x="3746500" y="2006600"/>
            <a:ext cx="16035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mj-lt"/>
              </a:rPr>
              <a:t>3-4-2 Network</a:t>
            </a:r>
          </a:p>
        </p:txBody>
      </p:sp>
    </p:spTree>
    <p:extLst>
      <p:ext uri="{BB962C8B-B14F-4D97-AF65-F5344CB8AC3E}">
        <p14:creationId xmlns:p14="http://schemas.microsoft.com/office/powerpoint/2010/main" val="974611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2" name="Rectangle 68"/>
          <p:cNvSpPr>
            <a:spLocks noGrp="1" noChangeArrowheads="1"/>
          </p:cNvSpPr>
          <p:nvPr>
            <p:ph type="title"/>
          </p:nvPr>
        </p:nvSpPr>
        <p:spPr>
          <a:xfrm>
            <a:off x="1143000" y="419100"/>
            <a:ext cx="7696200" cy="914400"/>
          </a:xfrm>
          <a:noFill/>
          <a:ln/>
        </p:spPr>
        <p:txBody>
          <a:bodyPr/>
          <a:lstStyle/>
          <a:p>
            <a:r>
              <a:rPr lang="en-US" dirty="0"/>
              <a:t> </a:t>
            </a:r>
            <a:r>
              <a:rPr lang="en-US" dirty="0" smtClean="0">
                <a:cs typeface="Times New Roman" pitchFamily="18" charset="0"/>
              </a:rPr>
              <a:t>Recurrent network</a:t>
            </a:r>
            <a:endParaRPr lang="en-US" dirty="0">
              <a:cs typeface="Times New Roman" pitchFamily="18" charset="0"/>
            </a:endParaRPr>
          </a:p>
        </p:txBody>
      </p:sp>
      <p:sp>
        <p:nvSpPr>
          <p:cNvPr id="26627" name="Rectangle 3"/>
          <p:cNvSpPr>
            <a:spLocks noGrp="1" noChangeArrowheads="1"/>
          </p:cNvSpPr>
          <p:nvPr>
            <p:ph idx="1"/>
          </p:nvPr>
        </p:nvSpPr>
        <p:spPr>
          <a:xfrm>
            <a:off x="1143000" y="1447800"/>
            <a:ext cx="7772400" cy="685800"/>
          </a:xfrm>
        </p:spPr>
        <p:txBody>
          <a:bodyPr>
            <a:normAutofit fontScale="85000" lnSpcReduction="20000"/>
          </a:bodyPr>
          <a:lstStyle/>
          <a:p>
            <a:pPr>
              <a:buFontTx/>
              <a:buNone/>
            </a:pPr>
            <a:r>
              <a:rPr lang="en-US" sz="2800" dirty="0">
                <a:latin typeface="+mj-lt"/>
                <a:cs typeface="Times New Roman" pitchFamily="18" charset="0"/>
              </a:rPr>
              <a:t>Recurrent Network with </a:t>
            </a:r>
            <a:r>
              <a:rPr lang="en-US" sz="2800" b="1" i="1" dirty="0">
                <a:latin typeface="+mj-lt"/>
                <a:cs typeface="Times New Roman" pitchFamily="18" charset="0"/>
              </a:rPr>
              <a:t>hidden neuron(s)</a:t>
            </a:r>
            <a:r>
              <a:rPr lang="en-US" sz="2800" dirty="0">
                <a:latin typeface="+mj-lt"/>
                <a:cs typeface="Times New Roman" pitchFamily="18" charset="0"/>
              </a:rPr>
              <a:t>: unit </a:t>
            </a:r>
            <a:r>
              <a:rPr lang="en-US" sz="2800" dirty="0" smtClean="0">
                <a:latin typeface="+mj-lt"/>
                <a:cs typeface="Times New Roman" pitchFamily="18" charset="0"/>
              </a:rPr>
              <a:t>delay operator </a:t>
            </a:r>
            <a:r>
              <a:rPr lang="en-US" sz="2800" i="1" dirty="0">
                <a:latin typeface="+mj-lt"/>
                <a:cs typeface="Times New Roman" pitchFamily="18" charset="0"/>
              </a:rPr>
              <a:t>z</a:t>
            </a:r>
            <a:r>
              <a:rPr lang="en-US" sz="2800" i="1" baseline="30000" dirty="0">
                <a:latin typeface="+mj-lt"/>
                <a:cs typeface="Times New Roman" pitchFamily="18" charset="0"/>
              </a:rPr>
              <a:t>-1 </a:t>
            </a:r>
            <a:r>
              <a:rPr lang="en-US" sz="2800" dirty="0">
                <a:latin typeface="+mj-lt"/>
                <a:cs typeface="Times New Roman" pitchFamily="18" charset="0"/>
              </a:rPr>
              <a:t>implies dynamic system</a:t>
            </a:r>
            <a:endParaRPr lang="en-US" sz="2800" b="1" i="1" baseline="30000" dirty="0">
              <a:latin typeface="+mj-lt"/>
              <a:cs typeface="Times New Roman" pitchFamily="18" charset="0"/>
            </a:endParaRPr>
          </a:p>
          <a:p>
            <a:pPr>
              <a:buFontTx/>
              <a:buNone/>
            </a:pPr>
            <a:endParaRPr lang="en-US" sz="2800" dirty="0">
              <a:latin typeface="+mj-lt"/>
            </a:endParaRPr>
          </a:p>
        </p:txBody>
      </p:sp>
      <p:sp>
        <p:nvSpPr>
          <p:cNvPr id="26629" name="Rectangle 5"/>
          <p:cNvSpPr>
            <a:spLocks noChangeArrowheads="1"/>
          </p:cNvSpPr>
          <p:nvPr/>
        </p:nvSpPr>
        <p:spPr bwMode="auto">
          <a:xfrm>
            <a:off x="6096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4400">
              <a:solidFill>
                <a:schemeClr val="tx2"/>
              </a:solidFill>
              <a:latin typeface="+mj-lt"/>
            </a:endParaRPr>
          </a:p>
        </p:txBody>
      </p:sp>
      <p:grpSp>
        <p:nvGrpSpPr>
          <p:cNvPr id="26698" name="Group 74"/>
          <p:cNvGrpSpPr>
            <a:grpSpLocks/>
          </p:cNvGrpSpPr>
          <p:nvPr/>
        </p:nvGrpSpPr>
        <p:grpSpPr bwMode="auto">
          <a:xfrm>
            <a:off x="1752600" y="2971800"/>
            <a:ext cx="6477000" cy="3429000"/>
            <a:chOff x="1104" y="1632"/>
            <a:chExt cx="4080" cy="2160"/>
          </a:xfrm>
        </p:grpSpPr>
        <p:sp>
          <p:nvSpPr>
            <p:cNvPr id="26630" name="Oval 6"/>
            <p:cNvSpPr>
              <a:spLocks noChangeArrowheads="1"/>
            </p:cNvSpPr>
            <p:nvPr/>
          </p:nvSpPr>
          <p:spPr bwMode="auto">
            <a:xfrm>
              <a:off x="3744" y="3120"/>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1" name="Oval 7"/>
            <p:cNvSpPr>
              <a:spLocks noChangeArrowheads="1"/>
            </p:cNvSpPr>
            <p:nvPr/>
          </p:nvSpPr>
          <p:spPr bwMode="auto">
            <a:xfrm>
              <a:off x="3744" y="1632"/>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2" name="Oval 8"/>
            <p:cNvSpPr>
              <a:spLocks noChangeArrowheads="1"/>
            </p:cNvSpPr>
            <p:nvPr/>
          </p:nvSpPr>
          <p:spPr bwMode="auto">
            <a:xfrm>
              <a:off x="3744" y="2352"/>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3" name="Rectangle 9"/>
            <p:cNvSpPr>
              <a:spLocks noChangeArrowheads="1"/>
            </p:cNvSpPr>
            <p:nvPr/>
          </p:nvSpPr>
          <p:spPr bwMode="auto">
            <a:xfrm>
              <a:off x="2544" y="364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4" name="Rectangle 10"/>
            <p:cNvSpPr>
              <a:spLocks noChangeArrowheads="1"/>
            </p:cNvSpPr>
            <p:nvPr/>
          </p:nvSpPr>
          <p:spPr bwMode="auto">
            <a:xfrm>
              <a:off x="2544" y="1680"/>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5" name="Rectangle 11"/>
            <p:cNvSpPr>
              <a:spLocks noChangeArrowheads="1"/>
            </p:cNvSpPr>
            <p:nvPr/>
          </p:nvSpPr>
          <p:spPr bwMode="auto">
            <a:xfrm>
              <a:off x="2544" y="2400"/>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6" name="Rectangle 12"/>
            <p:cNvSpPr>
              <a:spLocks noChangeArrowheads="1"/>
            </p:cNvSpPr>
            <p:nvPr/>
          </p:nvSpPr>
          <p:spPr bwMode="auto">
            <a:xfrm>
              <a:off x="2544" y="316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37" name="Text Box 13"/>
            <p:cNvSpPr txBox="1">
              <a:spLocks noChangeArrowheads="1"/>
            </p:cNvSpPr>
            <p:nvPr/>
          </p:nvSpPr>
          <p:spPr bwMode="auto">
            <a:xfrm>
              <a:off x="1104" y="1632"/>
              <a:ext cx="274" cy="2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solidFill>
                    <a:srgbClr val="0000FF"/>
                  </a:solidFill>
                  <a:latin typeface="+mj-lt"/>
                </a:rPr>
                <a:t>z</a:t>
              </a:r>
              <a:r>
                <a:rPr lang="en-US" sz="2000" i="1" baseline="30000">
                  <a:solidFill>
                    <a:srgbClr val="0000FF"/>
                  </a:solidFill>
                  <a:latin typeface="+mj-lt"/>
                </a:rPr>
                <a:t>-1</a:t>
              </a:r>
              <a:endParaRPr lang="en-US" sz="2000" b="1" i="1" baseline="30000">
                <a:solidFill>
                  <a:srgbClr val="0000FF"/>
                </a:solidFill>
                <a:latin typeface="+mj-lt"/>
              </a:endParaRPr>
            </a:p>
          </p:txBody>
        </p:sp>
        <p:sp>
          <p:nvSpPr>
            <p:cNvPr id="26638" name="Text Box 14"/>
            <p:cNvSpPr txBox="1">
              <a:spLocks noChangeArrowheads="1"/>
            </p:cNvSpPr>
            <p:nvPr/>
          </p:nvSpPr>
          <p:spPr bwMode="auto">
            <a:xfrm>
              <a:off x="1104" y="2352"/>
              <a:ext cx="274" cy="2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solidFill>
                    <a:srgbClr val="0000FF"/>
                  </a:solidFill>
                  <a:latin typeface="+mj-lt"/>
                </a:rPr>
                <a:t>z</a:t>
              </a:r>
              <a:r>
                <a:rPr lang="en-US" sz="2000" i="1" baseline="30000">
                  <a:solidFill>
                    <a:srgbClr val="0000FF"/>
                  </a:solidFill>
                  <a:latin typeface="+mj-lt"/>
                </a:rPr>
                <a:t>-1</a:t>
              </a:r>
              <a:endParaRPr lang="en-US" sz="2000" b="1" i="1" baseline="30000">
                <a:solidFill>
                  <a:srgbClr val="0000FF"/>
                </a:solidFill>
                <a:latin typeface="+mj-lt"/>
              </a:endParaRPr>
            </a:p>
          </p:txBody>
        </p:sp>
        <p:sp>
          <p:nvSpPr>
            <p:cNvPr id="26639" name="Text Box 15"/>
            <p:cNvSpPr txBox="1">
              <a:spLocks noChangeArrowheads="1"/>
            </p:cNvSpPr>
            <p:nvPr/>
          </p:nvSpPr>
          <p:spPr bwMode="auto">
            <a:xfrm>
              <a:off x="1104" y="3120"/>
              <a:ext cx="274" cy="2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solidFill>
                    <a:srgbClr val="0000FF"/>
                  </a:solidFill>
                  <a:latin typeface="+mj-lt"/>
                </a:rPr>
                <a:t>z</a:t>
              </a:r>
              <a:r>
                <a:rPr lang="en-US" sz="2000" i="1" baseline="30000">
                  <a:solidFill>
                    <a:srgbClr val="0000FF"/>
                  </a:solidFill>
                  <a:latin typeface="+mj-lt"/>
                </a:rPr>
                <a:t>-1</a:t>
              </a:r>
              <a:endParaRPr lang="en-US" sz="2000" b="1" i="1" baseline="30000">
                <a:solidFill>
                  <a:srgbClr val="0000FF"/>
                </a:solidFill>
                <a:latin typeface="+mj-lt"/>
              </a:endParaRPr>
            </a:p>
          </p:txBody>
        </p:sp>
        <p:cxnSp>
          <p:nvCxnSpPr>
            <p:cNvPr id="26661" name="AutoShape 37"/>
            <p:cNvCxnSpPr>
              <a:cxnSpLocks noChangeShapeType="1"/>
              <a:stCxn id="26632" idx="6"/>
              <a:endCxn id="26638" idx="1"/>
            </p:cNvCxnSpPr>
            <p:nvPr/>
          </p:nvCxnSpPr>
          <p:spPr bwMode="auto">
            <a:xfrm flipH="1">
              <a:off x="1104" y="2472"/>
              <a:ext cx="2880" cy="6"/>
            </a:xfrm>
            <a:prstGeom prst="bentConnector5">
              <a:avLst>
                <a:gd name="adj1" fmla="val -5000"/>
                <a:gd name="adj2" fmla="val 4600000"/>
                <a:gd name="adj3" fmla="val 105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2" name="AutoShape 38"/>
            <p:cNvCxnSpPr>
              <a:cxnSpLocks noChangeShapeType="1"/>
              <a:stCxn id="26631" idx="6"/>
              <a:endCxn id="26637" idx="1"/>
            </p:cNvCxnSpPr>
            <p:nvPr/>
          </p:nvCxnSpPr>
          <p:spPr bwMode="auto">
            <a:xfrm flipH="1">
              <a:off x="1104" y="1752"/>
              <a:ext cx="2880" cy="6"/>
            </a:xfrm>
            <a:prstGeom prst="bentConnector5">
              <a:avLst>
                <a:gd name="adj1" fmla="val -5000"/>
                <a:gd name="adj2" fmla="val 4600000"/>
                <a:gd name="adj3" fmla="val 105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5" name="AutoShape 41"/>
            <p:cNvCxnSpPr>
              <a:cxnSpLocks noChangeShapeType="1"/>
              <a:stCxn id="26634" idx="3"/>
              <a:endCxn id="26631" idx="2"/>
            </p:cNvCxnSpPr>
            <p:nvPr/>
          </p:nvCxnSpPr>
          <p:spPr bwMode="auto">
            <a:xfrm>
              <a:off x="2688" y="1752"/>
              <a:ext cx="105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6" name="AutoShape 42"/>
            <p:cNvCxnSpPr>
              <a:cxnSpLocks noChangeShapeType="1"/>
              <a:stCxn id="26635" idx="3"/>
              <a:endCxn id="26632" idx="2"/>
            </p:cNvCxnSpPr>
            <p:nvPr/>
          </p:nvCxnSpPr>
          <p:spPr bwMode="auto">
            <a:xfrm>
              <a:off x="2688" y="2472"/>
              <a:ext cx="105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7" name="AutoShape 43"/>
            <p:cNvCxnSpPr>
              <a:cxnSpLocks noChangeShapeType="1"/>
              <a:stCxn id="26636" idx="3"/>
              <a:endCxn id="26630" idx="2"/>
            </p:cNvCxnSpPr>
            <p:nvPr/>
          </p:nvCxnSpPr>
          <p:spPr bwMode="auto">
            <a:xfrm>
              <a:off x="2688" y="3240"/>
              <a:ext cx="105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8" name="AutoShape 44"/>
            <p:cNvCxnSpPr>
              <a:cxnSpLocks noChangeShapeType="1"/>
              <a:stCxn id="26633" idx="3"/>
              <a:endCxn id="26630" idx="3"/>
            </p:cNvCxnSpPr>
            <p:nvPr/>
          </p:nvCxnSpPr>
          <p:spPr bwMode="auto">
            <a:xfrm flipV="1">
              <a:off x="2688" y="3325"/>
              <a:ext cx="1091" cy="3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9" name="AutoShape 45"/>
            <p:cNvCxnSpPr>
              <a:cxnSpLocks noChangeShapeType="1"/>
              <a:stCxn id="26633" idx="3"/>
              <a:endCxn id="26632" idx="4"/>
            </p:cNvCxnSpPr>
            <p:nvPr/>
          </p:nvCxnSpPr>
          <p:spPr bwMode="auto">
            <a:xfrm flipV="1">
              <a:off x="2688" y="2592"/>
              <a:ext cx="1176" cy="11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0" name="AutoShape 46"/>
            <p:cNvCxnSpPr>
              <a:cxnSpLocks noChangeShapeType="1"/>
              <a:stCxn id="26633" idx="3"/>
              <a:endCxn id="26631" idx="4"/>
            </p:cNvCxnSpPr>
            <p:nvPr/>
          </p:nvCxnSpPr>
          <p:spPr bwMode="auto">
            <a:xfrm flipV="1">
              <a:off x="2688" y="1872"/>
              <a:ext cx="1176" cy="18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1" name="AutoShape 47"/>
            <p:cNvCxnSpPr>
              <a:cxnSpLocks noChangeShapeType="1"/>
              <a:stCxn id="26636" idx="3"/>
              <a:endCxn id="26632" idx="3"/>
            </p:cNvCxnSpPr>
            <p:nvPr/>
          </p:nvCxnSpPr>
          <p:spPr bwMode="auto">
            <a:xfrm flipV="1">
              <a:off x="2688" y="2557"/>
              <a:ext cx="1091" cy="6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2" name="AutoShape 48"/>
            <p:cNvCxnSpPr>
              <a:cxnSpLocks noChangeShapeType="1"/>
              <a:stCxn id="26636" idx="3"/>
              <a:endCxn id="26631" idx="3"/>
            </p:cNvCxnSpPr>
            <p:nvPr/>
          </p:nvCxnSpPr>
          <p:spPr bwMode="auto">
            <a:xfrm flipV="1">
              <a:off x="2688" y="1837"/>
              <a:ext cx="1091" cy="140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3" name="AutoShape 49"/>
            <p:cNvCxnSpPr>
              <a:cxnSpLocks noChangeShapeType="1"/>
              <a:stCxn id="26635" idx="3"/>
              <a:endCxn id="26630" idx="1"/>
            </p:cNvCxnSpPr>
            <p:nvPr/>
          </p:nvCxnSpPr>
          <p:spPr bwMode="auto">
            <a:xfrm>
              <a:off x="2688" y="2472"/>
              <a:ext cx="1091" cy="6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4" name="AutoShape 50"/>
            <p:cNvCxnSpPr>
              <a:cxnSpLocks noChangeShapeType="1"/>
              <a:stCxn id="26635" idx="3"/>
              <a:endCxn id="26631" idx="3"/>
            </p:cNvCxnSpPr>
            <p:nvPr/>
          </p:nvCxnSpPr>
          <p:spPr bwMode="auto">
            <a:xfrm flipV="1">
              <a:off x="2688" y="1837"/>
              <a:ext cx="1091" cy="6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5" name="AutoShape 51"/>
            <p:cNvCxnSpPr>
              <a:cxnSpLocks noChangeShapeType="1"/>
              <a:stCxn id="26634" idx="3"/>
              <a:endCxn id="26632" idx="1"/>
            </p:cNvCxnSpPr>
            <p:nvPr/>
          </p:nvCxnSpPr>
          <p:spPr bwMode="auto">
            <a:xfrm>
              <a:off x="2688" y="1752"/>
              <a:ext cx="1091" cy="6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6" name="AutoShape 52"/>
            <p:cNvCxnSpPr>
              <a:cxnSpLocks noChangeShapeType="1"/>
              <a:stCxn id="26634" idx="3"/>
              <a:endCxn id="26630" idx="0"/>
            </p:cNvCxnSpPr>
            <p:nvPr/>
          </p:nvCxnSpPr>
          <p:spPr bwMode="auto">
            <a:xfrm>
              <a:off x="2688" y="1752"/>
              <a:ext cx="1176" cy="136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8" name="AutoShape 54"/>
            <p:cNvCxnSpPr>
              <a:cxnSpLocks noChangeShapeType="1"/>
              <a:stCxn id="26637" idx="3"/>
              <a:endCxn id="26634" idx="1"/>
            </p:cNvCxnSpPr>
            <p:nvPr/>
          </p:nvCxnSpPr>
          <p:spPr bwMode="auto">
            <a:xfrm flipV="1">
              <a:off x="1378" y="1752"/>
              <a:ext cx="1166" cy="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9" name="AutoShape 55"/>
            <p:cNvCxnSpPr>
              <a:cxnSpLocks noChangeShapeType="1"/>
              <a:stCxn id="26638" idx="3"/>
              <a:endCxn id="26635" idx="1"/>
            </p:cNvCxnSpPr>
            <p:nvPr/>
          </p:nvCxnSpPr>
          <p:spPr bwMode="auto">
            <a:xfrm flipV="1">
              <a:off x="1378" y="2472"/>
              <a:ext cx="1166" cy="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81" name="AutoShape 57"/>
            <p:cNvCxnSpPr>
              <a:cxnSpLocks noChangeShapeType="1"/>
              <a:stCxn id="26639" idx="3"/>
              <a:endCxn id="26636" idx="1"/>
            </p:cNvCxnSpPr>
            <p:nvPr/>
          </p:nvCxnSpPr>
          <p:spPr bwMode="auto">
            <a:xfrm flipV="1">
              <a:off x="1378" y="3240"/>
              <a:ext cx="1166" cy="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85" name="AutoShape 61"/>
            <p:cNvCxnSpPr>
              <a:cxnSpLocks noChangeShapeType="1"/>
              <a:stCxn id="26630" idx="6"/>
              <a:endCxn id="26639" idx="1"/>
            </p:cNvCxnSpPr>
            <p:nvPr/>
          </p:nvCxnSpPr>
          <p:spPr bwMode="auto">
            <a:xfrm flipH="1">
              <a:off x="1104" y="3240"/>
              <a:ext cx="2880" cy="6"/>
            </a:xfrm>
            <a:prstGeom prst="bentConnector5">
              <a:avLst>
                <a:gd name="adj1" fmla="val -5000"/>
                <a:gd name="adj2" fmla="val 4600000"/>
                <a:gd name="adj3" fmla="val 105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89" name="Line 65"/>
            <p:cNvSpPr>
              <a:spLocks noChangeShapeType="1"/>
            </p:cNvSpPr>
            <p:nvPr/>
          </p:nvSpPr>
          <p:spPr bwMode="auto">
            <a:xfrm>
              <a:off x="4128" y="1728"/>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90" name="Line 66"/>
            <p:cNvSpPr>
              <a:spLocks noChangeShapeType="1"/>
            </p:cNvSpPr>
            <p:nvPr/>
          </p:nvSpPr>
          <p:spPr bwMode="auto">
            <a:xfrm>
              <a:off x="4128" y="3264"/>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pSp>
      <p:sp>
        <p:nvSpPr>
          <p:cNvPr id="26693" name="Rectangle 69"/>
          <p:cNvSpPr>
            <a:spLocks noChangeArrowheads="1"/>
          </p:cNvSpPr>
          <p:nvPr/>
        </p:nvSpPr>
        <p:spPr bwMode="auto">
          <a:xfrm>
            <a:off x="7391400" y="3733800"/>
            <a:ext cx="228600" cy="2286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95" name="Text Box 71"/>
          <p:cNvSpPr txBox="1">
            <a:spLocks noChangeArrowheads="1"/>
          </p:cNvSpPr>
          <p:nvPr/>
        </p:nvSpPr>
        <p:spPr bwMode="auto">
          <a:xfrm>
            <a:off x="7848600" y="3733800"/>
            <a:ext cx="106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mj-lt"/>
              </a:rPr>
              <a:t>input</a:t>
            </a:r>
          </a:p>
          <a:p>
            <a:r>
              <a:rPr lang="en-US" sz="2000">
                <a:latin typeface="+mj-lt"/>
              </a:rPr>
              <a:t>hidden</a:t>
            </a:r>
          </a:p>
          <a:p>
            <a:r>
              <a:rPr lang="en-US" sz="2000">
                <a:latin typeface="+mj-lt"/>
              </a:rPr>
              <a:t>output</a:t>
            </a:r>
          </a:p>
        </p:txBody>
      </p:sp>
      <p:sp>
        <p:nvSpPr>
          <p:cNvPr id="26696" name="Oval 72"/>
          <p:cNvSpPr>
            <a:spLocks noChangeArrowheads="1"/>
          </p:cNvSpPr>
          <p:nvPr/>
        </p:nvSpPr>
        <p:spPr bwMode="auto">
          <a:xfrm>
            <a:off x="7391400" y="4038600"/>
            <a:ext cx="304800" cy="30480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26697" name="Oval 73"/>
          <p:cNvSpPr>
            <a:spLocks noChangeArrowheads="1"/>
          </p:cNvSpPr>
          <p:nvPr/>
        </p:nvSpPr>
        <p:spPr bwMode="auto">
          <a:xfrm>
            <a:off x="7391400" y="4419600"/>
            <a:ext cx="304800" cy="3048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Tree>
    <p:extLst>
      <p:ext uri="{BB962C8B-B14F-4D97-AF65-F5344CB8AC3E}">
        <p14:creationId xmlns:p14="http://schemas.microsoft.com/office/powerpoint/2010/main" val="3803572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67631" y="228600"/>
            <a:ext cx="7772400" cy="990600"/>
          </a:xfrm>
        </p:spPr>
        <p:txBody>
          <a:bodyPr/>
          <a:lstStyle/>
          <a:p>
            <a:r>
              <a:rPr lang="en-US" dirty="0">
                <a:cs typeface="Times New Roman" pitchFamily="18" charset="0"/>
              </a:rPr>
              <a:t>The Neuron</a:t>
            </a:r>
          </a:p>
        </p:txBody>
      </p:sp>
      <p:grpSp>
        <p:nvGrpSpPr>
          <p:cNvPr id="12329" name="Group 41"/>
          <p:cNvGrpSpPr>
            <a:grpSpLocks/>
          </p:cNvGrpSpPr>
          <p:nvPr/>
        </p:nvGrpSpPr>
        <p:grpSpPr bwMode="auto">
          <a:xfrm>
            <a:off x="114300" y="1625600"/>
            <a:ext cx="8994775" cy="4899025"/>
            <a:chOff x="96" y="768"/>
            <a:chExt cx="5666" cy="3086"/>
          </a:xfrm>
        </p:grpSpPr>
        <p:sp>
          <p:nvSpPr>
            <p:cNvPr id="12295" name="Oval 7"/>
            <p:cNvSpPr>
              <a:spLocks noChangeArrowheads="1"/>
            </p:cNvSpPr>
            <p:nvPr/>
          </p:nvSpPr>
          <p:spPr bwMode="auto">
            <a:xfrm>
              <a:off x="2880" y="192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296" name="Rectangle 8"/>
            <p:cNvSpPr>
              <a:spLocks noChangeArrowheads="1"/>
            </p:cNvSpPr>
            <p:nvPr/>
          </p:nvSpPr>
          <p:spPr bwMode="auto">
            <a:xfrm>
              <a:off x="4272" y="1920"/>
              <a:ext cx="576"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297" name="Oval 9"/>
            <p:cNvSpPr>
              <a:spLocks noChangeArrowheads="1"/>
            </p:cNvSpPr>
            <p:nvPr/>
          </p:nvSpPr>
          <p:spPr bwMode="auto">
            <a:xfrm>
              <a:off x="1008" y="12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298" name="Oval 10"/>
            <p:cNvSpPr>
              <a:spLocks noChangeArrowheads="1"/>
            </p:cNvSpPr>
            <p:nvPr/>
          </p:nvSpPr>
          <p:spPr bwMode="auto">
            <a:xfrm>
              <a:off x="1008" y="321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299" name="Oval 11"/>
            <p:cNvSpPr>
              <a:spLocks noChangeArrowheads="1"/>
            </p:cNvSpPr>
            <p:nvPr/>
          </p:nvSpPr>
          <p:spPr bwMode="auto">
            <a:xfrm>
              <a:off x="1008" y="216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00" name="AutoShape 12"/>
            <p:cNvSpPr>
              <a:spLocks/>
            </p:cNvSpPr>
            <p:nvPr/>
          </p:nvSpPr>
          <p:spPr bwMode="auto">
            <a:xfrm>
              <a:off x="576" y="1152"/>
              <a:ext cx="192" cy="2304"/>
            </a:xfrm>
            <a:prstGeom prst="leftBrace">
              <a:avLst>
                <a:gd name="adj1" fmla="val 10000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01" name="Text Box 13"/>
            <p:cNvSpPr txBox="1">
              <a:spLocks noChangeArrowheads="1"/>
            </p:cNvSpPr>
            <p:nvPr/>
          </p:nvSpPr>
          <p:spPr bwMode="auto">
            <a:xfrm>
              <a:off x="96" y="2064"/>
              <a:ext cx="46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latin typeface="+mj-lt"/>
                </a:rPr>
                <a:t>Input</a:t>
              </a:r>
            </a:p>
            <a:p>
              <a:r>
                <a:rPr lang="en-US" sz="2000">
                  <a:solidFill>
                    <a:srgbClr val="0000FF"/>
                  </a:solidFill>
                  <a:latin typeface="+mj-lt"/>
                </a:rPr>
                <a:t>signal</a:t>
              </a:r>
              <a:endParaRPr lang="en-US" sz="2000">
                <a:latin typeface="+mj-lt"/>
              </a:endParaRPr>
            </a:p>
          </p:txBody>
        </p:sp>
        <p:sp>
          <p:nvSpPr>
            <p:cNvPr id="12302" name="Text Box 14"/>
            <p:cNvSpPr txBox="1">
              <a:spLocks noChangeArrowheads="1"/>
            </p:cNvSpPr>
            <p:nvPr/>
          </p:nvSpPr>
          <p:spPr bwMode="auto">
            <a:xfrm>
              <a:off x="1824" y="3408"/>
              <a:ext cx="6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latin typeface="+mj-lt"/>
                </a:rPr>
                <a:t>Synaptic</a:t>
              </a:r>
            </a:p>
            <a:p>
              <a:r>
                <a:rPr lang="en-US" sz="2000">
                  <a:solidFill>
                    <a:srgbClr val="0000FF"/>
                  </a:solidFill>
                  <a:latin typeface="+mj-lt"/>
                </a:rPr>
                <a:t>weights</a:t>
              </a:r>
              <a:endParaRPr lang="en-US" sz="2000">
                <a:latin typeface="+mj-lt"/>
              </a:endParaRPr>
            </a:p>
          </p:txBody>
        </p:sp>
        <p:sp>
          <p:nvSpPr>
            <p:cNvPr id="12303" name="Text Box 15"/>
            <p:cNvSpPr txBox="1">
              <a:spLocks noChangeArrowheads="1"/>
            </p:cNvSpPr>
            <p:nvPr/>
          </p:nvSpPr>
          <p:spPr bwMode="auto">
            <a:xfrm>
              <a:off x="3024" y="2544"/>
              <a:ext cx="7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latin typeface="+mj-lt"/>
                </a:rPr>
                <a:t>Summing</a:t>
              </a:r>
            </a:p>
            <a:p>
              <a:r>
                <a:rPr lang="en-US" sz="2000">
                  <a:solidFill>
                    <a:srgbClr val="0000FF"/>
                  </a:solidFill>
                  <a:latin typeface="+mj-lt"/>
                </a:rPr>
                <a:t>function</a:t>
              </a:r>
              <a:endParaRPr lang="en-US" sz="2000">
                <a:latin typeface="+mj-lt"/>
              </a:endParaRPr>
            </a:p>
          </p:txBody>
        </p:sp>
        <p:sp>
          <p:nvSpPr>
            <p:cNvPr id="12304" name="Text Box 16"/>
            <p:cNvSpPr txBox="1">
              <a:spLocks noChangeArrowheads="1"/>
            </p:cNvSpPr>
            <p:nvPr/>
          </p:nvSpPr>
          <p:spPr bwMode="auto">
            <a:xfrm>
              <a:off x="2955" y="768"/>
              <a:ext cx="37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solidFill>
                    <a:srgbClr val="0000FF"/>
                  </a:solidFill>
                  <a:latin typeface="+mj-lt"/>
                </a:rPr>
                <a:t>Bias</a:t>
              </a:r>
            </a:p>
            <a:p>
              <a:pPr algn="ctr"/>
              <a:r>
                <a:rPr lang="en-US" i="1">
                  <a:latin typeface="+mj-lt"/>
                </a:rPr>
                <a:t>b</a:t>
              </a:r>
              <a:endParaRPr lang="en-US" sz="2000">
                <a:latin typeface="+mj-lt"/>
              </a:endParaRPr>
            </a:p>
          </p:txBody>
        </p:sp>
        <p:sp>
          <p:nvSpPr>
            <p:cNvPr id="12305" name="Text Box 17"/>
            <p:cNvSpPr txBox="1">
              <a:spLocks noChangeArrowheads="1"/>
            </p:cNvSpPr>
            <p:nvPr/>
          </p:nvSpPr>
          <p:spPr bwMode="auto">
            <a:xfrm>
              <a:off x="4272" y="1440"/>
              <a:ext cx="81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latin typeface="+mj-lt"/>
                </a:rPr>
                <a:t>Activation</a:t>
              </a:r>
            </a:p>
            <a:p>
              <a:r>
                <a:rPr lang="en-US" sz="2000">
                  <a:solidFill>
                    <a:srgbClr val="0000FF"/>
                  </a:solidFill>
                  <a:latin typeface="+mj-lt"/>
                </a:rPr>
                <a:t>function</a:t>
              </a:r>
              <a:endParaRPr lang="en-US" sz="2000">
                <a:latin typeface="+mj-lt"/>
              </a:endParaRPr>
            </a:p>
          </p:txBody>
        </p:sp>
        <p:sp>
          <p:nvSpPr>
            <p:cNvPr id="12306" name="Text Box 18"/>
            <p:cNvSpPr txBox="1">
              <a:spLocks noChangeArrowheads="1"/>
            </p:cNvSpPr>
            <p:nvPr/>
          </p:nvSpPr>
          <p:spPr bwMode="auto">
            <a:xfrm>
              <a:off x="3572" y="1584"/>
              <a:ext cx="459"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solidFill>
                    <a:srgbClr val="0000FF"/>
                  </a:solidFill>
                  <a:latin typeface="+mj-lt"/>
                </a:rPr>
                <a:t>Local</a:t>
              </a:r>
            </a:p>
            <a:p>
              <a:pPr algn="ctr"/>
              <a:r>
                <a:rPr lang="en-US" sz="2000">
                  <a:solidFill>
                    <a:srgbClr val="0000FF"/>
                  </a:solidFill>
                  <a:latin typeface="+mj-lt"/>
                </a:rPr>
                <a:t>Field</a:t>
              </a:r>
            </a:p>
            <a:p>
              <a:pPr algn="ctr"/>
              <a:r>
                <a:rPr lang="en-US" i="1">
                  <a:latin typeface="+mj-lt"/>
                </a:rPr>
                <a:t>v</a:t>
              </a:r>
              <a:endParaRPr lang="en-US" sz="2000">
                <a:latin typeface="+mj-lt"/>
              </a:endParaRPr>
            </a:p>
          </p:txBody>
        </p:sp>
        <p:sp>
          <p:nvSpPr>
            <p:cNvPr id="12307" name="Text Box 19"/>
            <p:cNvSpPr txBox="1">
              <a:spLocks noChangeArrowheads="1"/>
            </p:cNvSpPr>
            <p:nvPr/>
          </p:nvSpPr>
          <p:spPr bwMode="auto">
            <a:xfrm>
              <a:off x="5163" y="1872"/>
              <a:ext cx="5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solidFill>
                    <a:srgbClr val="0000FF"/>
                  </a:solidFill>
                  <a:latin typeface="+mj-lt"/>
                </a:rPr>
                <a:t>Output</a:t>
              </a:r>
            </a:p>
            <a:p>
              <a:pPr algn="ctr"/>
              <a:r>
                <a:rPr lang="en-US" i="1">
                  <a:latin typeface="+mj-lt"/>
                </a:rPr>
                <a:t>y</a:t>
              </a:r>
              <a:endParaRPr lang="en-US" sz="2000">
                <a:latin typeface="+mj-lt"/>
              </a:endParaRPr>
            </a:p>
          </p:txBody>
        </p:sp>
        <p:sp>
          <p:nvSpPr>
            <p:cNvPr id="12308" name="Line 20"/>
            <p:cNvSpPr>
              <a:spLocks noChangeShapeType="1"/>
            </p:cNvSpPr>
            <p:nvPr/>
          </p:nvSpPr>
          <p:spPr bwMode="auto">
            <a:xfrm>
              <a:off x="4848" y="220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09" name="Line 21"/>
            <p:cNvSpPr>
              <a:spLocks noChangeShapeType="1"/>
            </p:cNvSpPr>
            <p:nvPr/>
          </p:nvSpPr>
          <p:spPr bwMode="auto">
            <a:xfrm>
              <a:off x="1104" y="134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0" name="Line 22"/>
            <p:cNvSpPr>
              <a:spLocks noChangeShapeType="1"/>
            </p:cNvSpPr>
            <p:nvPr/>
          </p:nvSpPr>
          <p:spPr bwMode="auto">
            <a:xfrm>
              <a:off x="1104" y="2208"/>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1" name="Line 23"/>
            <p:cNvSpPr>
              <a:spLocks noChangeShapeType="1"/>
            </p:cNvSpPr>
            <p:nvPr/>
          </p:nvSpPr>
          <p:spPr bwMode="auto">
            <a:xfrm>
              <a:off x="1104" y="326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2" name="Line 24"/>
            <p:cNvSpPr>
              <a:spLocks noChangeShapeType="1"/>
            </p:cNvSpPr>
            <p:nvPr/>
          </p:nvSpPr>
          <p:spPr bwMode="auto">
            <a:xfrm flipV="1">
              <a:off x="2160" y="2496"/>
              <a:ext cx="91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3" name="Line 25"/>
            <p:cNvSpPr>
              <a:spLocks noChangeShapeType="1"/>
            </p:cNvSpPr>
            <p:nvPr/>
          </p:nvSpPr>
          <p:spPr bwMode="auto">
            <a:xfrm>
              <a:off x="2160" y="2208"/>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4" name="Line 26"/>
            <p:cNvSpPr>
              <a:spLocks noChangeShapeType="1"/>
            </p:cNvSpPr>
            <p:nvPr/>
          </p:nvSpPr>
          <p:spPr bwMode="auto">
            <a:xfrm>
              <a:off x="2160" y="1392"/>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5" name="Line 27"/>
            <p:cNvSpPr>
              <a:spLocks noChangeShapeType="1"/>
            </p:cNvSpPr>
            <p:nvPr/>
          </p:nvSpPr>
          <p:spPr bwMode="auto">
            <a:xfrm>
              <a:off x="3456" y="2208"/>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16" name="Text Box 28"/>
            <p:cNvSpPr txBox="1">
              <a:spLocks noChangeArrowheads="1"/>
            </p:cNvSpPr>
            <p:nvPr/>
          </p:nvSpPr>
          <p:spPr bwMode="auto">
            <a:xfrm>
              <a:off x="720" y="1152"/>
              <a:ext cx="2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mj-lt"/>
                </a:rPr>
                <a:t>x</a:t>
              </a:r>
              <a:r>
                <a:rPr lang="en-US" i="1" baseline="-25000">
                  <a:latin typeface="+mj-lt"/>
                </a:rPr>
                <a:t>1</a:t>
              </a:r>
              <a:endParaRPr lang="en-US">
                <a:latin typeface="+mj-lt"/>
              </a:endParaRPr>
            </a:p>
          </p:txBody>
        </p:sp>
        <p:sp>
          <p:nvSpPr>
            <p:cNvPr id="12317" name="Text Box 29"/>
            <p:cNvSpPr txBox="1">
              <a:spLocks noChangeArrowheads="1"/>
            </p:cNvSpPr>
            <p:nvPr/>
          </p:nvSpPr>
          <p:spPr bwMode="auto">
            <a:xfrm>
              <a:off x="720" y="2064"/>
              <a:ext cx="2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mj-lt"/>
                </a:rPr>
                <a:t>x</a:t>
              </a:r>
              <a:r>
                <a:rPr lang="en-US" i="1" baseline="-25000">
                  <a:latin typeface="+mj-lt"/>
                </a:rPr>
                <a:t>2</a:t>
              </a:r>
              <a:endParaRPr lang="en-US">
                <a:latin typeface="+mj-lt"/>
              </a:endParaRPr>
            </a:p>
          </p:txBody>
        </p:sp>
        <p:sp>
          <p:nvSpPr>
            <p:cNvPr id="12318" name="Text Box 30"/>
            <p:cNvSpPr txBox="1">
              <a:spLocks noChangeArrowheads="1"/>
            </p:cNvSpPr>
            <p:nvPr/>
          </p:nvSpPr>
          <p:spPr bwMode="auto">
            <a:xfrm>
              <a:off x="720" y="3120"/>
              <a:ext cx="2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mj-lt"/>
                </a:rPr>
                <a:t>x</a:t>
              </a:r>
              <a:r>
                <a:rPr lang="en-US" i="1" baseline="-25000">
                  <a:latin typeface="+mj-lt"/>
                </a:rPr>
                <a:t>m</a:t>
              </a:r>
              <a:endParaRPr lang="en-US">
                <a:latin typeface="+mj-lt"/>
              </a:endParaRPr>
            </a:p>
          </p:txBody>
        </p:sp>
        <p:sp>
          <p:nvSpPr>
            <p:cNvPr id="12319" name="Text Box 31"/>
            <p:cNvSpPr txBox="1">
              <a:spLocks noChangeArrowheads="1"/>
            </p:cNvSpPr>
            <p:nvPr/>
          </p:nvSpPr>
          <p:spPr bwMode="auto">
            <a:xfrm>
              <a:off x="1824" y="2064"/>
              <a:ext cx="257" cy="23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mj-lt"/>
                </a:rPr>
                <a:t>w</a:t>
              </a:r>
              <a:r>
                <a:rPr lang="en-US" i="1" baseline="-25000">
                  <a:latin typeface="+mj-lt"/>
                </a:rPr>
                <a:t>2</a:t>
              </a:r>
              <a:endParaRPr lang="en-US">
                <a:latin typeface="+mj-lt"/>
              </a:endParaRPr>
            </a:p>
          </p:txBody>
        </p:sp>
        <p:sp>
          <p:nvSpPr>
            <p:cNvPr id="12320" name="Text Box 32"/>
            <p:cNvSpPr txBox="1">
              <a:spLocks noChangeArrowheads="1"/>
            </p:cNvSpPr>
            <p:nvPr/>
          </p:nvSpPr>
          <p:spPr bwMode="auto">
            <a:xfrm>
              <a:off x="1776" y="3120"/>
              <a:ext cx="278" cy="23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mj-lt"/>
                </a:rPr>
                <a:t>w</a:t>
              </a:r>
              <a:r>
                <a:rPr lang="en-US" i="1" baseline="-25000">
                  <a:latin typeface="+mj-lt"/>
                </a:rPr>
                <a:t>m</a:t>
              </a:r>
              <a:endParaRPr lang="en-US">
                <a:latin typeface="+mj-lt"/>
              </a:endParaRPr>
            </a:p>
          </p:txBody>
        </p:sp>
        <p:sp>
          <p:nvSpPr>
            <p:cNvPr id="12321" name="Text Box 33"/>
            <p:cNvSpPr txBox="1">
              <a:spLocks noChangeArrowheads="1"/>
            </p:cNvSpPr>
            <p:nvPr/>
          </p:nvSpPr>
          <p:spPr bwMode="auto">
            <a:xfrm>
              <a:off x="1824" y="1200"/>
              <a:ext cx="326" cy="23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a:latin typeface="+mj-lt"/>
                </a:rPr>
                <a:t>w</a:t>
              </a:r>
              <a:r>
                <a:rPr lang="en-US" i="1" baseline="-25000">
                  <a:latin typeface="+mj-lt"/>
                </a:rPr>
                <a:t>1</a:t>
              </a:r>
              <a:endParaRPr lang="en-US">
                <a:latin typeface="+mj-lt"/>
              </a:endParaRPr>
            </a:p>
          </p:txBody>
        </p:sp>
        <p:sp>
          <p:nvSpPr>
            <p:cNvPr id="12322" name="Oval 34"/>
            <p:cNvSpPr>
              <a:spLocks noChangeArrowheads="1"/>
            </p:cNvSpPr>
            <p:nvPr/>
          </p:nvSpPr>
          <p:spPr bwMode="auto">
            <a:xfrm>
              <a:off x="3072" y="120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12323" name="Line 35"/>
            <p:cNvSpPr>
              <a:spLocks noChangeShapeType="1"/>
            </p:cNvSpPr>
            <p:nvPr/>
          </p:nvSpPr>
          <p:spPr bwMode="auto">
            <a:xfrm>
              <a:off x="3120" y="129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graphicFrame>
          <p:nvGraphicFramePr>
            <p:cNvPr id="12324" name="Object 36"/>
            <p:cNvGraphicFramePr>
              <a:graphicFrameLocks noChangeAspect="1"/>
            </p:cNvGraphicFramePr>
            <p:nvPr/>
          </p:nvGraphicFramePr>
          <p:xfrm>
            <a:off x="960" y="2448"/>
            <a:ext cx="230" cy="588"/>
          </p:xfrm>
          <a:graphic>
            <a:graphicData uri="http://schemas.openxmlformats.org/presentationml/2006/ole">
              <mc:AlternateContent xmlns:mc="http://schemas.openxmlformats.org/markup-compatibility/2006">
                <mc:Choice xmlns:v="urn:schemas-microsoft-com:vml" Requires="v">
                  <p:oleObj spid="_x0000_s7351" name="Equation" r:id="rId4" imgW="75960" imgH="190440" progId="Equation.3">
                    <p:embed/>
                  </p:oleObj>
                </mc:Choice>
                <mc:Fallback>
                  <p:oleObj name="Equation" r:id="rId4" imgW="759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5" name="Object 37"/>
            <p:cNvGraphicFramePr>
              <a:graphicFrameLocks noChangeAspect="1"/>
            </p:cNvGraphicFramePr>
            <p:nvPr/>
          </p:nvGraphicFramePr>
          <p:xfrm>
            <a:off x="1872" y="2448"/>
            <a:ext cx="230" cy="588"/>
          </p:xfrm>
          <a:graphic>
            <a:graphicData uri="http://schemas.openxmlformats.org/presentationml/2006/ole">
              <mc:AlternateContent xmlns:mc="http://schemas.openxmlformats.org/markup-compatibility/2006">
                <mc:Choice xmlns:v="urn:schemas-microsoft-com:vml" Requires="v">
                  <p:oleObj spid="_x0000_s7352" name="Equation" r:id="rId6" imgW="75960" imgH="190440" progId="Equation.3">
                    <p:embed/>
                  </p:oleObj>
                </mc:Choice>
                <mc:Fallback>
                  <p:oleObj name="Equation" r:id="rId6" imgW="7596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6" name="Object 38"/>
            <p:cNvGraphicFramePr>
              <a:graphicFrameLocks noChangeAspect="1"/>
            </p:cNvGraphicFramePr>
            <p:nvPr/>
          </p:nvGraphicFramePr>
          <p:xfrm>
            <a:off x="2976" y="1968"/>
            <a:ext cx="576" cy="500"/>
          </p:xfrm>
          <a:graphic>
            <a:graphicData uri="http://schemas.openxmlformats.org/presentationml/2006/ole">
              <mc:AlternateContent xmlns:mc="http://schemas.openxmlformats.org/markup-compatibility/2006">
                <mc:Choice xmlns:v="urn:schemas-microsoft-com:vml" Requires="v">
                  <p:oleObj spid="_x0000_s7353" name="Equation" r:id="rId8" imgW="291960" imgH="253800" progId="Equation.3">
                    <p:embed/>
                  </p:oleObj>
                </mc:Choice>
                <mc:Fallback>
                  <p:oleObj name="Equation" r:id="rId8" imgW="29196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1968"/>
                          <a:ext cx="576"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7" name="Object 39"/>
            <p:cNvGraphicFramePr>
              <a:graphicFrameLocks noChangeAspect="1"/>
            </p:cNvGraphicFramePr>
            <p:nvPr/>
          </p:nvGraphicFramePr>
          <p:xfrm>
            <a:off x="4272" y="1968"/>
            <a:ext cx="576" cy="414"/>
          </p:xfrm>
          <a:graphic>
            <a:graphicData uri="http://schemas.openxmlformats.org/presentationml/2006/ole">
              <mc:AlternateContent xmlns:mc="http://schemas.openxmlformats.org/markup-compatibility/2006">
                <mc:Choice xmlns:v="urn:schemas-microsoft-com:vml" Requires="v">
                  <p:oleObj spid="_x0000_s7354" name="Equation" r:id="rId10" imgW="342720" imgH="203040" progId="Equation.3">
                    <p:embed/>
                  </p:oleObj>
                </mc:Choice>
                <mc:Fallback>
                  <p:oleObj name="Equation" r:id="rId10" imgW="3427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2" y="1968"/>
                          <a:ext cx="5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9437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Types</a:t>
            </a:r>
            <a:r>
              <a:rPr lang="en-US" dirty="0" smtClean="0"/>
              <a:t> of power quality disturbances</a:t>
            </a:r>
            <a:endParaRPr lang="en-US" dirty="0"/>
          </a:p>
        </p:txBody>
      </p:sp>
      <p:sp>
        <p:nvSpPr>
          <p:cNvPr id="3" name="Content Placeholder 2"/>
          <p:cNvSpPr>
            <a:spLocks noGrp="1"/>
          </p:cNvSpPr>
          <p:nvPr>
            <p:ph idx="1"/>
          </p:nvPr>
        </p:nvSpPr>
        <p:spPr/>
        <p:txBody>
          <a:bodyPr/>
          <a:lstStyle/>
          <a:p>
            <a:r>
              <a:rPr lang="en-US" dirty="0" smtClean="0">
                <a:latin typeface="+mj-lt"/>
                <a:cs typeface="Times New Roman" pitchFamily="18" charset="0"/>
              </a:rPr>
              <a:t>Voltage sag</a:t>
            </a:r>
          </a:p>
          <a:p>
            <a:r>
              <a:rPr lang="en-US" dirty="0" smtClean="0">
                <a:latin typeface="+mj-lt"/>
                <a:cs typeface="Times New Roman" pitchFamily="18" charset="0"/>
              </a:rPr>
              <a:t>Voltage swell</a:t>
            </a:r>
          </a:p>
          <a:p>
            <a:r>
              <a:rPr lang="en-US" dirty="0" smtClean="0">
                <a:latin typeface="+mj-lt"/>
                <a:cs typeface="Times New Roman" pitchFamily="18" charset="0"/>
              </a:rPr>
              <a:t>Voltage interruption</a:t>
            </a:r>
          </a:p>
          <a:p>
            <a:r>
              <a:rPr lang="en-US" dirty="0" smtClean="0">
                <a:latin typeface="+mj-lt"/>
                <a:cs typeface="Times New Roman" pitchFamily="18" charset="0"/>
              </a:rPr>
              <a:t>Voltage Noise</a:t>
            </a:r>
          </a:p>
        </p:txBody>
      </p:sp>
    </p:spTree>
    <p:extLst>
      <p:ext uri="{BB962C8B-B14F-4D97-AF65-F5344CB8AC3E}">
        <p14:creationId xmlns:p14="http://schemas.microsoft.com/office/powerpoint/2010/main" val="4253208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rPr>
              <a:t> </a:t>
            </a:r>
            <a:r>
              <a:rPr lang="en-IN" sz="4000" b="1" dirty="0">
                <a:effectLst/>
              </a:rPr>
              <a:t>Pattern </a:t>
            </a:r>
            <a:r>
              <a:rPr lang="en-IN" sz="4000" b="1" dirty="0" smtClean="0">
                <a:effectLst/>
              </a:rPr>
              <a:t>Recognition</a:t>
            </a:r>
            <a:endParaRPr lang="en-IN" sz="4000" dirty="0"/>
          </a:p>
        </p:txBody>
      </p:sp>
      <p:sp>
        <p:nvSpPr>
          <p:cNvPr id="3" name="Content Placeholder 2"/>
          <p:cNvSpPr>
            <a:spLocks noGrp="1"/>
          </p:cNvSpPr>
          <p:nvPr>
            <p:ph idx="1"/>
          </p:nvPr>
        </p:nvSpPr>
        <p:spPr/>
        <p:txBody>
          <a:bodyPr>
            <a:noAutofit/>
          </a:bodyPr>
          <a:lstStyle/>
          <a:p>
            <a:pPr marL="82296" indent="0" algn="just">
              <a:buNone/>
            </a:pPr>
            <a:r>
              <a:rPr lang="en-IN" sz="2600" dirty="0" smtClean="0"/>
              <a:t>An </a:t>
            </a:r>
            <a:r>
              <a:rPr lang="en-IN" sz="2600" dirty="0"/>
              <a:t>important application of neural networks </a:t>
            </a:r>
            <a:r>
              <a:rPr lang="en-IN" sz="2600" dirty="0" smtClean="0"/>
              <a:t>is </a:t>
            </a:r>
            <a:r>
              <a:rPr lang="en-IN" sz="2600" b="1" u="sng" dirty="0" smtClean="0"/>
              <a:t>pattern </a:t>
            </a:r>
            <a:r>
              <a:rPr lang="en-IN" sz="2600" b="1" u="sng" dirty="0"/>
              <a:t>recognition</a:t>
            </a:r>
            <a:r>
              <a:rPr lang="en-IN" sz="2600" dirty="0"/>
              <a:t>. Pattern recognition can </a:t>
            </a:r>
            <a:r>
              <a:rPr lang="en-IN" sz="2600" dirty="0" smtClean="0"/>
              <a:t>be implemented </a:t>
            </a:r>
            <a:r>
              <a:rPr lang="en-IN" sz="2600" dirty="0"/>
              <a:t>by using a feed-forward </a:t>
            </a:r>
            <a:r>
              <a:rPr lang="en-IN" sz="2600" dirty="0" smtClean="0"/>
              <a:t>neural network </a:t>
            </a:r>
            <a:r>
              <a:rPr lang="en-IN" sz="2600" dirty="0"/>
              <a:t>that has been trained accordingly. </a:t>
            </a:r>
            <a:r>
              <a:rPr lang="en-IN" sz="2600" dirty="0" smtClean="0"/>
              <a:t>During training</a:t>
            </a:r>
            <a:r>
              <a:rPr lang="en-IN" sz="2600" dirty="0"/>
              <a:t>, the network is trained to associate outputs with input patterns. When the network is used, it identifies the input pattern and tries to </a:t>
            </a:r>
            <a:r>
              <a:rPr lang="en-IN" sz="2600" dirty="0" smtClean="0"/>
              <a:t>give </a:t>
            </a:r>
            <a:r>
              <a:rPr lang="en-IN" sz="2600" dirty="0"/>
              <a:t>the associated output pattern. The power of neural networks comes to life when a pattern that has no output associated with it, is given as an input. In this case, the network gives the output that corresponds to a taught input pattern that is least different from the given pattern.</a:t>
            </a:r>
          </a:p>
        </p:txBody>
      </p:sp>
    </p:spTree>
    <p:extLst>
      <p:ext uri="{BB962C8B-B14F-4D97-AF65-F5344CB8AC3E}">
        <p14:creationId xmlns:p14="http://schemas.microsoft.com/office/powerpoint/2010/main" val="3701115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a:effectLst/>
              </a:rPr>
              <a:t>Pattern </a:t>
            </a:r>
            <a:r>
              <a:rPr lang="en-IN" sz="4400" b="1" dirty="0" smtClean="0">
                <a:effectLst/>
              </a:rPr>
              <a:t>Recognition Example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104" y="2057400"/>
            <a:ext cx="7066897" cy="3733799"/>
          </a:xfrm>
        </p:spPr>
      </p:pic>
    </p:spTree>
    <p:extLst>
      <p:ext uri="{BB962C8B-B14F-4D97-AF65-F5344CB8AC3E}">
        <p14:creationId xmlns:p14="http://schemas.microsoft.com/office/powerpoint/2010/main" val="999824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rPr>
              <a:t>Pattern </a:t>
            </a:r>
            <a:r>
              <a:rPr lang="en-IN" sz="4000" b="1" dirty="0" smtClean="0">
                <a:effectLst/>
              </a:rPr>
              <a:t>Recognition Contd.</a:t>
            </a:r>
            <a:endParaRPr lang="en-IN" dirty="0"/>
          </a:p>
        </p:txBody>
      </p:sp>
      <p:sp>
        <p:nvSpPr>
          <p:cNvPr id="3" name="Content Placeholder 2"/>
          <p:cNvSpPr>
            <a:spLocks noGrp="1"/>
          </p:cNvSpPr>
          <p:nvPr>
            <p:ph idx="1"/>
          </p:nvPr>
        </p:nvSpPr>
        <p:spPr/>
        <p:txBody>
          <a:bodyPr>
            <a:normAutofit/>
          </a:bodyPr>
          <a:lstStyle/>
          <a:p>
            <a:pPr marL="82296" indent="0" algn="just">
              <a:buNone/>
            </a:pPr>
            <a:r>
              <a:rPr lang="en-IN" sz="2400" dirty="0"/>
              <a:t>The network of </a:t>
            </a:r>
            <a:r>
              <a:rPr lang="en-IN" sz="2400" dirty="0" smtClean="0"/>
              <a:t>figure </a:t>
            </a:r>
            <a:r>
              <a:rPr lang="en-IN" sz="2400" dirty="0"/>
              <a:t>is trained </a:t>
            </a:r>
            <a:r>
              <a:rPr lang="en-IN" sz="2400" dirty="0" smtClean="0"/>
              <a:t>to recognise </a:t>
            </a:r>
            <a:r>
              <a:rPr lang="en-IN" sz="2400" dirty="0"/>
              <a:t>the patterns T and H. </a:t>
            </a:r>
            <a:r>
              <a:rPr lang="en-IN" sz="2400" dirty="0" smtClean="0"/>
              <a:t>The associated </a:t>
            </a:r>
            <a:r>
              <a:rPr lang="en-IN" sz="2400" dirty="0"/>
              <a:t>patterns are all black and </a:t>
            </a:r>
            <a:r>
              <a:rPr lang="en-IN" sz="2400" dirty="0" smtClean="0"/>
              <a:t>all white </a:t>
            </a:r>
            <a:r>
              <a:rPr lang="en-IN" sz="2400" dirty="0"/>
              <a:t>respectively as shown </a:t>
            </a:r>
            <a:r>
              <a:rPr lang="en-IN" sz="2400" dirty="0" smtClean="0"/>
              <a:t>below.</a:t>
            </a:r>
          </a:p>
          <a:p>
            <a:pPr marL="82296" indent="0" algn="just">
              <a:buNone/>
            </a:pPr>
            <a:endParaRPr lang="en-IN" sz="2400" dirty="0"/>
          </a:p>
          <a:p>
            <a:pPr marL="82296" indent="0" algn="just">
              <a:buNone/>
            </a:pPr>
            <a:endParaRPr lang="en-IN" sz="2400" dirty="0" smtClean="0"/>
          </a:p>
          <a:p>
            <a:pPr marL="82296" indent="0" algn="just">
              <a:buNone/>
            </a:pPr>
            <a:r>
              <a:rPr lang="en-IN" sz="2400" dirty="0"/>
              <a:t>If we represent black squares with 0 and white squares with 1 then the truth tables for the 3 neurones after </a:t>
            </a:r>
            <a:r>
              <a:rPr lang="en-IN" sz="2400" dirty="0" smtClean="0"/>
              <a:t>generalisation </a:t>
            </a:r>
            <a:r>
              <a:rPr lang="en-IN" sz="2400" dirty="0"/>
              <a:t>are;</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85877"/>
            <a:ext cx="54578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749188"/>
            <a:ext cx="4953000" cy="1597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1268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effectLst/>
              </a:rPr>
              <a:t>Pattern Recognition Contd.</a:t>
            </a: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71290"/>
            <a:ext cx="6477000" cy="4366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48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effectLst/>
              </a:rPr>
              <a:t>Pattern Recognition Contd.</a:t>
            </a:r>
            <a:endParaRPr lang="en-IN" sz="3600" dirty="0"/>
          </a:p>
        </p:txBody>
      </p:sp>
      <p:sp>
        <p:nvSpPr>
          <p:cNvPr id="3" name="Content Placeholder 2"/>
          <p:cNvSpPr>
            <a:spLocks noGrp="1"/>
          </p:cNvSpPr>
          <p:nvPr>
            <p:ph idx="1"/>
          </p:nvPr>
        </p:nvSpPr>
        <p:spPr/>
        <p:txBody>
          <a:bodyPr>
            <a:normAutofit lnSpcReduction="10000"/>
          </a:bodyPr>
          <a:lstStyle/>
          <a:p>
            <a:pPr marL="82296" indent="0" algn="just">
              <a:buNone/>
            </a:pPr>
            <a:r>
              <a:rPr lang="en-IN" sz="2400" dirty="0" smtClean="0"/>
              <a:t>From </a:t>
            </a:r>
            <a:r>
              <a:rPr lang="en-IN" sz="2400" dirty="0"/>
              <a:t>the tables it can be seen </a:t>
            </a:r>
            <a:r>
              <a:rPr lang="en-IN" sz="2400" dirty="0" smtClean="0"/>
              <a:t>the following associations </a:t>
            </a:r>
            <a:r>
              <a:rPr lang="en-IN" sz="2400" dirty="0"/>
              <a:t>can be extracted</a:t>
            </a:r>
            <a:r>
              <a:rPr lang="en-IN" sz="2400" dirty="0" smtClean="0"/>
              <a:t>:</a:t>
            </a:r>
          </a:p>
          <a:p>
            <a:pPr marL="82296" indent="0" algn="just">
              <a:buNone/>
            </a:pPr>
            <a:endParaRPr lang="en-IN" sz="2400" dirty="0"/>
          </a:p>
          <a:p>
            <a:pPr marL="82296" indent="0" algn="just">
              <a:buNone/>
            </a:pPr>
            <a:endParaRPr lang="en-IN" sz="2400" dirty="0" smtClean="0"/>
          </a:p>
          <a:p>
            <a:pPr marL="82296" indent="0" algn="just">
              <a:buNone/>
            </a:pPr>
            <a:r>
              <a:rPr lang="en-IN" sz="2400" dirty="0"/>
              <a:t>In this case, it is obvious that the output should be all blacks since the input pattern is almost the same as the 'T' pattern</a:t>
            </a:r>
            <a:r>
              <a:rPr lang="en-IN" sz="2400" dirty="0" smtClean="0"/>
              <a:t>.</a:t>
            </a:r>
          </a:p>
          <a:p>
            <a:pPr marL="82296" indent="0" algn="just">
              <a:buNone/>
            </a:pPr>
            <a:endParaRPr lang="en-IN" sz="2400" dirty="0"/>
          </a:p>
          <a:p>
            <a:pPr marL="82296" indent="0" algn="just">
              <a:buNone/>
            </a:pPr>
            <a:endParaRPr lang="en-IN" sz="2400" dirty="0" smtClean="0"/>
          </a:p>
          <a:p>
            <a:pPr marL="82296" indent="0" algn="just">
              <a:buNone/>
            </a:pPr>
            <a:r>
              <a:rPr lang="en-IN" sz="2400" dirty="0" smtClean="0"/>
              <a:t>Here </a:t>
            </a:r>
            <a:r>
              <a:rPr lang="en-IN" sz="2400" dirty="0"/>
              <a:t>also, it is obvious that the output should be all whites since the input pattern is almost the same as the 'H' pattern.</a:t>
            </a:r>
            <a:endParaRPr lang="en-IN" sz="2400"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616" y="1828800"/>
            <a:ext cx="28984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648" y="3657600"/>
            <a:ext cx="2590800" cy="113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308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smtClean="0">
                <a:effectLst/>
              </a:rPr>
              <a:t>Pattern Recognition Contd.</a:t>
            </a:r>
            <a:endParaRPr lang="en-IN" dirty="0"/>
          </a:p>
        </p:txBody>
      </p:sp>
      <p:sp>
        <p:nvSpPr>
          <p:cNvPr id="3" name="Content Placeholder 2"/>
          <p:cNvSpPr>
            <a:spLocks noGrp="1"/>
          </p:cNvSpPr>
          <p:nvPr>
            <p:ph idx="1"/>
          </p:nvPr>
        </p:nvSpPr>
        <p:spPr/>
        <p:txBody>
          <a:bodyPr>
            <a:normAutofit fontScale="92500"/>
          </a:bodyPr>
          <a:lstStyle/>
          <a:p>
            <a:pPr marL="82296" indent="0">
              <a:buNone/>
            </a:pPr>
            <a:endParaRPr lang="en-IN" smtClean="0"/>
          </a:p>
          <a:p>
            <a:pPr marL="82296" indent="0">
              <a:buNone/>
            </a:pPr>
            <a:endParaRPr lang="en-IN" smtClean="0"/>
          </a:p>
          <a:p>
            <a:pPr marL="82296" indent="0">
              <a:buNone/>
            </a:pPr>
            <a:endParaRPr lang="en-IN" smtClean="0"/>
          </a:p>
          <a:p>
            <a:pPr marL="82296" indent="0" algn="just">
              <a:buNone/>
            </a:pPr>
            <a:r>
              <a:rPr lang="en-IN" sz="3000" smtClean="0"/>
              <a:t>Here, the top row is 2 errors away from the a T and 3 from an H. So the top output is black. The middle row is 1 error away from both T and H so the output is random. The bottom row is 1 error away from T and 2 away from H. Therefore the output is black. The total output of the network is still in favour of the T shape.</a:t>
            </a:r>
            <a:endParaRPr lang="en-IN" sz="30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719" y="1510519"/>
            <a:ext cx="4319681" cy="14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9029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a:t>
            </a:r>
            <a:endParaRPr lang="en-IN"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59540"/>
            <a:ext cx="6019800" cy="569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0007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Performance-MSE</a:t>
            </a:r>
            <a:endParaRPr lang="en-IN"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87" y="1524000"/>
            <a:ext cx="801971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5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CONCLUSION</a:t>
            </a:r>
            <a:endParaRPr lang="en-US" dirty="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a:latin typeface="+mj-lt"/>
                <a:cs typeface="Times New Roman" pitchFamily="18" charset="0"/>
              </a:rPr>
              <a:t>This project develops state of art signal classification algorithms for classifying different types of power quality disturbances based on wavelet analysis using MATLAB.</a:t>
            </a:r>
          </a:p>
          <a:p>
            <a:r>
              <a:rPr lang="en-US" sz="2200" dirty="0" smtClean="0">
                <a:latin typeface="+mj-lt"/>
                <a:cs typeface="Times New Roman" pitchFamily="18" charset="0"/>
              </a:rPr>
              <a:t>200 random samples of voltage sag, swell, interrupt and noise were generated and 3 level decomposition of the signals were done using DWT and various statistical parameters (mean, variance, </a:t>
            </a:r>
            <a:r>
              <a:rPr lang="en-US" sz="2200" dirty="0" err="1" smtClean="0">
                <a:latin typeface="+mj-lt"/>
                <a:cs typeface="Times New Roman" pitchFamily="18" charset="0"/>
              </a:rPr>
              <a:t>skewness</a:t>
            </a:r>
            <a:r>
              <a:rPr lang="en-US" sz="2200" dirty="0" smtClean="0">
                <a:latin typeface="+mj-lt"/>
                <a:cs typeface="Times New Roman" pitchFamily="18" charset="0"/>
              </a:rPr>
              <a:t> </a:t>
            </a:r>
            <a:r>
              <a:rPr lang="en-US" sz="2200" dirty="0" err="1" smtClean="0">
                <a:latin typeface="+mj-lt"/>
                <a:cs typeface="Times New Roman" pitchFamily="18" charset="0"/>
              </a:rPr>
              <a:t>etc</a:t>
            </a:r>
            <a:r>
              <a:rPr lang="en-US" sz="2200" dirty="0" smtClean="0">
                <a:latin typeface="+mj-lt"/>
                <a:cs typeface="Times New Roman" pitchFamily="18" charset="0"/>
              </a:rPr>
              <a:t>) were obtained for each signal.</a:t>
            </a:r>
          </a:p>
          <a:p>
            <a:pPr algn="just"/>
            <a:r>
              <a:rPr lang="en-US" sz="2200" dirty="0" smtClean="0">
                <a:latin typeface="+mj-lt"/>
                <a:cs typeface="Times New Roman" pitchFamily="18" charset="0"/>
              </a:rPr>
              <a:t>These parameters were arranged into a matrix and fed into the neural network pattern recognition tool and the performance of the algorithm was observed.</a:t>
            </a:r>
            <a:endParaRPr lang="en-US" sz="2200" dirty="0">
              <a:latin typeface="+mj-lt"/>
            </a:endParaRPr>
          </a:p>
        </p:txBody>
      </p:sp>
    </p:spTree>
    <p:extLst>
      <p:ext uri="{BB962C8B-B14F-4D97-AF65-F5344CB8AC3E}">
        <p14:creationId xmlns:p14="http://schemas.microsoft.com/office/powerpoint/2010/main" val="3524663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REFERENCES</a:t>
            </a:r>
            <a:endParaRPr lang="en-US" dirty="0">
              <a:cs typeface="Times New Roman" pitchFamily="18" charset="0"/>
            </a:endParaRPr>
          </a:p>
        </p:txBody>
      </p:sp>
      <p:sp>
        <p:nvSpPr>
          <p:cNvPr id="3" name="Content Placeholder 2"/>
          <p:cNvSpPr>
            <a:spLocks noGrp="1"/>
          </p:cNvSpPr>
          <p:nvPr>
            <p:ph idx="1"/>
          </p:nvPr>
        </p:nvSpPr>
        <p:spPr/>
        <p:txBody>
          <a:bodyPr/>
          <a:lstStyle/>
          <a:p>
            <a:pPr lvl="0" algn="just"/>
            <a:r>
              <a:rPr lang="en-US" sz="2800" dirty="0">
                <a:latin typeface="+mj-lt"/>
                <a:cs typeface="Times New Roman" pitchFamily="18" charset="0"/>
              </a:rPr>
              <a:t>“Automatic  Recognition of Power Quality Disturbances” by Min </a:t>
            </a:r>
            <a:r>
              <a:rPr lang="en-US" sz="2800" dirty="0" err="1">
                <a:latin typeface="+mj-lt"/>
                <a:cs typeface="Times New Roman" pitchFamily="18" charset="0"/>
              </a:rPr>
              <a:t>wang</a:t>
            </a:r>
            <a:r>
              <a:rPr lang="en-US" sz="2800" dirty="0">
                <a:latin typeface="+mj-lt"/>
                <a:cs typeface="Times New Roman" pitchFamily="18" charset="0"/>
              </a:rPr>
              <a:t>, M </a:t>
            </a:r>
            <a:r>
              <a:rPr lang="en-US" sz="2800" dirty="0" err="1">
                <a:latin typeface="+mj-lt"/>
                <a:cs typeface="Times New Roman" pitchFamily="18" charset="0"/>
              </a:rPr>
              <a:t>Sc</a:t>
            </a:r>
            <a:r>
              <a:rPr lang="en-US" sz="2800" dirty="0">
                <a:latin typeface="+mj-lt"/>
                <a:cs typeface="Times New Roman" pitchFamily="18" charset="0"/>
              </a:rPr>
              <a:t>.,University of Washington, 2001.</a:t>
            </a:r>
          </a:p>
          <a:p>
            <a:pPr lvl="0" algn="just"/>
            <a:r>
              <a:rPr lang="en-US" sz="2800" dirty="0">
                <a:latin typeface="+mj-lt"/>
                <a:cs typeface="Times New Roman" pitchFamily="18" charset="0"/>
              </a:rPr>
              <a:t>Power quality by John Stones and Alan </a:t>
            </a:r>
            <a:r>
              <a:rPr lang="en-US" sz="2800" dirty="0" err="1">
                <a:latin typeface="+mj-lt"/>
                <a:cs typeface="Times New Roman" pitchFamily="18" charset="0"/>
              </a:rPr>
              <a:t>Collinson</a:t>
            </a:r>
            <a:r>
              <a:rPr lang="en-US" sz="2800" dirty="0">
                <a:latin typeface="+mj-lt"/>
                <a:cs typeface="Times New Roman" pitchFamily="18" charset="0"/>
              </a:rPr>
              <a:t>,    POWER ENGINEERING JOURNAL, APRIL 2001</a:t>
            </a:r>
          </a:p>
          <a:p>
            <a:endParaRPr lang="en-US" dirty="0">
              <a:latin typeface="+mj-lt"/>
              <a:cs typeface="Times New Roman" pitchFamily="18" charset="0"/>
            </a:endParaRPr>
          </a:p>
        </p:txBody>
      </p:sp>
    </p:spTree>
    <p:extLst>
      <p:ext uri="{BB962C8B-B14F-4D97-AF65-F5344CB8AC3E}">
        <p14:creationId xmlns:p14="http://schemas.microsoft.com/office/powerpoint/2010/main" val="1157818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Voltage Sag</a:t>
            </a:r>
            <a:endParaRPr lang="en-US" dirty="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5818" y="2917694"/>
            <a:ext cx="3496163" cy="1876687"/>
          </a:xfrm>
        </p:spPr>
      </p:pic>
      <p:sp>
        <p:nvSpPr>
          <p:cNvPr id="4" name="Content Placeholder 3"/>
          <p:cNvSpPr>
            <a:spLocks noGrp="1"/>
          </p:cNvSpPr>
          <p:nvPr>
            <p:ph sz="half" idx="2"/>
          </p:nvPr>
        </p:nvSpPr>
        <p:spPr>
          <a:xfrm>
            <a:off x="5257800" y="1676400"/>
            <a:ext cx="3334512" cy="4572000"/>
          </a:xfrm>
        </p:spPr>
        <p:txBody>
          <a:bodyPr>
            <a:normAutofit lnSpcReduction="10000"/>
          </a:bodyPr>
          <a:lstStyle/>
          <a:p>
            <a:pPr algn="just"/>
            <a:r>
              <a:rPr lang="en-US" sz="2400" dirty="0" smtClean="0">
                <a:latin typeface="+mj-lt"/>
                <a:cs typeface="Times New Roman" pitchFamily="18" charset="0"/>
              </a:rPr>
              <a:t>Also called “dip”</a:t>
            </a:r>
          </a:p>
          <a:p>
            <a:pPr algn="just"/>
            <a:r>
              <a:rPr lang="en-US" sz="2400" dirty="0" smtClean="0">
                <a:latin typeface="+mj-lt"/>
                <a:cs typeface="Times New Roman" pitchFamily="18" charset="0"/>
              </a:rPr>
              <a:t>Reduction in RMS voltage for short duration</a:t>
            </a:r>
          </a:p>
          <a:p>
            <a:pPr algn="just"/>
            <a:r>
              <a:rPr lang="en-US" sz="2400" dirty="0" smtClean="0">
                <a:latin typeface="+mj-lt"/>
                <a:cs typeface="Times New Roman" pitchFamily="18" charset="0"/>
              </a:rPr>
              <a:t>Defined by IEEE standard 1159 as duration of 0.5 cycles to 1 minute</a:t>
            </a:r>
          </a:p>
          <a:p>
            <a:pPr algn="just"/>
            <a:r>
              <a:rPr lang="en-US" sz="2400" dirty="0" smtClean="0">
                <a:latin typeface="+mj-lt"/>
                <a:cs typeface="Times New Roman" pitchFamily="18" charset="0"/>
              </a:rPr>
              <a:t>Can be caused by varying loads, short circuits, motor circuit, single line-ground fault</a:t>
            </a:r>
            <a:endParaRPr lang="en-US" sz="2400" dirty="0">
              <a:latin typeface="+mj-lt"/>
              <a:cs typeface="Times New Roman" pitchFamily="18" charset="0"/>
            </a:endParaRPr>
          </a:p>
        </p:txBody>
      </p:sp>
    </p:spTree>
    <p:extLst>
      <p:ext uri="{BB962C8B-B14F-4D97-AF65-F5344CB8AC3E}">
        <p14:creationId xmlns:p14="http://schemas.microsoft.com/office/powerpoint/2010/main" val="21350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Effects of voltage sag</a:t>
            </a:r>
            <a:endParaRPr lang="en-US" dirty="0">
              <a:cs typeface="Times New Roman" pitchFamily="18" charset="0"/>
            </a:endParaRPr>
          </a:p>
        </p:txBody>
      </p:sp>
      <p:sp>
        <p:nvSpPr>
          <p:cNvPr id="3" name="Content Placeholder 2"/>
          <p:cNvSpPr>
            <a:spLocks noGrp="1"/>
          </p:cNvSpPr>
          <p:nvPr>
            <p:ph idx="1"/>
          </p:nvPr>
        </p:nvSpPr>
        <p:spPr/>
        <p:txBody>
          <a:bodyPr/>
          <a:lstStyle/>
          <a:p>
            <a:r>
              <a:rPr lang="en-US" dirty="0" smtClean="0">
                <a:latin typeface="+mj-lt"/>
                <a:cs typeface="Times New Roman" pitchFamily="18" charset="0"/>
              </a:rPr>
              <a:t>Consumer equipment can be interrupted</a:t>
            </a:r>
          </a:p>
          <a:p>
            <a:pPr>
              <a:buFontTx/>
              <a:buChar char="-"/>
            </a:pPr>
            <a:r>
              <a:rPr lang="en-US" dirty="0" smtClean="0">
                <a:latin typeface="+mj-lt"/>
                <a:cs typeface="Times New Roman" pitchFamily="18" charset="0"/>
              </a:rPr>
              <a:t>Furnace relays, computers, </a:t>
            </a:r>
            <a:r>
              <a:rPr lang="en-US" dirty="0" err="1" smtClean="0">
                <a:latin typeface="+mj-lt"/>
                <a:cs typeface="Times New Roman" pitchFamily="18" charset="0"/>
              </a:rPr>
              <a:t>etc</a:t>
            </a:r>
            <a:r>
              <a:rPr lang="en-US" dirty="0" smtClean="0">
                <a:latin typeface="+mj-lt"/>
                <a:cs typeface="Times New Roman" pitchFamily="18" charset="0"/>
              </a:rPr>
              <a:t> .</a:t>
            </a:r>
          </a:p>
          <a:p>
            <a:r>
              <a:rPr lang="en-US" dirty="0" smtClean="0">
                <a:latin typeface="+mj-lt"/>
                <a:cs typeface="Times New Roman" pitchFamily="18" charset="0"/>
              </a:rPr>
              <a:t>Long term voltage sags can interrupt factory processes.</a:t>
            </a:r>
          </a:p>
          <a:p>
            <a:pPr marL="82296" indent="0">
              <a:buNone/>
            </a:pPr>
            <a:endParaRPr lang="en-US" dirty="0">
              <a:latin typeface="+mj-lt"/>
              <a:cs typeface="Times New Roman" pitchFamily="18" charset="0"/>
            </a:endParaRPr>
          </a:p>
        </p:txBody>
      </p:sp>
    </p:spTree>
    <p:extLst>
      <p:ext uri="{BB962C8B-B14F-4D97-AF65-F5344CB8AC3E}">
        <p14:creationId xmlns:p14="http://schemas.microsoft.com/office/powerpoint/2010/main" val="576824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PQGrid_E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9876"/>
            <a:ext cx="6934200" cy="68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292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lstStyle/>
          <a:p>
            <a:r>
              <a:rPr lang="en-US" dirty="0" smtClean="0">
                <a:cs typeface="Times New Roman" pitchFamily="18" charset="0"/>
              </a:rPr>
              <a:t>Voltage Swell</a:t>
            </a:r>
            <a:endParaRPr lang="en-US" dirty="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6292" y="2946273"/>
            <a:ext cx="3515216" cy="1819529"/>
          </a:xfrm>
        </p:spPr>
      </p:pic>
      <p:sp>
        <p:nvSpPr>
          <p:cNvPr id="4" name="Content Placeholder 3"/>
          <p:cNvSpPr>
            <a:spLocks noGrp="1"/>
          </p:cNvSpPr>
          <p:nvPr>
            <p:ph sz="half" idx="2"/>
          </p:nvPr>
        </p:nvSpPr>
        <p:spPr>
          <a:xfrm>
            <a:off x="5334000" y="1981200"/>
            <a:ext cx="3599688" cy="4206240"/>
          </a:xfrm>
        </p:spPr>
        <p:txBody>
          <a:bodyPr>
            <a:normAutofit/>
          </a:bodyPr>
          <a:lstStyle/>
          <a:p>
            <a:r>
              <a:rPr lang="en-US" sz="2400" dirty="0" smtClean="0">
                <a:latin typeface="+mj-lt"/>
                <a:cs typeface="Times New Roman" pitchFamily="18" charset="0"/>
              </a:rPr>
              <a:t>Defined by IEEE 1159 as the increase in the RMS voltage level to 110%-180% of the nominal at the power frequency for duration of 0.5 cycles to 1min. It is basically the opposite of sag.</a:t>
            </a:r>
            <a:endParaRPr lang="en-US" sz="2400" dirty="0">
              <a:latin typeface="+mj-lt"/>
              <a:cs typeface="Times New Roman" pitchFamily="18" charset="0"/>
            </a:endParaRPr>
          </a:p>
        </p:txBody>
      </p:sp>
    </p:spTree>
    <p:extLst>
      <p:ext uri="{BB962C8B-B14F-4D97-AF65-F5344CB8AC3E}">
        <p14:creationId xmlns:p14="http://schemas.microsoft.com/office/powerpoint/2010/main" val="2260454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Its causes and effects</a:t>
            </a:r>
            <a:endParaRPr lang="en-US" dirty="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800" dirty="0" smtClean="0">
                <a:latin typeface="+mj-lt"/>
                <a:cs typeface="Times New Roman" pitchFamily="18" charset="0"/>
              </a:rPr>
              <a:t>Are generally associated with system fault </a:t>
            </a:r>
            <a:r>
              <a:rPr lang="en-US" sz="2800" dirty="0" err="1" smtClean="0">
                <a:latin typeface="+mj-lt"/>
                <a:cs typeface="Times New Roman" pitchFamily="18" charset="0"/>
              </a:rPr>
              <a:t>condtions</a:t>
            </a:r>
            <a:r>
              <a:rPr lang="en-US" sz="2800" dirty="0" smtClean="0">
                <a:latin typeface="+mj-lt"/>
                <a:cs typeface="Times New Roman" pitchFamily="18" charset="0"/>
              </a:rPr>
              <a:t>. In case of SLG fault the result is a temporary voltage rise on the </a:t>
            </a:r>
            <a:r>
              <a:rPr lang="en-US" sz="2800" dirty="0" err="1" smtClean="0">
                <a:latin typeface="+mj-lt"/>
                <a:cs typeface="Times New Roman" pitchFamily="18" charset="0"/>
              </a:rPr>
              <a:t>unfaulted</a:t>
            </a:r>
            <a:r>
              <a:rPr lang="en-US" sz="2800" dirty="0" smtClean="0">
                <a:latin typeface="+mj-lt"/>
                <a:cs typeface="Times New Roman" pitchFamily="18" charset="0"/>
              </a:rPr>
              <a:t> phases which last for duration of fault. </a:t>
            </a:r>
          </a:p>
          <a:p>
            <a:pPr algn="just"/>
            <a:r>
              <a:rPr lang="en-US" sz="2800" dirty="0" smtClean="0">
                <a:latin typeface="+mj-lt"/>
                <a:cs typeface="Times New Roman" pitchFamily="18" charset="0"/>
              </a:rPr>
              <a:t> Caused by de-</a:t>
            </a:r>
            <a:r>
              <a:rPr lang="en-US" sz="2800" dirty="0" err="1" smtClean="0">
                <a:latin typeface="+mj-lt"/>
                <a:cs typeface="Times New Roman" pitchFamily="18" charset="0"/>
              </a:rPr>
              <a:t>energization</a:t>
            </a:r>
            <a:r>
              <a:rPr lang="en-US" sz="2800" dirty="0" smtClean="0">
                <a:latin typeface="+mj-lt"/>
                <a:cs typeface="Times New Roman" pitchFamily="18" charset="0"/>
              </a:rPr>
              <a:t> of very large loads and </a:t>
            </a:r>
            <a:r>
              <a:rPr lang="en-US" sz="2800" dirty="0" err="1" smtClean="0">
                <a:latin typeface="+mj-lt"/>
                <a:cs typeface="Times New Roman" pitchFamily="18" charset="0"/>
              </a:rPr>
              <a:t>energization</a:t>
            </a:r>
            <a:r>
              <a:rPr lang="en-US" sz="2800" dirty="0" smtClean="0">
                <a:latin typeface="+mj-lt"/>
                <a:cs typeface="Times New Roman" pitchFamily="18" charset="0"/>
              </a:rPr>
              <a:t> of a large capacitor bank.</a:t>
            </a:r>
          </a:p>
          <a:p>
            <a:pPr algn="just"/>
            <a:r>
              <a:rPr lang="en-US" sz="2800" b="1" u="sng" dirty="0" smtClean="0">
                <a:latin typeface="+mj-lt"/>
                <a:cs typeface="Times New Roman" pitchFamily="18" charset="0"/>
              </a:rPr>
              <a:t>Effects</a:t>
            </a:r>
            <a:r>
              <a:rPr lang="en-US" sz="2800" dirty="0" smtClean="0">
                <a:latin typeface="+mj-lt"/>
                <a:cs typeface="Times New Roman" pitchFamily="18" charset="0"/>
              </a:rPr>
              <a:t> : May cause breakdown of components on the power supplies of the equipment(overheating) </a:t>
            </a:r>
          </a:p>
          <a:p>
            <a:pPr algn="just"/>
            <a:r>
              <a:rPr lang="en-US" sz="2800" dirty="0" smtClean="0">
                <a:latin typeface="+mj-lt"/>
                <a:cs typeface="Times New Roman" pitchFamily="18" charset="0"/>
              </a:rPr>
              <a:t>can cause control problems and hardware failures</a:t>
            </a:r>
            <a:r>
              <a:rPr lang="en-US" sz="2400" dirty="0" smtClean="0">
                <a:latin typeface="+mj-lt"/>
                <a:cs typeface="Times New Roman" pitchFamily="18" charset="0"/>
              </a:rPr>
              <a:t>.    </a:t>
            </a:r>
            <a:endParaRPr lang="en-US" sz="2400" dirty="0">
              <a:latin typeface="+mj-lt"/>
              <a:cs typeface="Times New Roman" pitchFamily="18" charset="0"/>
            </a:endParaRPr>
          </a:p>
        </p:txBody>
      </p:sp>
    </p:spTree>
    <p:extLst>
      <p:ext uri="{BB962C8B-B14F-4D97-AF65-F5344CB8AC3E}">
        <p14:creationId xmlns:p14="http://schemas.microsoft.com/office/powerpoint/2010/main" val="3194693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lstStyle/>
          <a:p>
            <a:r>
              <a:rPr lang="en-US" dirty="0" smtClean="0">
                <a:cs typeface="Times New Roman" pitchFamily="18" charset="0"/>
              </a:rPr>
              <a:t>Voltage Interruption</a:t>
            </a:r>
            <a:endParaRPr lang="en-US" dirty="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2976" y="2898641"/>
            <a:ext cx="3381847" cy="1914792"/>
          </a:xfrm>
        </p:spPr>
      </p:pic>
      <p:sp>
        <p:nvSpPr>
          <p:cNvPr id="4" name="Content Placeholder 3"/>
          <p:cNvSpPr>
            <a:spLocks noGrp="1"/>
          </p:cNvSpPr>
          <p:nvPr>
            <p:ph sz="half" idx="2"/>
          </p:nvPr>
        </p:nvSpPr>
        <p:spPr>
          <a:xfrm>
            <a:off x="5257800" y="1295400"/>
            <a:ext cx="3657600" cy="4663440"/>
          </a:xfrm>
        </p:spPr>
        <p:txBody>
          <a:bodyPr>
            <a:noAutofit/>
          </a:bodyPr>
          <a:lstStyle/>
          <a:p>
            <a:pPr algn="just"/>
            <a:r>
              <a:rPr lang="en-US" sz="2000" dirty="0" smtClean="0">
                <a:latin typeface="+mj-lt"/>
                <a:cs typeface="Times New Roman" pitchFamily="18" charset="0"/>
              </a:rPr>
              <a:t>Is a complete power loss which can last a second or several hours.</a:t>
            </a:r>
          </a:p>
          <a:p>
            <a:pPr algn="just"/>
            <a:r>
              <a:rPr lang="en-US" sz="2000" dirty="0" smtClean="0">
                <a:latin typeface="+mj-lt"/>
                <a:cs typeface="Times New Roman" pitchFamily="18" charset="0"/>
              </a:rPr>
              <a:t>Equipment failures or damage to power lines from lightning, strong winds or car accidents can cause interruptions.</a:t>
            </a:r>
          </a:p>
          <a:p>
            <a:pPr algn="just"/>
            <a:r>
              <a:rPr lang="en-US" sz="2000" dirty="0" smtClean="0">
                <a:latin typeface="+mj-lt"/>
                <a:cs typeface="Times New Roman" pitchFamily="18" charset="0"/>
              </a:rPr>
              <a:t>These outages can effect the power to one Home, one street or entire town.</a:t>
            </a:r>
          </a:p>
          <a:p>
            <a:pPr algn="just"/>
            <a:r>
              <a:rPr lang="en-US" sz="2000" dirty="0" smtClean="0">
                <a:latin typeface="+mj-lt"/>
                <a:cs typeface="Times New Roman" pitchFamily="18" charset="0"/>
              </a:rPr>
              <a:t>Momentary interruption (0.5 to 3secs)</a:t>
            </a:r>
          </a:p>
          <a:p>
            <a:r>
              <a:rPr lang="en-US" sz="2000" dirty="0" smtClean="0">
                <a:latin typeface="+mj-lt"/>
                <a:cs typeface="Times New Roman" pitchFamily="18" charset="0"/>
              </a:rPr>
              <a:t>Sustained interruption(&gt;1min)</a:t>
            </a:r>
          </a:p>
          <a:p>
            <a:pPr algn="just"/>
            <a:r>
              <a:rPr lang="en-US" sz="2000" dirty="0" smtClean="0">
                <a:latin typeface="+mj-lt"/>
                <a:cs typeface="Times New Roman" pitchFamily="18" charset="0"/>
              </a:rPr>
              <a:t>Temporary interruption</a:t>
            </a:r>
          </a:p>
          <a:p>
            <a:pPr marL="82296" indent="0" algn="just">
              <a:buNone/>
            </a:pPr>
            <a:r>
              <a:rPr lang="en-US" sz="2000" dirty="0">
                <a:latin typeface="+mj-lt"/>
                <a:cs typeface="Times New Roman" pitchFamily="18" charset="0"/>
              </a:rPr>
              <a:t> </a:t>
            </a:r>
            <a:r>
              <a:rPr lang="en-US" sz="2000" dirty="0" smtClean="0">
                <a:latin typeface="+mj-lt"/>
                <a:cs typeface="Times New Roman" pitchFamily="18" charset="0"/>
              </a:rPr>
              <a:t>    (3sec -1min) </a:t>
            </a:r>
            <a:endParaRPr lang="en-US" sz="2000" dirty="0">
              <a:latin typeface="+mj-lt"/>
              <a:cs typeface="Times New Roman" pitchFamily="18" charset="0"/>
            </a:endParaRPr>
          </a:p>
        </p:txBody>
      </p:sp>
    </p:spTree>
    <p:extLst>
      <p:ext uri="{BB962C8B-B14F-4D97-AF65-F5344CB8AC3E}">
        <p14:creationId xmlns:p14="http://schemas.microsoft.com/office/powerpoint/2010/main" val="2350385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693</TotalTime>
  <Words>1829</Words>
  <Application>Microsoft Office PowerPoint</Application>
  <PresentationFormat>On-screen Show (4:3)</PresentationFormat>
  <Paragraphs>182</Paragraphs>
  <Slides>39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Solstice</vt:lpstr>
      <vt:lpstr>Equation</vt:lpstr>
      <vt:lpstr>Automatic Recognition Of Power Quality Disturbances</vt:lpstr>
      <vt:lpstr>What is Power Quality?</vt:lpstr>
      <vt:lpstr>Types of power quality disturbances</vt:lpstr>
      <vt:lpstr>Voltage Sag</vt:lpstr>
      <vt:lpstr>Effects of voltage sag</vt:lpstr>
      <vt:lpstr>PowerPoint Presentation</vt:lpstr>
      <vt:lpstr>Voltage Swell</vt:lpstr>
      <vt:lpstr>Its causes and effects</vt:lpstr>
      <vt:lpstr>Voltage Interruption</vt:lpstr>
      <vt:lpstr>Voltage Noise</vt:lpstr>
      <vt:lpstr>Design Flow</vt:lpstr>
      <vt:lpstr>What Can Wavelet Analysis Do?</vt:lpstr>
      <vt:lpstr>What is Wavelet Analysis?</vt:lpstr>
      <vt:lpstr>Properties of Mother Wavelet  </vt:lpstr>
      <vt:lpstr>Discrete wavelet transformation</vt:lpstr>
      <vt:lpstr>Scaling</vt:lpstr>
      <vt:lpstr>Shifting</vt:lpstr>
      <vt:lpstr>How scaling and shifting are done?</vt:lpstr>
      <vt:lpstr>Scale and Frequency</vt:lpstr>
      <vt:lpstr>One-Stage Filtering: Approximations and Details</vt:lpstr>
      <vt:lpstr>Multiple-Level Decomposition</vt:lpstr>
      <vt:lpstr>Wavelet Decomposition Tree</vt:lpstr>
      <vt:lpstr>Artificial Neural Networks</vt:lpstr>
      <vt:lpstr>Learning</vt:lpstr>
      <vt:lpstr>Network architectures </vt:lpstr>
      <vt:lpstr>Single Layer Feed-forward </vt:lpstr>
      <vt:lpstr>Multi layer feed-forward </vt:lpstr>
      <vt:lpstr> Recurrent network</vt:lpstr>
      <vt:lpstr>The Neuron</vt:lpstr>
      <vt:lpstr> Pattern Recognition</vt:lpstr>
      <vt:lpstr>Pattern Recognition Example</vt:lpstr>
      <vt:lpstr>Pattern Recognition Contd.</vt:lpstr>
      <vt:lpstr>Pattern Recognition Contd.</vt:lpstr>
      <vt:lpstr>Pattern Recognition Contd.</vt:lpstr>
      <vt:lpstr>Pattern Recognition Contd.</vt:lpstr>
      <vt:lpstr>Confusion Matrix</vt:lpstr>
      <vt:lpstr>Performance-MSE</vt:lpstr>
      <vt:lpstr>CONCLUSION</vt:lpstr>
      <vt:lpstr>REFERENCES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Recognition Of Power Quality Events</dc:title>
  <dc:creator>Dr Bikash Patnaik</dc:creator>
  <cp:lastModifiedBy>Dr Bikash Patnaik</cp:lastModifiedBy>
  <cp:revision>82</cp:revision>
  <dcterms:created xsi:type="dcterms:W3CDTF">2012-11-11T06:41:00Z</dcterms:created>
  <dcterms:modified xsi:type="dcterms:W3CDTF">2013-03-28T12:54:29Z</dcterms:modified>
</cp:coreProperties>
</file>