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3380"/>
    <p:restoredTop sz="94580"/>
  </p:normalViewPr>
  <p:slideViewPr>
    <p:cSldViewPr snapToGrid="0">
      <p:cViewPr>
        <p:scale>
          <a:sx n="138" d="100"/>
          <a:sy n="138" d="100"/>
        </p:scale>
        <p:origin x="1008" y="5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161b27123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161b2712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161b27123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161b27123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161b27123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161b27123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161b27123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161b2712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161b27123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161b27123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161b27123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161b27123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161b27123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161b27123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kaggle.com/c/sentiment-analysis-on-movie-reviews/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Sentiment Analysis on Movie </a:t>
            </a:r>
            <a:r>
              <a:rPr lang="en" dirty="0" smtClean="0"/>
              <a:t>reviews</a:t>
            </a:r>
            <a:endParaRPr dirty="0"/>
          </a:p>
        </p:txBody>
      </p:sp>
      <p:sp>
        <p:nvSpPr>
          <p:cNvPr id="135" name="Google Shape;135;p13"/>
          <p:cNvSpPr txBox="1">
            <a:spLocks noGrp="1"/>
          </p:cNvSpPr>
          <p:nvPr>
            <p:ph type="subTitle" idx="1"/>
          </p:nvPr>
        </p:nvSpPr>
        <p:spPr>
          <a:xfrm>
            <a:off x="311700" y="3801575"/>
            <a:ext cx="8520600" cy="56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Sushumna</a:t>
            </a:r>
            <a:r>
              <a:rPr lang="en-US" dirty="0" smtClean="0"/>
              <a:t> </a:t>
            </a:r>
            <a:r>
              <a:rPr lang="en-US" dirty="0" err="1" smtClean="0"/>
              <a:t>Chiluveru</a:t>
            </a:r>
            <a:r>
              <a:rPr lang="en-US" dirty="0" smtClean="0"/>
              <a:t> (F03632)</a:t>
            </a:r>
          </a:p>
          <a:p>
            <a:pPr marL="0" lvl="0" indent="0" algn="l" rtl="0">
              <a:spcBef>
                <a:spcPts val="0"/>
              </a:spcBef>
              <a:spcAft>
                <a:spcPts val="0"/>
              </a:spcAft>
              <a:buNone/>
            </a:pPr>
            <a:r>
              <a:rPr lang="en" dirty="0" err="1" smtClean="0"/>
              <a:t>Kaggle</a:t>
            </a:r>
            <a:r>
              <a:rPr lang="en" dirty="0" smtClean="0"/>
              <a:t> </a:t>
            </a:r>
            <a:r>
              <a:rPr lang="en" dirty="0"/>
              <a:t>Link:  </a:t>
            </a:r>
            <a:r>
              <a:rPr lang="en" sz="1100" u="sng" dirty="0">
                <a:solidFill>
                  <a:schemeClr val="hlink"/>
                </a:solidFill>
                <a:latin typeface="Arial"/>
                <a:ea typeface="Arial"/>
                <a:cs typeface="Arial"/>
                <a:sym typeface="Arial"/>
                <a:hlinkClick r:id="rId3"/>
              </a:rPr>
              <a:t>https://</a:t>
            </a:r>
            <a:r>
              <a:rPr lang="en" sz="1100" u="sng" dirty="0" smtClean="0">
                <a:solidFill>
                  <a:schemeClr val="hlink"/>
                </a:solidFill>
                <a:latin typeface="Arial"/>
                <a:ea typeface="Arial"/>
                <a:cs typeface="Arial"/>
                <a:sym typeface="Arial"/>
                <a:hlinkClick r:id="rId3"/>
              </a:rPr>
              <a:t>www.kaggle.com/c/sentiment-analysis-on-movie-reviews/data</a:t>
            </a:r>
            <a:endParaRPr lang="en-US" sz="1100" u="sng" dirty="0" smtClean="0">
              <a:solidFill>
                <a:schemeClr val="hlink"/>
              </a:solidFill>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NLP to solve real world text anlaytics problems</a:t>
            </a:r>
            <a:endParaRPr/>
          </a:p>
        </p:txBody>
      </p:sp>
      <p:sp>
        <p:nvSpPr>
          <p:cNvPr id="141" name="Google Shape;141;p14"/>
          <p:cNvSpPr txBox="1">
            <a:spLocks noGrp="1"/>
          </p:cNvSpPr>
          <p:nvPr>
            <p:ph type="body" idx="1"/>
          </p:nvPr>
        </p:nvSpPr>
        <p:spPr>
          <a:xfrm>
            <a:off x="265275" y="1307850"/>
            <a:ext cx="8722800" cy="368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INSIGHTS ABOUT TRAINING DATA:</a:t>
            </a:r>
            <a:endParaRPr sz="1800"/>
          </a:p>
          <a:p>
            <a:pPr marL="0" lvl="0" indent="0" algn="l" rtl="0">
              <a:spcBef>
                <a:spcPts val="1600"/>
              </a:spcBef>
              <a:spcAft>
                <a:spcPts val="0"/>
              </a:spcAft>
              <a:buNone/>
            </a:pPr>
            <a:r>
              <a:rPr lang="en" sz="1800"/>
              <a:t>The input data format contains a review in text format and the sentiment. </a:t>
            </a:r>
            <a:endParaRPr sz="1800"/>
          </a:p>
          <a:p>
            <a:pPr marL="0" lvl="0" indent="0" algn="l" rtl="0">
              <a:spcBef>
                <a:spcPts val="1600"/>
              </a:spcBef>
              <a:spcAft>
                <a:spcPts val="0"/>
              </a:spcAft>
              <a:buNone/>
            </a:pPr>
            <a:r>
              <a:rPr lang="en" sz="1800"/>
              <a:t>The review is further broken down into all possible n-grams (to create phrases irrespective of their validity).</a:t>
            </a:r>
            <a:endParaRPr sz="1800"/>
          </a:p>
          <a:p>
            <a:pPr marL="0" lvl="0" indent="0" algn="l" rtl="0">
              <a:spcBef>
                <a:spcPts val="1600"/>
              </a:spcBef>
              <a:spcAft>
                <a:spcPts val="0"/>
              </a:spcAft>
              <a:buNone/>
            </a:pPr>
            <a:r>
              <a:rPr lang="en" sz="1800"/>
              <a:t> So, the training data itself contains many outliers. Strings like “a”, ”the ” ..etc. the ones containing stop words are the major outliers in the training data.</a:t>
            </a:r>
            <a:endParaRPr sz="1800"/>
          </a:p>
          <a:p>
            <a:pPr marL="0" lvl="0" indent="0" algn="l" rtl="0">
              <a:spcBef>
                <a:spcPts val="1600"/>
              </a:spcBef>
              <a:spcAft>
                <a:spcPts val="1600"/>
              </a:spcAft>
              <a:buNone/>
            </a:pPr>
            <a:r>
              <a:rPr lang="en" sz="1800"/>
              <a:t>We can’t straight away remove these outliers since they show up in the testing data as well.</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504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latin typeface="Lato"/>
                <a:ea typeface="Lato"/>
                <a:cs typeface="Lato"/>
                <a:sym typeface="Lato"/>
              </a:rPr>
              <a:t>INSIGHTS ABOUT TRAINING DATA:</a:t>
            </a:r>
            <a:endParaRPr/>
          </a:p>
        </p:txBody>
      </p:sp>
      <p:sp>
        <p:nvSpPr>
          <p:cNvPr id="147" name="Google Shape;147;p15"/>
          <p:cNvSpPr txBox="1">
            <a:spLocks noGrp="1"/>
          </p:cNvSpPr>
          <p:nvPr>
            <p:ph type="body" idx="1"/>
          </p:nvPr>
        </p:nvSpPr>
        <p:spPr>
          <a:xfrm>
            <a:off x="140425" y="804575"/>
            <a:ext cx="8863200" cy="41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1600"/>
              </a:spcAft>
              <a:buNone/>
            </a:pPr>
            <a:r>
              <a:rPr lang="en" sz="1800"/>
              <a:t>		SAMPLE SNAPSHOT OF THE TRAINING DATA</a:t>
            </a:r>
            <a:endParaRPr sz="1800"/>
          </a:p>
        </p:txBody>
      </p:sp>
      <p:pic>
        <p:nvPicPr>
          <p:cNvPr id="148" name="Google Shape;148;p15"/>
          <p:cNvPicPr preferRelativeResize="0"/>
          <p:nvPr/>
        </p:nvPicPr>
        <p:blipFill>
          <a:blip r:embed="rId3">
            <a:alphaModFix/>
          </a:blip>
          <a:stretch>
            <a:fillRect/>
          </a:stretch>
        </p:blipFill>
        <p:spPr>
          <a:xfrm>
            <a:off x="638325" y="939525"/>
            <a:ext cx="7038900" cy="3264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MODELS IMPLEMENTED:</a:t>
            </a:r>
            <a:endParaRPr/>
          </a:p>
        </p:txBody>
      </p:sp>
      <p:sp>
        <p:nvSpPr>
          <p:cNvPr id="154" name="Google Shape;154;p16"/>
          <p:cNvSpPr txBox="1">
            <a:spLocks noGrp="1"/>
          </p:cNvSpPr>
          <p:nvPr>
            <p:ph type="body" idx="1"/>
          </p:nvPr>
        </p:nvSpPr>
        <p:spPr>
          <a:xfrm>
            <a:off x="124825" y="990175"/>
            <a:ext cx="8878800" cy="398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sz="1800"/>
              <a:t>In such a problem statement where the training data and testing data is filled with data points which act as outliers, The performance of any model is not expected to be that good.</a:t>
            </a:r>
            <a:endParaRPr sz="1800"/>
          </a:p>
          <a:p>
            <a:pPr marL="0" lvl="0" indent="0" algn="l" rtl="0">
              <a:spcBef>
                <a:spcPts val="1600"/>
              </a:spcBef>
              <a:spcAft>
                <a:spcPts val="0"/>
              </a:spcAft>
              <a:buNone/>
            </a:pPr>
            <a:r>
              <a:rPr lang="en" sz="1800"/>
              <a:t>Initially , the common models like SVM, Naive bayes are used to map the reviews to sentiments.</a:t>
            </a:r>
            <a:endParaRPr sz="1800"/>
          </a:p>
          <a:p>
            <a:pPr marL="0" lvl="0" indent="0" algn="l" rtl="0">
              <a:spcBef>
                <a:spcPts val="1600"/>
              </a:spcBef>
              <a:spcAft>
                <a:spcPts val="1600"/>
              </a:spcAft>
              <a:buNone/>
            </a:pPr>
            <a:r>
              <a:rPr lang="en" sz="1800"/>
              <a:t>Later, the state of art models like fasttext from facebook are used to check the performance.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MODELS USED:</a:t>
            </a:r>
            <a:endParaRPr/>
          </a:p>
        </p:txBody>
      </p:sp>
      <p:sp>
        <p:nvSpPr>
          <p:cNvPr id="160" name="Google Shape;160;p17"/>
          <p:cNvSpPr txBox="1">
            <a:spLocks noGrp="1"/>
          </p:cNvSpPr>
          <p:nvPr>
            <p:ph type="body" idx="1"/>
          </p:nvPr>
        </p:nvSpPr>
        <p:spPr>
          <a:xfrm>
            <a:off x="140425" y="960625"/>
            <a:ext cx="8832000" cy="40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sz="1800"/>
              <a:t>The SVM, Naive bayes are used in a pipeline , where the features considered are tf-idf vectors, and the countvectorizers (Countvectorizers basically converts text data into matrix of token counts)</a:t>
            </a:r>
            <a:endParaRPr sz="1800"/>
          </a:p>
          <a:p>
            <a:pPr marL="0" lvl="0" indent="0" algn="l" rtl="0">
              <a:spcBef>
                <a:spcPts val="1600"/>
              </a:spcBef>
              <a:spcAft>
                <a:spcPts val="0"/>
              </a:spcAft>
              <a:buNone/>
            </a:pPr>
            <a:r>
              <a:rPr lang="en" sz="1800"/>
              <a:t>Later, parameter tuning is used to get the best fit parameters for the so said models.</a:t>
            </a:r>
            <a:endParaRPr sz="1800"/>
          </a:p>
          <a:p>
            <a:pPr marL="0" lvl="0" indent="0" algn="l" rtl="0">
              <a:spcBef>
                <a:spcPts val="1600"/>
              </a:spcBef>
              <a:spcAft>
                <a:spcPts val="0"/>
              </a:spcAft>
              <a:buNone/>
            </a:pPr>
            <a:endParaRPr sz="1800"/>
          </a:p>
          <a:p>
            <a:pPr marL="0" lvl="0" indent="0" algn="l" rtl="0">
              <a:spcBef>
                <a:spcPts val="1600"/>
              </a:spcBef>
              <a:spcAft>
                <a:spcPts val="1600"/>
              </a:spcAft>
              <a:buNone/>
            </a:pPr>
            <a:r>
              <a:rPr lang="en" sz="1800"/>
              <a:t>The best fit parameters for SVM are (alpha = 1e-6, max_iter = 200, tol = None, loss =’hinge, penalty = ‘l1’’)</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PERFORMANCE OF THE MODELS</a:t>
            </a:r>
            <a:endParaRPr/>
          </a:p>
        </p:txBody>
      </p:sp>
      <p:sp>
        <p:nvSpPr>
          <p:cNvPr id="166" name="Google Shape;166;p18"/>
          <p:cNvSpPr txBox="1">
            <a:spLocks noGrp="1"/>
          </p:cNvSpPr>
          <p:nvPr>
            <p:ph type="body" idx="1"/>
          </p:nvPr>
        </p:nvSpPr>
        <p:spPr>
          <a:xfrm>
            <a:off x="343300" y="873825"/>
            <a:ext cx="8660400" cy="420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The best fit parameters for Naive Bayes and SVM are as follows</a:t>
            </a:r>
            <a:endParaRPr sz="1800"/>
          </a:p>
          <a:p>
            <a:pPr marL="0" lvl="0" indent="0" algn="l" rtl="0">
              <a:spcBef>
                <a:spcPts val="1600"/>
              </a:spcBef>
              <a:spcAft>
                <a:spcPts val="0"/>
              </a:spcAft>
              <a:buNone/>
            </a:pPr>
            <a:r>
              <a:rPr lang="en" sz="1800"/>
              <a:t> After SVM parameter tuning , accuracy is 71.92535829940043</a:t>
            </a:r>
            <a:endParaRPr sz="1800"/>
          </a:p>
          <a:p>
            <a:pPr marL="0" lvl="0" indent="0" algn="l" rtl="0">
              <a:spcBef>
                <a:spcPts val="1600"/>
              </a:spcBef>
              <a:spcAft>
                <a:spcPts val="0"/>
              </a:spcAft>
              <a:buNone/>
            </a:pPr>
            <a:r>
              <a:rPr lang="en" sz="1800"/>
              <a:t>Using Naive bayes ,after parameter tuning the accuracy is 62.65734714162045</a:t>
            </a:r>
            <a:endParaRPr sz="1800"/>
          </a:p>
          <a:p>
            <a:pPr marL="0" lvl="0" indent="0" algn="l" rtl="0">
              <a:spcBef>
                <a:spcPts val="1600"/>
              </a:spcBef>
              <a:spcAft>
                <a:spcPts val="0"/>
              </a:spcAft>
              <a:buNone/>
            </a:pPr>
            <a:r>
              <a:rPr lang="en" sz="1800"/>
              <a:t>The fasttext statistics are as below</a:t>
            </a:r>
            <a:endParaRPr sz="1800"/>
          </a:p>
          <a:p>
            <a:pPr marL="0" lvl="0" indent="0" algn="l" rtl="0">
              <a:spcBef>
                <a:spcPts val="1600"/>
              </a:spcBef>
              <a:spcAft>
                <a:spcPts val="0"/>
              </a:spcAft>
              <a:buNone/>
            </a:pPr>
            <a:r>
              <a:rPr lang="en" sz="1800"/>
              <a:t>Read 1M words</a:t>
            </a:r>
            <a:endParaRPr sz="1800"/>
          </a:p>
          <a:p>
            <a:pPr marL="0" lvl="0" indent="0" algn="l" rtl="0">
              <a:spcBef>
                <a:spcPts val="1600"/>
              </a:spcBef>
              <a:spcAft>
                <a:spcPts val="0"/>
              </a:spcAft>
              <a:buNone/>
            </a:pPr>
            <a:r>
              <a:rPr lang="en" sz="1800"/>
              <a:t>Number of words:  18226, Number of labels: 5,Progress: 100.0% words/sec/thread: 1404530 lr:  0.000000 loss:  0.838516 ETA:   0h 0m</a:t>
            </a:r>
            <a:endParaRPr sz="1800"/>
          </a:p>
          <a:p>
            <a:pPr marL="0" lvl="0" indent="0" algn="l" rtl="0">
              <a:spcBef>
                <a:spcPts val="1600"/>
              </a:spcBef>
              <a:spcAft>
                <a:spcPts val="0"/>
              </a:spcAft>
              <a:buNone/>
            </a:pPr>
            <a:r>
              <a:rPr lang="en" sz="1800"/>
              <a:t>precision is 0.7064606741573034, recall is 0.7064606741573034</a:t>
            </a: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INSIGHTS INTO FASTTEXT:</a:t>
            </a:r>
            <a:endParaRPr/>
          </a:p>
        </p:txBody>
      </p:sp>
      <p:sp>
        <p:nvSpPr>
          <p:cNvPr id="172" name="Google Shape;172;p19"/>
          <p:cNvSpPr txBox="1">
            <a:spLocks noGrp="1"/>
          </p:cNvSpPr>
          <p:nvPr>
            <p:ph type="body" idx="1"/>
          </p:nvPr>
        </p:nvSpPr>
        <p:spPr>
          <a:xfrm>
            <a:off x="124825" y="936250"/>
            <a:ext cx="8754000" cy="39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sz="1800"/>
              <a:t>Fasttext from facebook is efficient in learning word representations and one of the best models for sentence classification.</a:t>
            </a:r>
            <a:endParaRPr sz="1800"/>
          </a:p>
          <a:p>
            <a:pPr marL="0" lvl="0" indent="0" algn="l" rtl="0">
              <a:spcBef>
                <a:spcPts val="1600"/>
              </a:spcBef>
              <a:spcAft>
                <a:spcPts val="0"/>
              </a:spcAft>
              <a:buNone/>
            </a:pPr>
            <a:r>
              <a:rPr lang="en" sz="1800"/>
              <a:t>Fasttext training is based on CBOW(continuous bag of words and skipgram models).</a:t>
            </a:r>
            <a:endParaRPr sz="1800"/>
          </a:p>
          <a:p>
            <a:pPr marL="0" lvl="0" indent="0" algn="l" rtl="0">
              <a:spcBef>
                <a:spcPts val="1600"/>
              </a:spcBef>
              <a:spcAft>
                <a:spcPts val="0"/>
              </a:spcAft>
              <a:buNone/>
            </a:pPr>
            <a:r>
              <a:rPr lang="en" sz="1800"/>
              <a:t>THe CBOW model architecture is something that tries to predict the next sample(word) based on previous samples(words).</a:t>
            </a:r>
            <a:endParaRPr sz="1800"/>
          </a:p>
          <a:p>
            <a:pPr marL="0" lvl="0" indent="0" algn="l" rtl="0">
              <a:spcBef>
                <a:spcPts val="1600"/>
              </a:spcBef>
              <a:spcAft>
                <a:spcPts val="1600"/>
              </a:spcAft>
              <a:buNone/>
            </a:pPr>
            <a:r>
              <a:rPr lang="en" sz="1800"/>
              <a:t>The surrounding words are combined to predict the missing word using the distributed representations.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78" name="Google Shape;178;p20"/>
          <p:cNvSpPr txBox="1">
            <a:spLocks noGrp="1"/>
          </p:cNvSpPr>
          <p:nvPr>
            <p:ph type="body" idx="1"/>
          </p:nvPr>
        </p:nvSpPr>
        <p:spPr>
          <a:xfrm>
            <a:off x="390100" y="1123500"/>
            <a:ext cx="8441700" cy="382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p>
          <a:p>
            <a:pPr marL="0" lvl="0" indent="0" algn="l" rtl="0">
              <a:spcBef>
                <a:spcPts val="1600"/>
              </a:spcBef>
              <a:spcAft>
                <a:spcPts val="0"/>
              </a:spcAft>
              <a:buNone/>
            </a:pPr>
            <a:r>
              <a:rPr lang="en" sz="1800"/>
              <a:t>Of all the models, as per the accuracy metrics evaluation, The fasttext is assumed to be the best performer since It takes word embeddings and the CBOW representations to predict the labels.</a:t>
            </a:r>
            <a:endParaRPr sz="1800"/>
          </a:p>
          <a:p>
            <a:pPr marL="0" lvl="0" indent="0" algn="l" rtl="0">
              <a:spcBef>
                <a:spcPts val="1600"/>
              </a:spcBef>
              <a:spcAft>
                <a:spcPts val="0"/>
              </a:spcAft>
              <a:buNone/>
            </a:pPr>
            <a:r>
              <a:rPr lang="en" sz="1800"/>
              <a:t>The routine Naive bayes and SVM use the normal features like tfidf, sparse matrix representations of words which is a quite vague set of features.</a:t>
            </a:r>
            <a:endParaRPr sz="1800"/>
          </a:p>
          <a:p>
            <a:pPr marL="0" lvl="0" indent="0" algn="l" rtl="0">
              <a:spcBef>
                <a:spcPts val="1600"/>
              </a:spcBef>
              <a:spcAft>
                <a:spcPts val="1600"/>
              </a:spcAft>
              <a:buNone/>
            </a:pPr>
            <a:r>
              <a:rPr lang="en" sz="1800"/>
              <a:t>When the data is trained on a bigger data set, Always fasttext performs better than the Naive Bayes, SVM.</a:t>
            </a:r>
            <a:endParaRPr sz="18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516</Words>
  <Application>Microsoft Macintosh PowerPoint</Application>
  <PresentationFormat>On-screen Show (16:9)</PresentationFormat>
  <Paragraphs>48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Montserrat</vt:lpstr>
      <vt:lpstr>Arial</vt:lpstr>
      <vt:lpstr>Lato</vt:lpstr>
      <vt:lpstr>Focus</vt:lpstr>
      <vt:lpstr>Sentiment Analysis on Movie reviews</vt:lpstr>
      <vt:lpstr>Using NLP to solve real world text anlaytics problems</vt:lpstr>
      <vt:lpstr>INSIGHTS ABOUT TRAINING DATA:</vt:lpstr>
      <vt:lpstr>MODELS IMPLEMENTED:</vt:lpstr>
      <vt:lpstr>MODELS USED:</vt:lpstr>
      <vt:lpstr>PERFORMANCE OF THE MODELS</vt:lpstr>
      <vt:lpstr>INSIGHTS INTO FASTTEXT:</vt:lpstr>
      <vt:lpstr>CONCLUSION: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Movie reviews</dc:title>
  <cp:lastModifiedBy>Microsoft Office User</cp:lastModifiedBy>
  <cp:revision>2</cp:revision>
  <dcterms:modified xsi:type="dcterms:W3CDTF">2020-03-21T05:34:51Z</dcterms:modified>
</cp:coreProperties>
</file>