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1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D6E18-FE9D-4F87-A8B9-B765DF80C72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CE43A-1C91-41B2-94D6-73A868D2E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7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AE69A-2FE0-4024-AB0D-89241B30BBB0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254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EAE69A-2FE0-4024-AB0D-89241B30BBB0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0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51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620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62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8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67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67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3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9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0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6976B2-318A-452F-A5DE-F22422D1E5D9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8B5E-240C-4890-9A1D-02E57CBDB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6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1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png"/><Relationship Id="rId11" Type="http://schemas.openxmlformats.org/officeDocument/2006/relationships/image" Target="../media/image6.wmf"/><Relationship Id="rId5" Type="http://schemas.openxmlformats.org/officeDocument/2006/relationships/image" Target="../media/image8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g.ivd.kit.edu/downloads/GPUComputing_assignment_3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040" y="869848"/>
            <a:ext cx="8534400" cy="758952"/>
          </a:xfrm>
        </p:spPr>
        <p:txBody>
          <a:bodyPr>
            <a:normAutofit/>
          </a:bodyPr>
          <a:lstStyle/>
          <a:p>
            <a:r>
              <a:rPr lang="de-DE" sz="3400" dirty="0" smtClean="0"/>
              <a:t>Image </a:t>
            </a:r>
            <a:r>
              <a:rPr lang="de-DE" sz="3400" dirty="0" err="1" smtClean="0"/>
              <a:t>Convolution</a:t>
            </a:r>
            <a:r>
              <a:rPr lang="de-DE" sz="3400" dirty="0" smtClean="0"/>
              <a:t> I</a:t>
            </a:r>
            <a:endParaRPr lang="de-DE" sz="3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idx="1"/>
              </p:nvPr>
            </p:nvSpPr>
            <p:spPr>
              <a:xfrm>
                <a:off x="-168696" y="1720984"/>
                <a:ext cx="8280920" cy="4941168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sz="2200" dirty="0" smtClean="0"/>
                  <a:t>basic operation of image processing</a:t>
                </a:r>
              </a:p>
              <a:p>
                <a:pPr lvl="1"/>
                <a:r>
                  <a:rPr lang="en-US" sz="2200" dirty="0" smtClean="0"/>
                  <a:t>an input image (2D mask/array) is locally multiplied, i.e. convolved, by a generally smaller filter kernel (2D mask / array)</a:t>
                </a:r>
              </a:p>
              <a:p>
                <a:pPr lvl="1"/>
                <a:r>
                  <a:rPr lang="en-US" sz="2200" dirty="0" smtClean="0"/>
                  <a:t>convolution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of image I and mask M defined as  </a:t>
                </a:r>
                <a:br>
                  <a:rPr lang="en-US" sz="2200" dirty="0" smtClean="0"/>
                </a:br>
                <a:endParaRPr lang="en-US" sz="2200" dirty="0"/>
              </a:p>
              <a:p>
                <a:pPr lvl="1"/>
                <a:endParaRPr lang="en-US" sz="2200" dirty="0" smtClean="0"/>
              </a:p>
              <a:p>
                <a:pPr marL="457200" lvl="1" indent="0">
                  <a:buNone/>
                </a:pPr>
                <a:r>
                  <a:rPr lang="en-US" sz="2200" dirty="0" smtClean="0"/>
                  <a:t> </a:t>
                </a:r>
              </a:p>
              <a:p>
                <a:pPr lvl="1"/>
                <a:r>
                  <a:rPr lang="en-US" sz="2200" dirty="0" smtClean="0"/>
                  <a:t>filter effect only steered by Kernel M. The </a:t>
                </a:r>
                <a:br>
                  <a:rPr lang="en-US" sz="2200" dirty="0" smtClean="0"/>
                </a:br>
                <a:r>
                  <a:rPr lang="en-US" sz="2200" dirty="0" smtClean="0"/>
                  <a:t>algorithm for the convolution is rather generic,</a:t>
                </a:r>
                <a:br>
                  <a:rPr lang="en-US" sz="2200" dirty="0" smtClean="0"/>
                </a:br>
                <a:r>
                  <a:rPr lang="en-US" sz="2200" dirty="0" smtClean="0"/>
                  <a:t>despite: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normalization for low-pass filters at borders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boundary strategy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US" sz="2000" dirty="0" smtClean="0"/>
                  <a:t>parallel execution (on GPU)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68696" y="1720984"/>
                <a:ext cx="8280920" cy="4941168"/>
              </a:xfrm>
              <a:blipFill>
                <a:blip r:embed="rId4"/>
                <a:stretch>
                  <a:fillRect t="-1233" b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grpSp>
        <p:nvGrpSpPr>
          <p:cNvPr id="7" name="Group 6"/>
          <p:cNvGrpSpPr/>
          <p:nvPr/>
        </p:nvGrpSpPr>
        <p:grpSpPr>
          <a:xfrm>
            <a:off x="7968208" y="2204863"/>
            <a:ext cx="4158610" cy="1513883"/>
            <a:chOff x="7968208" y="2204863"/>
            <a:chExt cx="4158610" cy="15138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8208" y="2204863"/>
              <a:ext cx="1397364" cy="11445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9356235" y="2474675"/>
                  <a:ext cx="49083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6235" y="2474675"/>
                  <a:ext cx="490839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0302735" y="2592472"/>
                  <a:ext cx="4267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2735" y="2592472"/>
                  <a:ext cx="42671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29454" y="2204863"/>
              <a:ext cx="1397364" cy="114499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99294" y="2511765"/>
              <a:ext cx="594370" cy="55776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542497" y="3349414"/>
              <a:ext cx="248786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72086" y="3349414"/>
              <a:ext cx="348172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66656" y="3349414"/>
              <a:ext cx="333746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I’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2704" y="3607825"/>
            <a:ext cx="11383309" cy="3230708"/>
            <a:chOff x="512704" y="3607825"/>
            <a:chExt cx="11383309" cy="3230708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2313011"/>
                </p:ext>
              </p:extLst>
            </p:nvPr>
          </p:nvGraphicFramePr>
          <p:xfrm>
            <a:off x="512704" y="3607825"/>
            <a:ext cx="5635866" cy="834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10" imgW="3085920" imgH="457200" progId="Equation.3">
                    <p:embed/>
                  </p:oleObj>
                </mc:Choice>
                <mc:Fallback>
                  <p:oleObj name="Equation" r:id="rId10" imgW="3085920" imgH="457200" progId="Equation.3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12704" y="3607825"/>
                          <a:ext cx="5635866" cy="834943"/>
                        </a:xfrm>
                        <a:prstGeom prst="rect">
                          <a:avLst/>
                        </a:prstGeom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29970" y="3916168"/>
              <a:ext cx="2276475" cy="253365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7987831" y="6462574"/>
              <a:ext cx="248786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57638" y="3916168"/>
              <a:ext cx="2238375" cy="2562225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0609952" y="6469201"/>
              <a:ext cx="333746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I’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51325" y="4435497"/>
            <a:ext cx="3449989" cy="741273"/>
            <a:chOff x="7232436" y="4424152"/>
            <a:chExt cx="3449989" cy="741273"/>
          </a:xfrm>
        </p:grpSpPr>
        <p:sp>
          <p:nvSpPr>
            <p:cNvPr id="21" name="Rectangle 20"/>
            <p:cNvSpPr/>
            <p:nvPr/>
          </p:nvSpPr>
          <p:spPr>
            <a:xfrm>
              <a:off x="7232436" y="4469812"/>
              <a:ext cx="676110" cy="6956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226283" y="4685713"/>
              <a:ext cx="187949" cy="20027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1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006315" y="4424152"/>
              <a:ext cx="676110" cy="69561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457927" y="4425286"/>
            <a:ext cx="3423974" cy="757707"/>
            <a:chOff x="7467062" y="4438042"/>
            <a:chExt cx="3423974" cy="757707"/>
          </a:xfrm>
        </p:grpSpPr>
        <p:sp>
          <p:nvSpPr>
            <p:cNvPr id="22" name="Rectangle 21"/>
            <p:cNvSpPr/>
            <p:nvPr/>
          </p:nvSpPr>
          <p:spPr>
            <a:xfrm>
              <a:off x="7467062" y="4500136"/>
              <a:ext cx="676110" cy="6956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476127" y="4713326"/>
              <a:ext cx="187949" cy="20027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5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0214926" y="4438042"/>
              <a:ext cx="676110" cy="695613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713862" y="4435674"/>
            <a:ext cx="3434001" cy="766999"/>
            <a:chOff x="7725209" y="4437735"/>
            <a:chExt cx="3434001" cy="766999"/>
          </a:xfrm>
        </p:grpSpPr>
        <p:sp>
          <p:nvSpPr>
            <p:cNvPr id="23" name="Rectangle 22"/>
            <p:cNvSpPr/>
            <p:nvPr/>
          </p:nvSpPr>
          <p:spPr>
            <a:xfrm>
              <a:off x="7725209" y="4509121"/>
              <a:ext cx="676110" cy="69561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703124" y="4685406"/>
              <a:ext cx="187949" cy="20027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9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83100" y="4437735"/>
              <a:ext cx="676110" cy="69561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973599" y="4442768"/>
            <a:ext cx="3395479" cy="763186"/>
            <a:chOff x="7993402" y="4432563"/>
            <a:chExt cx="3395479" cy="763186"/>
          </a:xfrm>
        </p:grpSpPr>
        <p:sp>
          <p:nvSpPr>
            <p:cNvPr id="24" name="Rectangle 23"/>
            <p:cNvSpPr/>
            <p:nvPr/>
          </p:nvSpPr>
          <p:spPr>
            <a:xfrm>
              <a:off x="7993402" y="4500136"/>
              <a:ext cx="676110" cy="695613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0943698" y="4685713"/>
              <a:ext cx="187949" cy="2002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712771" y="4432563"/>
              <a:ext cx="676110" cy="695613"/>
            </a:xfrm>
            <a:prstGeom prst="rect">
              <a:avLst/>
            </a:prstGeom>
            <a:solidFill>
              <a:schemeClr val="accent4">
                <a:lumMod val="75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8404248" y="5683434"/>
            <a:ext cx="3414292" cy="729136"/>
            <a:chOff x="8414055" y="5694484"/>
            <a:chExt cx="3414292" cy="729136"/>
          </a:xfrm>
        </p:grpSpPr>
        <p:sp>
          <p:nvSpPr>
            <p:cNvPr id="33" name="Rectangle 32"/>
            <p:cNvSpPr/>
            <p:nvPr/>
          </p:nvSpPr>
          <p:spPr>
            <a:xfrm>
              <a:off x="8414055" y="5728007"/>
              <a:ext cx="676110" cy="695613"/>
            </a:xfrm>
            <a:prstGeom prst="rect">
              <a:avLst/>
            </a:prstGeom>
            <a:solidFill>
              <a:schemeClr val="tx1">
                <a:lumMod val="65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1152237" y="5694484"/>
              <a:ext cx="676110" cy="695613"/>
            </a:xfrm>
            <a:prstGeom prst="rect">
              <a:avLst/>
            </a:prstGeom>
            <a:solidFill>
              <a:schemeClr val="tx1">
                <a:lumMod val="65000"/>
                <a:alpha val="50000"/>
              </a:schemeClr>
            </a:solidFill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396317" y="5942154"/>
              <a:ext cx="187949" cy="200272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28575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3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336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040" y="869848"/>
            <a:ext cx="8534400" cy="758952"/>
          </a:xfrm>
        </p:spPr>
        <p:txBody>
          <a:bodyPr>
            <a:normAutofit/>
          </a:bodyPr>
          <a:lstStyle/>
          <a:p>
            <a:r>
              <a:rPr lang="de-DE" sz="3400" dirty="0" smtClean="0"/>
              <a:t>Image </a:t>
            </a:r>
            <a:r>
              <a:rPr lang="de-DE" sz="3400" dirty="0" err="1" smtClean="0"/>
              <a:t>Convolution</a:t>
            </a:r>
            <a:r>
              <a:rPr lang="de-DE" sz="3400" dirty="0" smtClean="0"/>
              <a:t> II</a:t>
            </a:r>
            <a:endParaRPr lang="de-DE" sz="3400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>
          <a:xfrm>
            <a:off x="-240704" y="2060848"/>
            <a:ext cx="12241360" cy="1008112"/>
          </a:xfrm>
        </p:spPr>
        <p:txBody>
          <a:bodyPr>
            <a:normAutofit/>
          </a:bodyPr>
          <a:lstStyle/>
          <a:p>
            <a:pPr lvl="1"/>
            <a:r>
              <a:rPr lang="en-US" b="1" dirty="0" smtClean="0"/>
              <a:t>convolution at a glance </a:t>
            </a:r>
            <a:r>
              <a:rPr lang="en-US" dirty="0" smtClean="0"/>
              <a:t>: a new pixel value I′ (𝑥,𝑦) in result image B is calculated in local neighborhood of 𝐼(𝑥,𝑦) in A by local per-element multiplication with M within radius r and pixel-wise summing up the results </a:t>
            </a:r>
          </a:p>
          <a:p>
            <a:pPr lvl="1"/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91344" y="2996953"/>
          <a:ext cx="3976690" cy="2967040"/>
        </p:xfrm>
        <a:graphic>
          <a:graphicData uri="http://schemas.openxmlformats.org/drawingml/2006/table">
            <a:tbl>
              <a:tblPr firstRow="1" bandRow="1"/>
              <a:tblGrid>
                <a:gridCol w="39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0000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7" name="Gerade Verbindung mit Pfeil 8"/>
          <p:cNvCxnSpPr>
            <a:cxnSpLocks noChangeShapeType="1"/>
          </p:cNvCxnSpPr>
          <p:nvPr/>
        </p:nvCxnSpPr>
        <p:spPr bwMode="auto">
          <a:xfrm>
            <a:off x="191344" y="2996953"/>
            <a:ext cx="4286250" cy="0"/>
          </a:xfrm>
          <a:prstGeom prst="straightConnector1">
            <a:avLst/>
          </a:prstGeom>
          <a:noFill/>
          <a:ln w="508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Gerade Verbindung mit Pfeil 8"/>
          <p:cNvCxnSpPr>
            <a:cxnSpLocks noChangeShapeType="1"/>
          </p:cNvCxnSpPr>
          <p:nvPr/>
        </p:nvCxnSpPr>
        <p:spPr bwMode="auto">
          <a:xfrm rot="5400000">
            <a:off x="-1442193" y="4630490"/>
            <a:ext cx="3276600" cy="9525"/>
          </a:xfrm>
          <a:prstGeom prst="straightConnector1">
            <a:avLst/>
          </a:prstGeom>
          <a:noFill/>
          <a:ln w="508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feld 15"/>
          <p:cNvSpPr txBox="1">
            <a:spLocks noChangeArrowheads="1"/>
          </p:cNvSpPr>
          <p:nvPr/>
        </p:nvSpPr>
        <p:spPr bwMode="auto">
          <a:xfrm>
            <a:off x="3763219" y="2996953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</a:t>
            </a:r>
            <a:endParaRPr kumimoji="0" lang="de-DE" altLang="de-DE" sz="18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691907" y="2996953"/>
          <a:ext cx="3976690" cy="2967040"/>
        </p:xfrm>
        <a:graphic>
          <a:graphicData uri="http://schemas.openxmlformats.org/drawingml/2006/table">
            <a:tbl>
              <a:tblPr firstRow="1" bandRow="1"/>
              <a:tblGrid>
                <a:gridCol w="39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6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endParaRPr lang="en-GB" sz="1800" dirty="0"/>
                    </a:p>
                  </a:txBody>
                  <a:tcPr marT="45725" marB="457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1" name="Gerade Verbindung mit Pfeil 8"/>
          <p:cNvCxnSpPr>
            <a:cxnSpLocks noChangeShapeType="1"/>
          </p:cNvCxnSpPr>
          <p:nvPr/>
        </p:nvCxnSpPr>
        <p:spPr bwMode="auto">
          <a:xfrm>
            <a:off x="4691907" y="3009653"/>
            <a:ext cx="4286250" cy="0"/>
          </a:xfrm>
          <a:prstGeom prst="straightConnector1">
            <a:avLst/>
          </a:prstGeom>
          <a:noFill/>
          <a:ln w="508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Gerade Verbindung mit Pfeil 8"/>
          <p:cNvCxnSpPr>
            <a:cxnSpLocks noChangeShapeType="1"/>
          </p:cNvCxnSpPr>
          <p:nvPr/>
        </p:nvCxnSpPr>
        <p:spPr bwMode="auto">
          <a:xfrm rot="5400000">
            <a:off x="3058370" y="4630490"/>
            <a:ext cx="3276600" cy="9525"/>
          </a:xfrm>
          <a:prstGeom prst="straightConnector1">
            <a:avLst/>
          </a:prstGeom>
          <a:noFill/>
          <a:ln w="508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feld 15"/>
          <p:cNvSpPr txBox="1">
            <a:spLocks noChangeArrowheads="1"/>
          </p:cNvSpPr>
          <p:nvPr/>
        </p:nvSpPr>
        <p:spPr bwMode="auto">
          <a:xfrm>
            <a:off x="8263782" y="2996953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X</a:t>
            </a:r>
            <a:endParaRPr kumimoji="0" lang="de-DE" altLang="de-DE" sz="18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4" name="Textfeld 15"/>
          <p:cNvSpPr txBox="1">
            <a:spLocks noChangeArrowheads="1"/>
          </p:cNvSpPr>
          <p:nvPr/>
        </p:nvSpPr>
        <p:spPr bwMode="auto">
          <a:xfrm>
            <a:off x="4334719" y="5568703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Y</a:t>
            </a:r>
            <a:endParaRPr kumimoji="0" lang="de-DE" altLang="de-DE" sz="1800" b="1" i="0" u="none" strike="noStrike" kern="0" cap="none" spc="0" normalizeH="0" baseline="-2500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5" name="TextBox 54"/>
          <p:cNvSpPr txBox="1">
            <a:spLocks noChangeArrowheads="1"/>
          </p:cNvSpPr>
          <p:nvPr/>
        </p:nvSpPr>
        <p:spPr bwMode="auto">
          <a:xfrm>
            <a:off x="762844" y="6140203"/>
            <a:ext cx="9493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AT" b="1" dirty="0">
                <a:solidFill>
                  <a:srgbClr val="CC0000">
                    <a:lumMod val="60000"/>
                    <a:lumOff val="40000"/>
                  </a:srgbClr>
                </a:solidFill>
                <a:latin typeface="Verdana" pitchFamily="34" charset="0"/>
              </a:rPr>
              <a:t>I(</a:t>
            </a:r>
            <a:r>
              <a:rPr lang="de-AT" b="1" dirty="0" err="1">
                <a:solidFill>
                  <a:srgbClr val="CC0000">
                    <a:lumMod val="60000"/>
                    <a:lumOff val="40000"/>
                  </a:srgbClr>
                </a:solidFill>
                <a:latin typeface="Verdana" pitchFamily="34" charset="0"/>
              </a:rPr>
              <a:t>x,y</a:t>
            </a:r>
            <a:r>
              <a:rPr lang="de-AT" b="1" dirty="0">
                <a:solidFill>
                  <a:srgbClr val="CC0000">
                    <a:lumMod val="60000"/>
                    <a:lumOff val="40000"/>
                  </a:srgbClr>
                </a:solidFill>
                <a:latin typeface="Verdana" pitchFamily="34" charset="0"/>
              </a:rPr>
              <a:t>)</a:t>
            </a:r>
            <a:endParaRPr lang="en-GB" b="1" dirty="0">
              <a:solidFill>
                <a:srgbClr val="CC0000">
                  <a:lumMod val="60000"/>
                  <a:lumOff val="40000"/>
                </a:srgbClr>
              </a:solidFill>
              <a:latin typeface="Verdana" pitchFamily="34" charset="0"/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 bwMode="auto">
          <a:xfrm rot="5400000">
            <a:off x="500113" y="5091660"/>
            <a:ext cx="1785937" cy="311150"/>
          </a:xfrm>
          <a:prstGeom prst="line">
            <a:avLst/>
          </a:prstGeom>
          <a:solidFill>
            <a:srgbClr val="A3B2C1"/>
          </a:solidFill>
          <a:ln w="31750" cap="flat" cmpd="sng" algn="ctr">
            <a:solidFill>
              <a:srgbClr val="CC0000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54"/>
          <p:cNvSpPr txBox="1">
            <a:spLocks noChangeArrowheads="1"/>
          </p:cNvSpPr>
          <p:nvPr/>
        </p:nvSpPr>
        <p:spPr bwMode="auto">
          <a:xfrm>
            <a:off x="2283669" y="6140203"/>
            <a:ext cx="105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</a:rPr>
              <a:t>M(u,v)</a:t>
            </a:r>
            <a:endParaRPr kumimoji="0" lang="en-GB" altLang="de-DE" sz="1800" b="1" i="0" u="none" strike="noStrike" kern="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 pitchFamily="34" charset="0"/>
            </a:endParaRPr>
          </a:p>
        </p:txBody>
      </p:sp>
      <p:cxnSp>
        <p:nvCxnSpPr>
          <p:cNvPr id="18" name="Straight Connector 33"/>
          <p:cNvCxnSpPr>
            <a:cxnSpLocks noChangeShapeType="1"/>
            <a:endCxn id="17" idx="0"/>
          </p:cNvCxnSpPr>
          <p:nvPr/>
        </p:nvCxnSpPr>
        <p:spPr bwMode="auto">
          <a:xfrm rot="16200000" flipH="1">
            <a:off x="1506588" y="4837660"/>
            <a:ext cx="1773237" cy="831850"/>
          </a:xfrm>
          <a:prstGeom prst="line">
            <a:avLst/>
          </a:prstGeom>
          <a:noFill/>
          <a:ln w="31750" algn="ctr">
            <a:solidFill>
              <a:srgbClr val="0099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" name="Group 18"/>
          <p:cNvGrpSpPr/>
          <p:nvPr/>
        </p:nvGrpSpPr>
        <p:grpSpPr>
          <a:xfrm>
            <a:off x="2120157" y="3724028"/>
            <a:ext cx="5811837" cy="2786063"/>
            <a:chOff x="2214563" y="4027313"/>
            <a:chExt cx="5811837" cy="2786063"/>
          </a:xfrm>
        </p:grpSpPr>
        <p:sp>
          <p:nvSpPr>
            <p:cNvPr id="20" name="TextBox 54"/>
            <p:cNvSpPr txBox="1">
              <a:spLocks noChangeArrowheads="1"/>
            </p:cNvSpPr>
            <p:nvPr/>
          </p:nvSpPr>
          <p:spPr bwMode="auto">
            <a:xfrm>
              <a:off x="7000875" y="6443488"/>
              <a:ext cx="10255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altLang="de-DE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Verdana" pitchFamily="34" charset="0"/>
                </a:rPr>
                <a:t>I‘(x,y)</a:t>
              </a:r>
              <a:endParaRPr kumimoji="0" lang="en-GB" alt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</a:endParaRPr>
            </a:p>
          </p:txBody>
        </p:sp>
        <p:cxnSp>
          <p:nvCxnSpPr>
            <p:cNvPr id="21" name="Straight Connector 29"/>
            <p:cNvCxnSpPr>
              <a:cxnSpLocks noChangeShapeType="1"/>
              <a:endCxn id="20" idx="0"/>
            </p:cNvCxnSpPr>
            <p:nvPr/>
          </p:nvCxnSpPr>
          <p:spPr bwMode="auto">
            <a:xfrm rot="16200000" flipH="1">
              <a:off x="5971382" y="4901232"/>
              <a:ext cx="1785937" cy="1298575"/>
            </a:xfrm>
            <a:prstGeom prst="line">
              <a:avLst/>
            </a:prstGeom>
            <a:noFill/>
            <a:ln w="31750" algn="ctr">
              <a:solidFill>
                <a:srgbClr val="0070C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Gerade Verbindung mit Pfeil 14"/>
            <p:cNvCxnSpPr/>
            <p:nvPr/>
          </p:nvCxnSpPr>
          <p:spPr bwMode="auto">
            <a:xfrm>
              <a:off x="2214563" y="4027313"/>
              <a:ext cx="3929062" cy="571500"/>
            </a:xfrm>
            <a:prstGeom prst="straightConnector1">
              <a:avLst/>
            </a:prstGeom>
            <a:solidFill>
              <a:srgbClr val="A3B2C1"/>
            </a:solidFill>
            <a:ln w="63500" cap="flat" cmpd="sng" algn="ctr">
              <a:solidFill>
                <a:srgbClr val="CC0000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Gerade Verbindung mit Pfeil 14"/>
            <p:cNvCxnSpPr/>
            <p:nvPr/>
          </p:nvCxnSpPr>
          <p:spPr bwMode="auto">
            <a:xfrm flipV="1">
              <a:off x="2214563" y="4598813"/>
              <a:ext cx="3929062" cy="571500"/>
            </a:xfrm>
            <a:prstGeom prst="straightConnector1">
              <a:avLst/>
            </a:prstGeom>
            <a:solidFill>
              <a:srgbClr val="A3B2C1"/>
            </a:solidFill>
            <a:ln w="63500" cap="flat" cmpd="sng" algn="ctr">
              <a:solidFill>
                <a:srgbClr val="CC0000">
                  <a:lumMod val="60000"/>
                  <a:lumOff val="4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4" name="Straight Connector 46"/>
          <p:cNvCxnSpPr>
            <a:cxnSpLocks noChangeShapeType="1"/>
          </p:cNvCxnSpPr>
          <p:nvPr/>
        </p:nvCxnSpPr>
        <p:spPr bwMode="auto">
          <a:xfrm rot="5400000">
            <a:off x="619969" y="3938341"/>
            <a:ext cx="428625" cy="0"/>
          </a:xfrm>
          <a:prstGeom prst="line">
            <a:avLst/>
          </a:prstGeom>
          <a:noFill/>
          <a:ln w="476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47"/>
          <p:cNvCxnSpPr>
            <a:cxnSpLocks noChangeShapeType="1"/>
          </p:cNvCxnSpPr>
          <p:nvPr/>
        </p:nvCxnSpPr>
        <p:spPr bwMode="auto">
          <a:xfrm rot="10800000" flipV="1">
            <a:off x="691407" y="3724028"/>
            <a:ext cx="276225" cy="9525"/>
          </a:xfrm>
          <a:prstGeom prst="line">
            <a:avLst/>
          </a:prstGeom>
          <a:noFill/>
          <a:ln w="476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Connector 50"/>
          <p:cNvCxnSpPr>
            <a:cxnSpLocks noChangeShapeType="1"/>
          </p:cNvCxnSpPr>
          <p:nvPr/>
        </p:nvCxnSpPr>
        <p:spPr bwMode="auto">
          <a:xfrm rot="10800000" flipV="1">
            <a:off x="691407" y="4152653"/>
            <a:ext cx="276225" cy="9525"/>
          </a:xfrm>
          <a:prstGeom prst="line">
            <a:avLst/>
          </a:prstGeom>
          <a:noFill/>
          <a:ln w="47625" algn="ctr">
            <a:solidFill>
              <a:srgbClr val="0020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Box 54"/>
          <p:cNvSpPr txBox="1">
            <a:spLocks noChangeArrowheads="1"/>
          </p:cNvSpPr>
          <p:nvPr/>
        </p:nvSpPr>
        <p:spPr bwMode="auto">
          <a:xfrm>
            <a:off x="548532" y="3724028"/>
            <a:ext cx="30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itchFamily="34" charset="0"/>
              </a:rPr>
              <a:t>r</a:t>
            </a:r>
            <a:endParaRPr kumimoji="0" lang="en-GB" altLang="de-DE" sz="18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28" name="Textfeld 15"/>
          <p:cNvSpPr txBox="1">
            <a:spLocks noChangeArrowheads="1"/>
          </p:cNvSpPr>
          <p:nvPr/>
        </p:nvSpPr>
        <p:spPr bwMode="auto">
          <a:xfrm>
            <a:off x="619969" y="3314453"/>
            <a:ext cx="857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2400" b="1" i="0" u="none" strike="noStrike" kern="0" cap="none" spc="0" normalizeH="0" baseline="-2500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</a:rPr>
              <a:t>(0,0)</a:t>
            </a:r>
          </a:p>
        </p:txBody>
      </p:sp>
      <p:sp>
        <p:nvSpPr>
          <p:cNvPr id="29" name="Textfeld 10"/>
          <p:cNvSpPr txBox="1">
            <a:spLocks noChangeArrowheads="1"/>
          </p:cNvSpPr>
          <p:nvPr/>
        </p:nvSpPr>
        <p:spPr bwMode="auto">
          <a:xfrm>
            <a:off x="3620344" y="6010028"/>
            <a:ext cx="323850" cy="307975"/>
          </a:xfrm>
          <a:prstGeom prst="rect">
            <a:avLst/>
          </a:prstGeom>
          <a:solidFill>
            <a:srgbClr val="A3B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A</a:t>
            </a:r>
          </a:p>
        </p:txBody>
      </p:sp>
      <p:sp>
        <p:nvSpPr>
          <p:cNvPr id="30" name="Textfeld 10"/>
          <p:cNvSpPr txBox="1">
            <a:spLocks noChangeArrowheads="1"/>
          </p:cNvSpPr>
          <p:nvPr/>
        </p:nvSpPr>
        <p:spPr bwMode="auto">
          <a:xfrm>
            <a:off x="8049469" y="6010028"/>
            <a:ext cx="320675" cy="307975"/>
          </a:xfrm>
          <a:prstGeom prst="rect">
            <a:avLst/>
          </a:prstGeom>
          <a:solidFill>
            <a:srgbClr val="A3B2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B</a:t>
            </a:r>
          </a:p>
        </p:txBody>
      </p:sp>
      <p:cxnSp>
        <p:nvCxnSpPr>
          <p:cNvPr id="31" name="Straight Connector 30"/>
          <p:cNvCxnSpPr>
            <a:cxnSpLocks noChangeShapeType="1"/>
            <a:stCxn id="32" idx="1"/>
          </p:cNvCxnSpPr>
          <p:nvPr/>
        </p:nvCxnSpPr>
        <p:spPr bwMode="auto">
          <a:xfrm rot="10800000" flipV="1">
            <a:off x="1548657" y="3336678"/>
            <a:ext cx="785812" cy="887413"/>
          </a:xfrm>
          <a:prstGeom prst="line">
            <a:avLst/>
          </a:prstGeom>
          <a:noFill/>
          <a:ln w="31750" algn="ctr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Box 54"/>
          <p:cNvSpPr txBox="1">
            <a:spLocks noChangeArrowheads="1"/>
          </p:cNvSpPr>
          <p:nvPr/>
        </p:nvSpPr>
        <p:spPr bwMode="auto">
          <a:xfrm>
            <a:off x="2334469" y="3152528"/>
            <a:ext cx="1287463" cy="369888"/>
          </a:xfrm>
          <a:prstGeom prst="rect">
            <a:avLst/>
          </a:prstGeom>
          <a:solidFill>
            <a:srgbClr val="FFFFFF">
              <a:lumMod val="85000"/>
            </a:srgb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1" i="1" u="none" strike="noStrike" kern="0" cap="none" spc="0" normalizeH="0" baseline="0" noProof="0" dirty="0" err="1">
                <a:ln>
                  <a:noFill/>
                </a:ln>
                <a:solidFill>
                  <a:srgbClr val="CC0000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 pitchFamily="34" charset="0"/>
              </a:rPr>
              <a:t>hot-spot</a:t>
            </a:r>
            <a:endParaRPr kumimoji="0" lang="en-GB" sz="1800" b="1" i="1" u="none" strike="noStrike" kern="0" cap="none" spc="0" normalizeH="0" baseline="0" noProof="0" dirty="0">
              <a:ln>
                <a:noFill/>
              </a:ln>
              <a:solidFill>
                <a:srgbClr val="CC0000">
                  <a:lumMod val="60000"/>
                  <a:lumOff val="40000"/>
                </a:srgbClr>
              </a:solidFill>
              <a:effectLst/>
              <a:uLnTx/>
              <a:uFillTx/>
              <a:latin typeface="Verdana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766" y="3225770"/>
            <a:ext cx="3033655" cy="2770898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8717807" y="6032759"/>
            <a:ext cx="36060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4"/>
              </a:rPr>
              <a:t>https://cg.ivd.kit.edu/downloads</a:t>
            </a:r>
            <a:r>
              <a:rPr lang="en-US" sz="1600" dirty="0" smtClean="0">
                <a:hlinkClick r:id="rId4"/>
              </a:rPr>
              <a:t>/</a:t>
            </a:r>
          </a:p>
          <a:p>
            <a:r>
              <a:rPr lang="en-US" sz="1600" dirty="0" smtClean="0">
                <a:hlinkClick r:id="rId4"/>
              </a:rPr>
              <a:t>GPUComputing_assignment_3.pdf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177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Cambria Math</vt:lpstr>
      <vt:lpstr>Century Gothic</vt:lpstr>
      <vt:lpstr>Courier New</vt:lpstr>
      <vt:lpstr>Verdana</vt:lpstr>
      <vt:lpstr>Wingdings 3</vt:lpstr>
      <vt:lpstr>Ion</vt:lpstr>
      <vt:lpstr>Equation</vt:lpstr>
      <vt:lpstr>Image Convolution I</vt:lpstr>
      <vt:lpstr>Image Convolution II</vt:lpstr>
    </vt:vector>
  </TitlesOfParts>
  <Company>FH-Hagenberg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Convolution I</dc:title>
  <dc:creator>Zwettler Gerald</dc:creator>
  <cp:lastModifiedBy>Zwettler Gerald</cp:lastModifiedBy>
  <cp:revision>1</cp:revision>
  <dcterms:created xsi:type="dcterms:W3CDTF">2021-04-07T10:16:58Z</dcterms:created>
  <dcterms:modified xsi:type="dcterms:W3CDTF">2021-04-07T10:19:08Z</dcterms:modified>
</cp:coreProperties>
</file>