
<file path=[Content_Types].xml><?xml version="1.0" encoding="utf-8"?>
<Types xmlns="http://schemas.openxmlformats.org/package/2006/content-types">
  <Override PartName="/ppt/slideLayouts/slideLayout10.xml" ContentType="application/vnd.openxmlformats-officedocument.presentationml.slideLayout+xml"/>
  <Default Extension="pdf" ContentType="application/pdf"/>
  <Override PartName="/ppt/slides/slide69.xml" ContentType="application/vnd.openxmlformats-officedocument.presentationml.slide+xml"/>
  <Override PartName="/ppt/slides/slide14.xml" ContentType="application/vnd.openxmlformats-officedocument.presentationml.slide+xml"/>
  <Default Extension="rels" ContentType="application/vnd.openxmlformats-package.relationships+xml"/>
  <Override PartName="/ppt/slides/slide62.xml" ContentType="application/vnd.openxmlformats-officedocument.presentationml.slide+xml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notesSlides/notesSlide8.xml" ContentType="application/vnd.openxmlformats-officedocument.presentationml.notesSlide+xml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64.xml" ContentType="application/vnd.openxmlformats-officedocument.presentationml.slide+xml"/>
  <Default Extension="jpeg" ContentType="image/jpeg"/>
  <Override PartName="/ppt/slides/slide4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22" r:id="rId59"/>
    <p:sldId id="323" r:id="rId60"/>
    <p:sldId id="324" r:id="rId61"/>
    <p:sldId id="325" r:id="rId62"/>
    <p:sldId id="327" r:id="rId63"/>
    <p:sldId id="328" r:id="rId64"/>
    <p:sldId id="329" r:id="rId65"/>
    <p:sldId id="326" r:id="rId66"/>
    <p:sldId id="330" r:id="rId67"/>
    <p:sldId id="331" r:id="rId68"/>
    <p:sldId id="332" r:id="rId69"/>
    <p:sldId id="333" r:id="rId70"/>
    <p:sldId id="314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interSettings" Target="printerSettings/printerSettings1.bin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3BD3A-D117-FE45-90D6-9B1D61B35894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2F62D-C72B-9941-AF64-2F33FD98AA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87F9B-047F-4FA1-9225-2EC870BC1088}" type="slidenum">
              <a:rPr lang="he-IL"/>
              <a:pPr/>
              <a:t>2</a:t>
            </a:fld>
            <a:endParaRPr lang="en-US"/>
          </a:p>
        </p:txBody>
      </p:sp>
      <p:sp>
        <p:nvSpPr>
          <p:cNvPr id="104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162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8C7A5-42B0-41EB-AC3F-235C89EF916B}" type="slidenum">
              <a:rPr lang="he-IL"/>
              <a:pPr/>
              <a:t>3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998" y="689311"/>
            <a:ext cx="4938005" cy="3425277"/>
          </a:xfrm>
          <a:ln w="12700" cap="flat"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4449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3190C-EA0C-4AC1-9808-0FB80D2AF7A2}" type="slidenum">
              <a:rPr lang="he-IL"/>
              <a:pPr/>
              <a:t>4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9998" y="689311"/>
            <a:ext cx="4938005" cy="3425277"/>
          </a:xfrm>
          <a:ln w="12700" cap="flat"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4024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2D3FE4-0120-424A-A63E-F3C994021C59}" type="slidenum">
              <a:rPr lang="he-IL"/>
              <a:pPr/>
              <a:t>5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8825" cy="3425825"/>
          </a:xfrm>
          <a:ln w="12700" cap="flat"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899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2396C-996A-4C7F-BB49-E173EC50A4B1}" type="slidenum">
              <a:rPr lang="he-IL"/>
              <a:pPr/>
              <a:t>6</a:t>
            </a:fld>
            <a:endParaRPr lang="en-US"/>
          </a:p>
        </p:txBody>
      </p:sp>
      <p:sp>
        <p:nvSpPr>
          <p:cNvPr id="105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083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35830-D37F-4D2D-82B5-E2E1016464AB}" type="slidenum">
              <a:rPr lang="he-IL"/>
              <a:pPr/>
              <a:t>7</a:t>
            </a:fld>
            <a:endParaRPr lang="en-US"/>
          </a:p>
        </p:txBody>
      </p:sp>
      <p:sp>
        <p:nvSpPr>
          <p:cNvPr id="99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8825" cy="3425825"/>
          </a:xfrm>
          <a:ln w="12700" cap="flat"/>
        </p:spPr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257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3798F-6CF6-449C-AB98-913B2E60896B}" type="slidenum">
              <a:rPr lang="he-IL"/>
              <a:pPr/>
              <a:t>8</a:t>
            </a:fld>
            <a:endParaRPr lang="en-US"/>
          </a:p>
        </p:txBody>
      </p:sp>
      <p:sp>
        <p:nvSpPr>
          <p:cNvPr id="99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8825" cy="3425825"/>
          </a:xfrm>
          <a:ln w="12700" cap="flat"/>
        </p:spPr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6689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A55D23-39F6-47D0-B1E0-1FDCAE9568B5}" type="slidenum">
              <a:rPr lang="he-IL"/>
              <a:pPr/>
              <a:t>9</a:t>
            </a:fld>
            <a:endParaRPr lang="en-US"/>
          </a:p>
        </p:txBody>
      </p:sp>
      <p:sp>
        <p:nvSpPr>
          <p:cNvPr id="99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8975"/>
            <a:ext cx="4568825" cy="3425825"/>
          </a:xfrm>
          <a:ln w="12700" cap="flat"/>
        </p:spPr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1522"/>
            <a:ext cx="5026951" cy="4116005"/>
          </a:xfrm>
          <a:ln/>
        </p:spPr>
        <p:txBody>
          <a:bodyPr wrap="none" lIns="89864" tIns="44169" rIns="89864" bIns="44169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82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(2,4) Trees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(2,4)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12D9534-48B5-1C48-9658-584EFD295B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9E79D-4A77-244E-BB55-B7CC810605F0}" type="datetimeFigureOut">
              <a:rPr lang="en-US" smtClean="0"/>
              <a:t>9/1/14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8787-7153-8144-90A1-20DEB456E3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ict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.pd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df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.pd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9.pdf"/><Relationship Id="rId3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df"/><Relationship Id="rId5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1.pd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df"/><Relationship Id="rId3" Type="http://schemas.openxmlformats.org/officeDocument/2006/relationships/image" Target="../media/image5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.pdf"/><Relationship Id="rId3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9.pdf"/><Relationship Id="rId3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1.pdf"/><Relationship Id="rId3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2-3 and 2-3-4 Trees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 106</a:t>
            </a:r>
          </a:p>
          <a:p>
            <a:r>
              <a:rPr lang="en-US" dirty="0" smtClean="0"/>
              <a:t>Shweta Agrawal, </a:t>
            </a:r>
            <a:r>
              <a:rPr lang="en-US" dirty="0" err="1" smtClean="0"/>
              <a:t>Amit</a:t>
            </a:r>
            <a:r>
              <a:rPr lang="en-US" dirty="0" smtClean="0"/>
              <a:t> Kumar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4963"/>
            <a:ext cx="9144000" cy="1828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sz="4800"/>
              <a:t>2-3 Tree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000">
                <a:solidFill>
                  <a:schemeClr val="tx1"/>
                </a:solidFill>
              </a:rPr>
              <a:t>Why care about advanced implementations?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123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2375" y="1770063"/>
            <a:ext cx="415925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29"/>
          <p:cNvSpPr txBox="1">
            <a:spLocks noChangeArrowheads="1"/>
          </p:cNvSpPr>
          <p:nvPr/>
        </p:nvSpPr>
        <p:spPr bwMode="auto">
          <a:xfrm>
            <a:off x="608013" y="1222375"/>
            <a:ext cx="57197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Same entries, different insertion sequence:</a:t>
            </a:r>
          </a:p>
        </p:txBody>
      </p:sp>
      <p:sp>
        <p:nvSpPr>
          <p:cNvPr id="5125" name="Text Box 30"/>
          <p:cNvSpPr txBox="1">
            <a:spLocks noChangeArrowheads="1"/>
          </p:cNvSpPr>
          <p:nvPr/>
        </p:nvSpPr>
        <p:spPr bwMode="auto">
          <a:xfrm>
            <a:off x="679450" y="5272088"/>
            <a:ext cx="61515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sym typeface="Wingdings" pitchFamily="-101" charset="2"/>
              </a:rPr>
              <a:t> </a:t>
            </a:r>
            <a:r>
              <a:rPr lang="en-US" b="0"/>
              <a:t>Not good! Would like to keep tree balanced.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 Trees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1495425" y="1577975"/>
            <a:ext cx="6151563" cy="793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30000"/>
              </a:spcBef>
              <a:buFont typeface="Wingdings" pitchFamily="-101" charset="2"/>
              <a:buChar char="Ø"/>
            </a:pPr>
            <a:r>
              <a:rPr lang="en-US" b="0"/>
              <a:t>each internal node has either 2 or 3 children</a:t>
            </a:r>
          </a:p>
          <a:p>
            <a:pPr marL="285750" indent="-285750">
              <a:spcBef>
                <a:spcPct val="30000"/>
              </a:spcBef>
              <a:buFont typeface="Wingdings" pitchFamily="-101" charset="2"/>
              <a:buChar char="Ø"/>
            </a:pPr>
            <a:r>
              <a:rPr lang="en-US" b="0"/>
              <a:t>all leaves are at the same level</a:t>
            </a:r>
          </a:p>
        </p:txBody>
      </p:sp>
      <p:pic>
        <p:nvPicPr>
          <p:cNvPr id="614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25" y="2573338"/>
            <a:ext cx="498316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822325" y="1162050"/>
            <a:ext cx="14303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>
                <a:solidFill>
                  <a:schemeClr val="tx1"/>
                </a:solidFill>
              </a:rPr>
              <a:t>2-3 Trees with Ordered Nodes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7171" name="Picture 10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01850"/>
            <a:ext cx="85344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1030"/>
          <p:cNvSpPr txBox="1">
            <a:spLocks noChangeArrowheads="1"/>
          </p:cNvSpPr>
          <p:nvPr/>
        </p:nvSpPr>
        <p:spPr bwMode="auto">
          <a:xfrm>
            <a:off x="1760538" y="1150938"/>
            <a:ext cx="11890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2-node</a:t>
            </a:r>
          </a:p>
        </p:txBody>
      </p:sp>
      <p:sp>
        <p:nvSpPr>
          <p:cNvPr id="7173" name="Text Box 1031"/>
          <p:cNvSpPr txBox="1">
            <a:spLocks noChangeArrowheads="1"/>
          </p:cNvSpPr>
          <p:nvPr/>
        </p:nvSpPr>
        <p:spPr bwMode="auto">
          <a:xfrm>
            <a:off x="6091238" y="1150938"/>
            <a:ext cx="11890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3-node</a:t>
            </a:r>
          </a:p>
        </p:txBody>
      </p:sp>
      <p:sp>
        <p:nvSpPr>
          <p:cNvPr id="7174" name="Text Box 1032"/>
          <p:cNvSpPr txBox="1">
            <a:spLocks noChangeArrowheads="1"/>
          </p:cNvSpPr>
          <p:nvPr/>
        </p:nvSpPr>
        <p:spPr bwMode="auto">
          <a:xfrm>
            <a:off x="785813" y="5259388"/>
            <a:ext cx="61610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27013" indent="-227013">
              <a:buFontTx/>
              <a:buChar char="•"/>
            </a:pPr>
            <a:r>
              <a:rPr lang="en-US" b="0"/>
              <a:t>leaf node can be either a 2-node or a 3-node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Example of 2-3 Tree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82000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did we gain?</a:t>
            </a:r>
          </a:p>
        </p:txBody>
      </p:sp>
      <p:pic>
        <p:nvPicPr>
          <p:cNvPr id="9219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08113"/>
            <a:ext cx="8572500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1028"/>
          <p:cNvSpPr txBox="1">
            <a:spLocks noChangeArrowheads="1"/>
          </p:cNvSpPr>
          <p:nvPr/>
        </p:nvSpPr>
        <p:spPr bwMode="auto">
          <a:xfrm>
            <a:off x="692150" y="4997450"/>
            <a:ext cx="77581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What is the time efficiency of searching for an item?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/>
              <a:t>Gain: Ease of Keeping the Tree Balanced</a:t>
            </a:r>
          </a:p>
        </p:txBody>
      </p:sp>
      <p:pic>
        <p:nvPicPr>
          <p:cNvPr id="1024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25" y="1287463"/>
            <a:ext cx="4398963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931863" y="1233488"/>
            <a:ext cx="2171700" cy="70167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Binary Search</a:t>
            </a:r>
          </a:p>
          <a:p>
            <a:r>
              <a:rPr lang="en-US"/>
              <a:t>Tree</a:t>
            </a:r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6062663" y="3835400"/>
            <a:ext cx="1392237" cy="39687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2-3 Tree</a:t>
            </a: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5988050" y="1495425"/>
            <a:ext cx="2176463" cy="10064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0"/>
              <a:t>both trees after</a:t>
            </a:r>
          </a:p>
          <a:p>
            <a:pPr algn="ctr"/>
            <a:r>
              <a:rPr lang="en-US" b="0"/>
              <a:t>inserting items</a:t>
            </a:r>
          </a:p>
          <a:p>
            <a:pPr algn="ctr"/>
            <a:r>
              <a:rPr lang="en-US" b="0"/>
              <a:t>39, 38, ... 32</a:t>
            </a:r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5842000" y="2541588"/>
            <a:ext cx="534988" cy="1009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H="1">
            <a:off x="5272088" y="2114550"/>
            <a:ext cx="712787" cy="46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728663" y="1317625"/>
            <a:ext cx="15144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 39</a:t>
            </a:r>
          </a:p>
        </p:txBody>
      </p:sp>
      <p:pic>
        <p:nvPicPr>
          <p:cNvPr id="1126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809750"/>
            <a:ext cx="6134100" cy="35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Freeform 11"/>
          <p:cNvSpPr>
            <a:spLocks/>
          </p:cNvSpPr>
          <p:nvPr/>
        </p:nvSpPr>
        <p:spPr bwMode="auto">
          <a:xfrm>
            <a:off x="3378200" y="1309688"/>
            <a:ext cx="1562100" cy="3503612"/>
          </a:xfrm>
          <a:custGeom>
            <a:avLst/>
            <a:gdLst>
              <a:gd name="T0" fmla="*/ 984 w 984"/>
              <a:gd name="T1" fmla="*/ 0 h 2207"/>
              <a:gd name="T2" fmla="*/ 774 w 984"/>
              <a:gd name="T3" fmla="*/ 523 h 2207"/>
              <a:gd name="T4" fmla="*/ 206 w 984"/>
              <a:gd name="T5" fmla="*/ 875 h 2207"/>
              <a:gd name="T6" fmla="*/ 19 w 984"/>
              <a:gd name="T7" fmla="*/ 1107 h 2207"/>
              <a:gd name="T8" fmla="*/ 318 w 984"/>
              <a:gd name="T9" fmla="*/ 1399 h 2207"/>
              <a:gd name="T10" fmla="*/ 423 w 984"/>
              <a:gd name="T11" fmla="*/ 1765 h 2207"/>
              <a:gd name="T12" fmla="*/ 311 w 984"/>
              <a:gd name="T13" fmla="*/ 2207 h 22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84"/>
              <a:gd name="T22" fmla="*/ 0 h 2207"/>
              <a:gd name="T23" fmla="*/ 984 w 984"/>
              <a:gd name="T24" fmla="*/ 2207 h 22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84" h="2207">
                <a:moveTo>
                  <a:pt x="984" y="0"/>
                </a:moveTo>
                <a:cubicBezTo>
                  <a:pt x="949" y="87"/>
                  <a:pt x="904" y="377"/>
                  <a:pt x="774" y="523"/>
                </a:cubicBezTo>
                <a:cubicBezTo>
                  <a:pt x="644" y="669"/>
                  <a:pt x="332" y="778"/>
                  <a:pt x="206" y="875"/>
                </a:cubicBezTo>
                <a:cubicBezTo>
                  <a:pt x="80" y="972"/>
                  <a:pt x="0" y="1020"/>
                  <a:pt x="19" y="1107"/>
                </a:cubicBezTo>
                <a:cubicBezTo>
                  <a:pt x="38" y="1194"/>
                  <a:pt x="251" y="1289"/>
                  <a:pt x="318" y="1399"/>
                </a:cubicBezTo>
                <a:cubicBezTo>
                  <a:pt x="385" y="1509"/>
                  <a:pt x="424" y="1630"/>
                  <a:pt x="423" y="1765"/>
                </a:cubicBezTo>
                <a:cubicBezTo>
                  <a:pt x="422" y="1900"/>
                  <a:pt x="331" y="2133"/>
                  <a:pt x="311" y="2207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61975" y="1163638"/>
            <a:ext cx="15144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 38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438" y="3594100"/>
            <a:ext cx="8648700" cy="189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5313" y="2209800"/>
            <a:ext cx="16224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/>
              <a:t>insert in leaf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3216275" y="1947863"/>
            <a:ext cx="2306638" cy="9159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/>
              <a:t>divide leaf</a:t>
            </a:r>
          </a:p>
          <a:p>
            <a:pPr algn="ctr"/>
            <a:r>
              <a:rPr lang="en-US" sz="1800" b="0"/>
              <a:t>and move middle</a:t>
            </a:r>
          </a:p>
          <a:p>
            <a:pPr algn="ctr"/>
            <a:r>
              <a:rPr lang="en-US" sz="1800" b="0"/>
              <a:t>value up to parent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7148513" y="2173288"/>
            <a:ext cx="83502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61975" y="1163638"/>
            <a:ext cx="15144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 37</a:t>
            </a:r>
          </a:p>
        </p:txBody>
      </p:sp>
      <p:pic>
        <p:nvPicPr>
          <p:cNvPr id="1331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1965325"/>
            <a:ext cx="74231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Multi-Way Trees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binary search </a:t>
            </a:r>
            <a:r>
              <a:rPr lang="en-US" sz="2800" dirty="0" smtClean="0"/>
              <a:t>tree: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One </a:t>
            </a:r>
            <a:r>
              <a:rPr lang="en-US" sz="2400" dirty="0" smtClean="0"/>
              <a:t>value </a:t>
            </a:r>
            <a:r>
              <a:rPr lang="en-US" sz="2400" dirty="0"/>
              <a:t>in each node 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At most 2 children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An </a:t>
            </a:r>
            <a:r>
              <a:rPr lang="en-US" sz="2800" i="1" dirty="0">
                <a:solidFill>
                  <a:srgbClr val="CC0066"/>
                </a:solidFill>
              </a:rPr>
              <a:t>M-way</a:t>
            </a:r>
            <a:r>
              <a:rPr lang="en-US" sz="2800" dirty="0">
                <a:solidFill>
                  <a:srgbClr val="CC0066"/>
                </a:solidFill>
              </a:rPr>
              <a:t> </a:t>
            </a:r>
            <a:r>
              <a:rPr lang="en-US" sz="2800" dirty="0"/>
              <a:t>search </a:t>
            </a:r>
            <a:r>
              <a:rPr lang="en-US" sz="2800" dirty="0" smtClean="0"/>
              <a:t>tree: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Between</a:t>
            </a:r>
            <a:r>
              <a:rPr lang="en-US" sz="2400" i="1" dirty="0" smtClean="0">
                <a:solidFill>
                  <a:srgbClr val="006600"/>
                </a:solidFill>
              </a:rPr>
              <a:t> </a:t>
            </a:r>
            <a:r>
              <a:rPr lang="en-US" sz="2400" i="1" dirty="0">
                <a:solidFill>
                  <a:srgbClr val="0066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 smtClean="0"/>
              <a:t>to </a:t>
            </a:r>
            <a:r>
              <a:rPr lang="en-US" sz="2400" i="1" dirty="0" smtClean="0">
                <a:solidFill>
                  <a:srgbClr val="006600"/>
                </a:solidFill>
              </a:rPr>
              <a:t>(</a:t>
            </a:r>
            <a:r>
              <a:rPr lang="en-US" sz="2400" i="1" dirty="0">
                <a:solidFill>
                  <a:srgbClr val="006600"/>
                </a:solidFill>
              </a:rPr>
              <a:t>M-1)</a:t>
            </a:r>
            <a:r>
              <a:rPr lang="en-US" sz="2400" dirty="0"/>
              <a:t> </a:t>
            </a:r>
            <a:r>
              <a:rPr lang="en-US" sz="2400" dirty="0" smtClean="0"/>
              <a:t>values in each node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 At most </a:t>
            </a:r>
            <a:r>
              <a:rPr lang="en-US" sz="2800" i="1" dirty="0">
                <a:solidFill>
                  <a:srgbClr val="006600"/>
                </a:solidFill>
              </a:rPr>
              <a:t>M</a:t>
            </a:r>
            <a:r>
              <a:rPr lang="en-US" sz="2800" dirty="0"/>
              <a:t> </a:t>
            </a:r>
            <a:r>
              <a:rPr lang="en-US" sz="2400" dirty="0"/>
              <a:t>children per </a:t>
            </a:r>
            <a:r>
              <a:rPr lang="en-US" sz="2400" dirty="0" smtClean="0"/>
              <a:t>node</a:t>
            </a:r>
            <a:endParaRPr lang="en-US" sz="2400" dirty="0"/>
          </a:p>
        </p:txBody>
      </p:sp>
      <p:pic>
        <p:nvPicPr>
          <p:cNvPr id="1047600" name="Picture 48" descr="Lecture10Fi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447800"/>
            <a:ext cx="3505200" cy="2368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61975" y="1163638"/>
            <a:ext cx="15144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 36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313" y="2954338"/>
            <a:ext cx="78168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1069975" y="2127250"/>
            <a:ext cx="162242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/>
              <a:t>insert in leaf</a:t>
            </a:r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651500" y="1793875"/>
            <a:ext cx="2306638" cy="91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/>
              <a:t>divide leaf</a:t>
            </a:r>
          </a:p>
          <a:p>
            <a:pPr algn="ctr"/>
            <a:r>
              <a:rPr lang="en-US" sz="1800" b="0"/>
              <a:t>and move middle</a:t>
            </a:r>
          </a:p>
          <a:p>
            <a:pPr algn="ctr"/>
            <a:r>
              <a:rPr lang="en-US" sz="1800" b="0"/>
              <a:t>value up to parent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319588" y="3360738"/>
            <a:ext cx="1860550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FF3300"/>
                </a:solidFill>
              </a:rPr>
              <a:t>overcrowded</a:t>
            </a:r>
          </a:p>
          <a:p>
            <a:pPr algn="ctr"/>
            <a:r>
              <a:rPr lang="en-US" sz="1800">
                <a:solidFill>
                  <a:srgbClr val="FF3300"/>
                </a:solidFill>
              </a:rPr>
              <a:t>node</a:t>
            </a:r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5794375" y="3800475"/>
            <a:ext cx="38100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561975" y="1163638"/>
            <a:ext cx="28892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... still inserting 36</a:t>
            </a:r>
          </a:p>
        </p:txBody>
      </p:sp>
      <p:pic>
        <p:nvPicPr>
          <p:cNvPr id="1536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3055938"/>
            <a:ext cx="8458200" cy="230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80963" y="1828800"/>
            <a:ext cx="4606925" cy="9159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/>
              <a:t>divide overcrowded node,</a:t>
            </a:r>
          </a:p>
          <a:p>
            <a:pPr algn="ctr"/>
            <a:r>
              <a:rPr lang="en-US" sz="1800" b="0"/>
              <a:t>move middle value up to parent,</a:t>
            </a:r>
          </a:p>
          <a:p>
            <a:pPr algn="ctr"/>
            <a:r>
              <a:rPr lang="en-US" sz="1800" b="0"/>
              <a:t>attach children to smallest and largest</a:t>
            </a: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6115050" y="2008188"/>
            <a:ext cx="83502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/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61975" y="1163638"/>
            <a:ext cx="42132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After I</a:t>
            </a:r>
            <a:r>
              <a:rPr lang="en-US"/>
              <a:t>nsert</a:t>
            </a:r>
            <a:r>
              <a:rPr lang="de-DE"/>
              <a:t>ion of</a:t>
            </a:r>
            <a:r>
              <a:rPr lang="en-US"/>
              <a:t> 35, 34, 33</a:t>
            </a:r>
          </a:p>
        </p:txBody>
      </p:sp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159000"/>
            <a:ext cx="78486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800">
                <a:solidFill>
                  <a:schemeClr val="tx1"/>
                </a:solidFill>
              </a:rPr>
              <a:t>Inserting so far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1408113"/>
            <a:ext cx="7840663" cy="41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800">
                <a:solidFill>
                  <a:schemeClr val="tx1"/>
                </a:solidFill>
              </a:rPr>
              <a:t>Inserting so far</a:t>
            </a: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1262063"/>
            <a:ext cx="8305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561975" y="1163638"/>
            <a:ext cx="328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How do we insert</a:t>
            </a:r>
            <a:r>
              <a:rPr lang="en-US"/>
              <a:t> 3</a:t>
            </a:r>
            <a:r>
              <a:rPr lang="de-DE"/>
              <a:t>2?</a:t>
            </a:r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2159000"/>
            <a:ext cx="7848600" cy="304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14388" y="1309688"/>
            <a:ext cx="5167312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84175" indent="-384175">
              <a:buFont typeface="Wingdings" pitchFamily="-101" charset="2"/>
              <a:buChar char="à"/>
            </a:pPr>
            <a:r>
              <a:rPr lang="de-DE">
                <a:sym typeface="Wingdings" pitchFamily="-101" charset="2"/>
              </a:rPr>
              <a:t>creating a new root if necessary</a:t>
            </a:r>
          </a:p>
          <a:p>
            <a:pPr marL="384175" indent="-384175">
              <a:buFont typeface="Wingdings" pitchFamily="-101" charset="2"/>
              <a:buChar char="à"/>
            </a:pPr>
            <a:r>
              <a:rPr lang="de-DE"/>
              <a:t>tree grows at the root</a:t>
            </a:r>
            <a:endParaRPr lang="en-US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2411413"/>
            <a:ext cx="7464425" cy="25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Inserting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14388" y="1309688"/>
            <a:ext cx="1863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84175" indent="-384175">
              <a:buFont typeface="Wingdings" pitchFamily="-101" charset="2"/>
              <a:buNone/>
            </a:pPr>
            <a:r>
              <a:rPr lang="de-DE"/>
              <a:t>Final Result</a:t>
            </a:r>
            <a:endParaRPr lang="en-US"/>
          </a:p>
        </p:txBody>
      </p:sp>
      <p:pic>
        <p:nvPicPr>
          <p:cNvPr id="21508" name="Picture 5" descr="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1785938"/>
            <a:ext cx="80264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1822450"/>
            <a:ext cx="729456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557838" y="3228975"/>
            <a:ext cx="508000" cy="466725"/>
            <a:chOff x="3501" y="2034"/>
            <a:chExt cx="320" cy="294"/>
          </a:xfrm>
        </p:grpSpPr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3502" y="2034"/>
              <a:ext cx="309" cy="294"/>
            </a:xfrm>
            <a:prstGeom prst="ellipse">
              <a:avLst/>
            </a:prstGeom>
            <a:solidFill>
              <a:srgbClr val="DDDDDD"/>
            </a:solidFill>
            <a:ln w="28575">
              <a:noFill/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539" name="Text Box 12"/>
            <p:cNvSpPr txBox="1">
              <a:spLocks noChangeArrowheads="1"/>
            </p:cNvSpPr>
            <p:nvPr/>
          </p:nvSpPr>
          <p:spPr bwMode="auto">
            <a:xfrm>
              <a:off x="3501" y="2055"/>
              <a:ext cx="32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b="0"/>
                <a:t>70</a:t>
              </a:r>
              <a:endParaRPr lang="en-US" b="0"/>
            </a:p>
          </p:txBody>
        </p:sp>
      </p:grp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61975" y="1163638"/>
            <a:ext cx="155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Delete</a:t>
            </a:r>
            <a:r>
              <a:rPr lang="en-US"/>
              <a:t> </a:t>
            </a:r>
            <a:r>
              <a:rPr lang="de-DE"/>
              <a:t>70</a:t>
            </a:r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29325" y="4546600"/>
            <a:ext cx="544513" cy="531813"/>
            <a:chOff x="3798" y="2864"/>
            <a:chExt cx="334" cy="327"/>
          </a:xfrm>
        </p:grpSpPr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3798" y="2864"/>
              <a:ext cx="334" cy="327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3809" y="2902"/>
              <a:ext cx="311" cy="2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b="0"/>
                <a:t>80</a:t>
              </a:r>
              <a:endParaRPr lang="en-US" b="0"/>
            </a:p>
          </p:txBody>
        </p:sp>
      </p:grpSp>
      <p:sp>
        <p:nvSpPr>
          <p:cNvPr id="22535" name="Rectangle 15"/>
          <p:cNvSpPr>
            <a:spLocks noChangeArrowheads="1"/>
          </p:cNvSpPr>
          <p:nvPr/>
        </p:nvSpPr>
        <p:spPr bwMode="auto">
          <a:xfrm>
            <a:off x="5803900" y="3776663"/>
            <a:ext cx="411163" cy="72866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0275" y="1822450"/>
            <a:ext cx="7294563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56" name="Text Box 7"/>
          <p:cNvSpPr txBox="1">
            <a:spLocks noChangeArrowheads="1"/>
          </p:cNvSpPr>
          <p:nvPr/>
        </p:nvSpPr>
        <p:spPr bwMode="auto">
          <a:xfrm>
            <a:off x="561975" y="1163638"/>
            <a:ext cx="72818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</a:t>
            </a:r>
            <a:r>
              <a:rPr lang="en-US"/>
              <a:t> </a:t>
            </a:r>
            <a:r>
              <a:rPr lang="de-DE"/>
              <a:t>70: swap 70 with inorder successor (80)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M-way Search Tree Details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8178521" cy="2013501"/>
          </a:xfrm>
          <a:noFill/>
          <a:ln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 typeface="MT Extra" pitchFamily="18" charset="2"/>
              <a:buNone/>
            </a:pPr>
            <a:r>
              <a:rPr lang="en-US" dirty="0"/>
              <a:t>Each internal node of an </a:t>
            </a:r>
            <a:r>
              <a:rPr lang="en-US" i="1" dirty="0">
                <a:solidFill>
                  <a:srgbClr val="CC0066"/>
                </a:solidFill>
              </a:rPr>
              <a:t>M-way</a:t>
            </a:r>
            <a:r>
              <a:rPr lang="en-US" dirty="0"/>
              <a:t> search has:</a:t>
            </a:r>
          </a:p>
          <a:p>
            <a:pPr lvl="1"/>
            <a:r>
              <a:rPr lang="en-US" dirty="0"/>
              <a:t>Between </a:t>
            </a:r>
            <a:r>
              <a:rPr lang="en-US" i="1" dirty="0">
                <a:solidFill>
                  <a:srgbClr val="006600"/>
                </a:solidFill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children</a:t>
            </a:r>
            <a:endParaRPr lang="en-US" baseline="-25000" dirty="0"/>
          </a:p>
          <a:p>
            <a:pPr lvl="1"/>
            <a:r>
              <a:rPr lang="en-US" dirty="0"/>
              <a:t>Up to </a:t>
            </a:r>
            <a:r>
              <a:rPr lang="en-US" i="1" dirty="0">
                <a:solidFill>
                  <a:srgbClr val="006600"/>
                </a:solidFill>
              </a:rPr>
              <a:t>M-1 </a:t>
            </a:r>
            <a:r>
              <a:rPr lang="en-US" dirty="0">
                <a:solidFill>
                  <a:schemeClr val="accent2"/>
                </a:solidFill>
              </a:rPr>
              <a:t>keys </a:t>
            </a:r>
            <a:r>
              <a:rPr lang="en-US" dirty="0">
                <a:solidFill>
                  <a:srgbClr val="006600"/>
                </a:solidFill>
              </a:rPr>
              <a:t>k</a:t>
            </a:r>
            <a:r>
              <a:rPr lang="en-US" baseline="-25000" dirty="0">
                <a:solidFill>
                  <a:srgbClr val="006600"/>
                </a:solidFill>
              </a:rPr>
              <a:t>1 </a:t>
            </a:r>
            <a:r>
              <a:rPr lang="en-US" dirty="0">
                <a:solidFill>
                  <a:srgbClr val="006600"/>
                </a:solidFill>
                <a:latin typeface="Symbol" pitchFamily="18" charset="2"/>
              </a:rPr>
              <a:t>,</a:t>
            </a:r>
            <a:r>
              <a:rPr lang="en-US" baseline="-25000" dirty="0">
                <a:solidFill>
                  <a:srgbClr val="006600"/>
                </a:solidFill>
              </a:rPr>
              <a:t>  </a:t>
            </a:r>
            <a:r>
              <a:rPr lang="en-US" dirty="0">
                <a:solidFill>
                  <a:srgbClr val="006600"/>
                </a:solidFill>
              </a:rPr>
              <a:t>k</a:t>
            </a:r>
            <a:r>
              <a:rPr lang="en-US" baseline="-25000" dirty="0">
                <a:solidFill>
                  <a:srgbClr val="006600"/>
                </a:solidFill>
              </a:rPr>
              <a:t>2 </a:t>
            </a:r>
            <a:r>
              <a:rPr lang="en-US" dirty="0">
                <a:solidFill>
                  <a:srgbClr val="006600"/>
                </a:solidFill>
                <a:latin typeface="Symbol" pitchFamily="18" charset="2"/>
              </a:rPr>
              <a:t>, ... ,</a:t>
            </a:r>
            <a:r>
              <a:rPr lang="en-US" baseline="-25000" dirty="0">
                <a:solidFill>
                  <a:srgbClr val="006600"/>
                </a:solidFill>
              </a:rPr>
              <a:t> </a:t>
            </a:r>
            <a:r>
              <a:rPr lang="en-US" dirty="0" smtClean="0">
                <a:solidFill>
                  <a:srgbClr val="006600"/>
                </a:solidFill>
              </a:rPr>
              <a:t>k</a:t>
            </a:r>
            <a:r>
              <a:rPr lang="en-US" baseline="-25000" dirty="0" smtClean="0">
                <a:solidFill>
                  <a:srgbClr val="006600"/>
                </a:solidFill>
              </a:rPr>
              <a:t>M-1</a:t>
            </a:r>
          </a:p>
          <a:p>
            <a:endParaRPr lang="en-US" baseline="-25000" dirty="0">
              <a:solidFill>
                <a:srgbClr val="006600"/>
              </a:solidFill>
            </a:endParaRPr>
          </a:p>
        </p:txBody>
      </p:sp>
      <p:sp>
        <p:nvSpPr>
          <p:cNvPr id="986116" name="Rectangle 4"/>
          <p:cNvSpPr>
            <a:spLocks noChangeArrowheads="1"/>
          </p:cNvSpPr>
          <p:nvPr/>
        </p:nvSpPr>
        <p:spPr bwMode="auto">
          <a:xfrm>
            <a:off x="2533650" y="5592763"/>
            <a:ext cx="4545013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342900" indent="-342900" algn="ctr"/>
            <a:r>
              <a:rPr lang="en-US" sz="2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Keys</a:t>
            </a:r>
            <a:r>
              <a:rPr lang="en-US">
                <a:latin typeface="Arial" pitchFamily="34" charset="0"/>
                <a:cs typeface="Arial" pitchFamily="34" charset="0"/>
              </a:rPr>
              <a:t> </a:t>
            </a:r>
            <a:r>
              <a:rPr lang="en-US" sz="280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are ordered such that:</a:t>
            </a:r>
          </a:p>
          <a:p>
            <a:pPr marL="342900" indent="-342900" algn="ctr"/>
            <a:r>
              <a:rPr lang="en-US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baseline="-25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aseline="-25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baseline="-25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&lt; ... &lt;</a:t>
            </a:r>
            <a:r>
              <a:rPr lang="en-US" baseline="-25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baseline="-2500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M-1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7888" y="4462463"/>
            <a:ext cx="5319712" cy="989012"/>
            <a:chOff x="1105" y="1921"/>
            <a:chExt cx="3351" cy="623"/>
          </a:xfrm>
        </p:grpSpPr>
        <p:sp>
          <p:nvSpPr>
            <p:cNvPr id="986118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86119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29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Ctr="1">
              <a:spAutoFit/>
            </a:bodyPr>
            <a:lstStyle/>
            <a:p>
              <a:pPr algn="l" defTabSz="828675">
                <a:lnSpc>
                  <a:spcPct val="85000"/>
                </a:lnSpc>
              </a:pPr>
              <a:r>
                <a:rPr lang="en-US" sz="22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baseline="-25000">
                  <a:latin typeface="Arial" pitchFamily="34" charset="0"/>
                  <a:cs typeface="Arial" pitchFamily="34" charset="0"/>
                </a:rPr>
                <a:t>M-1</a:t>
              </a:r>
            </a:p>
          </p:txBody>
        </p:sp>
        <p:sp>
          <p:nvSpPr>
            <p:cNvPr id="986120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/>
            <a:lstStyle/>
            <a:p>
              <a:pPr algn="l" defTabSz="828675">
                <a:lnSpc>
                  <a:spcPct val="85000"/>
                </a:lnSpc>
              </a:pPr>
              <a:r>
                <a:rPr lang="en-US" sz="2200">
                  <a:latin typeface="Arial" pitchFamily="34" charset="0"/>
                  <a:cs typeface="Arial" pitchFamily="34" charset="0"/>
                </a:rPr>
                <a:t>. . .</a:t>
              </a:r>
            </a:p>
          </p:txBody>
        </p:sp>
        <p:sp>
          <p:nvSpPr>
            <p:cNvPr id="986121" name="Rectangle 9"/>
            <p:cNvSpPr>
              <a:spLocks noChangeArrowheads="1"/>
            </p:cNvSpPr>
            <p:nvPr/>
          </p:nvSpPr>
          <p:spPr bwMode="auto">
            <a:xfrm>
              <a:off x="3189" y="2045"/>
              <a:ext cx="26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/>
            <a:lstStyle/>
            <a:p>
              <a:pPr algn="l" defTabSz="828675">
                <a:lnSpc>
                  <a:spcPct val="85000"/>
                </a:lnSpc>
              </a:pPr>
              <a:r>
                <a:rPr lang="en-US" sz="2200">
                  <a:latin typeface="Arial" pitchFamily="34" charset="0"/>
                  <a:cs typeface="Arial" pitchFamily="34" charset="0"/>
                </a:rPr>
                <a:t>. . . </a:t>
              </a:r>
            </a:p>
          </p:txBody>
        </p:sp>
        <p:sp>
          <p:nvSpPr>
            <p:cNvPr id="986122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05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/>
            <a:lstStyle/>
            <a:p>
              <a:pPr algn="l" defTabSz="828675">
                <a:lnSpc>
                  <a:spcPct val="85000"/>
                </a:lnSpc>
              </a:pPr>
              <a:r>
                <a:rPr lang="en-US" sz="22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baseline="-25000">
                  <a:latin typeface="Arial" pitchFamily="34" charset="0"/>
                  <a:cs typeface="Arial" pitchFamily="34" charset="0"/>
                </a:rPr>
                <a:t>i-1</a:t>
              </a:r>
            </a:p>
          </p:txBody>
        </p:sp>
        <p:sp>
          <p:nvSpPr>
            <p:cNvPr id="986123" name="Rectangle 11"/>
            <p:cNvSpPr>
              <a:spLocks noChangeArrowheads="1"/>
            </p:cNvSpPr>
            <p:nvPr/>
          </p:nvSpPr>
          <p:spPr bwMode="auto">
            <a:xfrm>
              <a:off x="2863" y="2025"/>
              <a:ext cx="163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/>
            <a:lstStyle/>
            <a:p>
              <a:pPr algn="l" defTabSz="828675">
                <a:lnSpc>
                  <a:spcPct val="85000"/>
                </a:lnSpc>
              </a:pPr>
              <a:r>
                <a:rPr lang="en-US" sz="22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baseline="-2500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sp>
          <p:nvSpPr>
            <p:cNvPr id="986124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Ctr="1"/>
            <a:lstStyle/>
            <a:p>
              <a:pPr algn="l" defTabSz="828675">
                <a:lnSpc>
                  <a:spcPct val="85000"/>
                </a:lnSpc>
              </a:pPr>
              <a:r>
                <a:rPr lang="en-US" sz="22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2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86125" name="Line 13"/>
            <p:cNvSpPr>
              <a:spLocks noChangeShapeType="1"/>
            </p:cNvSpPr>
            <p:nvPr/>
          </p:nvSpPr>
          <p:spPr bwMode="auto">
            <a:xfrm flipH="1">
              <a:off x="1201" y="216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86126" name="Line 14"/>
            <p:cNvSpPr>
              <a:spLocks noChangeShapeType="1"/>
            </p:cNvSpPr>
            <p:nvPr/>
          </p:nvSpPr>
          <p:spPr bwMode="auto">
            <a:xfrm flipH="1">
              <a:off x="2257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86127" name="Line 15"/>
            <p:cNvSpPr>
              <a:spLocks noChangeShapeType="1"/>
            </p:cNvSpPr>
            <p:nvPr/>
          </p:nvSpPr>
          <p:spPr bwMode="auto">
            <a:xfrm>
              <a:off x="2785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e-IL"/>
            </a:p>
          </p:txBody>
        </p:sp>
        <p:sp>
          <p:nvSpPr>
            <p:cNvPr id="986128" name="Line 16"/>
            <p:cNvSpPr>
              <a:spLocks noChangeShapeType="1"/>
            </p:cNvSpPr>
            <p:nvPr/>
          </p:nvSpPr>
          <p:spPr bwMode="auto">
            <a:xfrm>
              <a:off x="4129" y="2161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561975" y="1163638"/>
            <a:ext cx="41433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</a:t>
            </a:r>
            <a:r>
              <a:rPr lang="en-US"/>
              <a:t> </a:t>
            </a:r>
            <a:r>
              <a:rPr lang="de-DE"/>
              <a:t>70: ... get rid of 70</a:t>
            </a:r>
            <a:endParaRPr lang="en-US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2263" y="2401888"/>
            <a:ext cx="84201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1085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Result</a:t>
            </a:r>
            <a:endParaRPr lang="en-US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3" y="2068513"/>
            <a:ext cx="61722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17335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Delete 100</a:t>
            </a:r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6213" y="2068513"/>
            <a:ext cx="61722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201136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 100</a:t>
            </a:r>
            <a:endParaRPr lang="en-US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975" y="2478088"/>
            <a:ext cx="7766050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1085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Result</a:t>
            </a:r>
            <a:endParaRPr lang="en-US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025" y="2166938"/>
            <a:ext cx="5697538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15525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Delete 80</a:t>
            </a:r>
            <a:endParaRPr lang="en-US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7025" y="2166938"/>
            <a:ext cx="5697538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21939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 80 ...</a:t>
            </a:r>
            <a:endParaRPr lang="en-US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305050"/>
            <a:ext cx="65532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21939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 80 ...</a:t>
            </a:r>
            <a:endParaRPr lang="en-US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3" y="2174875"/>
            <a:ext cx="86645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092200" y="1389063"/>
            <a:ext cx="21939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 80 ...</a:t>
            </a:r>
            <a:endParaRPr lang="en-US"/>
          </a:p>
        </p:txBody>
      </p:sp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2151063"/>
            <a:ext cx="8569325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Deleting Items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5983288" y="1136650"/>
            <a:ext cx="18637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Final Result</a:t>
            </a:r>
            <a:endParaRPr lang="en-US"/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039938"/>
            <a:ext cx="8534400" cy="35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2438400" y="4576763"/>
            <a:ext cx="2506663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de-DE" b="0"/>
              <a:t>comparison with</a:t>
            </a:r>
          </a:p>
          <a:p>
            <a:pPr algn="ctr"/>
            <a:r>
              <a:rPr lang="de-DE" b="0"/>
              <a:t>binary search tree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Properties of M-way Search Tree</a:t>
            </a:r>
            <a:r>
              <a:rPr lang="en-US" sz="400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0"/>
            <a:ext cx="8064500" cy="2087367"/>
          </a:xfrm>
          <a:noFill/>
          <a:ln/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/>
              <a:t>For a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</a:t>
            </a:r>
            <a:r>
              <a:rPr lang="en-US" sz="2400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i</a:t>
            </a:r>
            <a:r>
              <a:rPr lang="en-US" sz="2400" dirty="0"/>
              <a:t> </a:t>
            </a:r>
            <a:r>
              <a:rPr lang="en-US" sz="2400" dirty="0" smtClean="0"/>
              <a:t>that is the </a:t>
            </a:r>
            <a:r>
              <a:rPr lang="en-US" sz="2400" i="1" dirty="0" err="1" smtClean="0">
                <a:solidFill>
                  <a:srgbClr val="006600"/>
                </a:solidFill>
              </a:rPr>
              <a:t>i-</a:t>
            </a:r>
            <a:r>
              <a:rPr lang="en-US" sz="2400" dirty="0" err="1" smtClean="0">
                <a:solidFill>
                  <a:srgbClr val="006600"/>
                </a:solidFill>
              </a:rPr>
              <a:t>th</a:t>
            </a:r>
            <a:r>
              <a:rPr lang="en-US" sz="2400" dirty="0" smtClean="0"/>
              <a:t> </a:t>
            </a:r>
            <a:r>
              <a:rPr lang="en-US" sz="2400" dirty="0"/>
              <a:t>child of a</a:t>
            </a:r>
            <a:r>
              <a:rPr lang="en-US" sz="2400" dirty="0" smtClean="0"/>
              <a:t> </a:t>
            </a:r>
            <a:r>
              <a:rPr lang="en-US" sz="2400" dirty="0"/>
              <a:t>node:</a:t>
            </a:r>
          </a:p>
          <a:p>
            <a:pPr lvl="1">
              <a:buFont typeface="MT Extra" pitchFamily="18" charset="2"/>
              <a:buNone/>
            </a:pPr>
            <a:r>
              <a:rPr lang="en-US" sz="2400" dirty="0"/>
              <a:t>all keys in </a:t>
            </a:r>
            <a:r>
              <a:rPr lang="en-US" sz="2400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i</a:t>
            </a:r>
            <a:r>
              <a:rPr lang="en-US" sz="2400" dirty="0"/>
              <a:t> must be between keys </a:t>
            </a:r>
            <a:r>
              <a:rPr lang="en-US" sz="2400" dirty="0">
                <a:solidFill>
                  <a:srgbClr val="006600"/>
                </a:solidFill>
              </a:rPr>
              <a:t>k</a:t>
            </a:r>
            <a:r>
              <a:rPr lang="en-US" sz="2400" baseline="-25000" dirty="0">
                <a:solidFill>
                  <a:srgbClr val="006600"/>
                </a:solidFill>
              </a:rPr>
              <a:t>i-1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 err="1">
                <a:solidFill>
                  <a:srgbClr val="006600"/>
                </a:solidFill>
              </a:rPr>
              <a:t>k</a:t>
            </a:r>
            <a:r>
              <a:rPr lang="en-US" sz="2400" baseline="-25000" dirty="0" err="1">
                <a:solidFill>
                  <a:srgbClr val="006600"/>
                </a:solidFill>
              </a:rPr>
              <a:t>i</a:t>
            </a:r>
            <a:endParaRPr lang="en-US" sz="2400" baseline="-25000" dirty="0">
              <a:solidFill>
                <a:srgbClr val="006600"/>
              </a:solidFill>
            </a:endParaRPr>
          </a:p>
          <a:p>
            <a:pPr lvl="1">
              <a:buNone/>
            </a:pPr>
            <a:r>
              <a:rPr lang="en-US" sz="2400" dirty="0"/>
              <a:t>i.e. </a:t>
            </a:r>
            <a:r>
              <a:rPr lang="en-US" sz="2400" dirty="0">
                <a:solidFill>
                  <a:srgbClr val="006600"/>
                </a:solidFill>
              </a:rPr>
              <a:t>k</a:t>
            </a:r>
            <a:r>
              <a:rPr lang="en-US" sz="2400" baseline="-25000" dirty="0">
                <a:solidFill>
                  <a:srgbClr val="006600"/>
                </a:solidFill>
              </a:rPr>
              <a:t>i-1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Symbol" pitchFamily="18" charset="2"/>
              </a:rPr>
              <a:t>&lt; </a:t>
            </a:r>
            <a:r>
              <a:rPr lang="en-US" sz="2400" dirty="0" smtClean="0">
                <a:solidFill>
                  <a:srgbClr val="006600"/>
                </a:solidFill>
              </a:rPr>
              <a:t>keys(T</a:t>
            </a:r>
            <a:r>
              <a:rPr lang="en-US" sz="2400" baseline="-25000" dirty="0" smtClean="0">
                <a:solidFill>
                  <a:srgbClr val="006600"/>
                </a:solidFill>
              </a:rPr>
              <a:t>i</a:t>
            </a:r>
            <a:r>
              <a:rPr lang="en-US" sz="2400" dirty="0" smtClean="0">
                <a:solidFill>
                  <a:srgbClr val="006600"/>
                </a:solidFill>
                <a:latin typeface="Symbol" pitchFamily="18" charset="2"/>
              </a:rPr>
              <a:t> )&lt; </a:t>
            </a:r>
            <a:r>
              <a:rPr lang="en-US" sz="2400" dirty="0" err="1">
                <a:solidFill>
                  <a:srgbClr val="006600"/>
                </a:solidFill>
              </a:rPr>
              <a:t>k</a:t>
            </a:r>
            <a:r>
              <a:rPr lang="en-US" sz="2400" baseline="-25000" dirty="0" err="1">
                <a:solidFill>
                  <a:srgbClr val="006600"/>
                </a:solidFill>
              </a:rPr>
              <a:t>i</a:t>
            </a:r>
            <a:endParaRPr lang="en-US" sz="2400" baseline="-250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/>
              <a:t>All keys in first </a:t>
            </a:r>
            <a:r>
              <a:rPr lang="en-US" sz="2400" dirty="0" err="1"/>
              <a:t>subtree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T</a:t>
            </a:r>
            <a:r>
              <a:rPr lang="en-US" sz="2400" baseline="-25000" dirty="0" smtClean="0">
                <a:solidFill>
                  <a:srgbClr val="006600"/>
                </a:solidFill>
              </a:rPr>
              <a:t>1, </a:t>
            </a:r>
            <a:r>
              <a:rPr lang="en-US" sz="2400" dirty="0" smtClean="0">
                <a:solidFill>
                  <a:srgbClr val="006600"/>
                </a:solidFill>
              </a:rPr>
              <a:t>keys(T</a:t>
            </a:r>
            <a:r>
              <a:rPr lang="en-US" sz="2400" baseline="-25000" dirty="0" smtClean="0">
                <a:solidFill>
                  <a:srgbClr val="006600"/>
                </a:solidFill>
              </a:rPr>
              <a:t>1</a:t>
            </a:r>
            <a:r>
              <a:rPr lang="en-US" sz="2400" dirty="0" smtClean="0">
                <a:solidFill>
                  <a:srgbClr val="006600"/>
                </a:solidFill>
                <a:latin typeface="Symbol" pitchFamily="18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Symbol" pitchFamily="18" charset="2"/>
              </a:rPr>
              <a:t>)&lt; </a:t>
            </a:r>
            <a:r>
              <a:rPr lang="en-US" sz="2400" dirty="0">
                <a:solidFill>
                  <a:srgbClr val="006600"/>
                </a:solidFill>
              </a:rPr>
              <a:t>k</a:t>
            </a:r>
            <a:r>
              <a:rPr lang="en-US" sz="2400" baseline="-25000" dirty="0">
                <a:solidFill>
                  <a:srgbClr val="006600"/>
                </a:solidFill>
              </a:rPr>
              <a:t>1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dirty="0"/>
              <a:t>All keys in last </a:t>
            </a:r>
            <a:r>
              <a:rPr lang="en-US" sz="2400" dirty="0" err="1"/>
              <a:t>subtree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006600"/>
                </a:solidFill>
              </a:rPr>
              <a:t>T</a:t>
            </a:r>
            <a:r>
              <a:rPr lang="en-US" sz="2400" baseline="-25000" dirty="0" smtClean="0">
                <a:solidFill>
                  <a:srgbClr val="006600"/>
                </a:solidFill>
              </a:rPr>
              <a:t>M</a:t>
            </a:r>
            <a:r>
              <a:rPr lang="en-US" sz="2400" dirty="0" smtClean="0">
                <a:solidFill>
                  <a:srgbClr val="006600"/>
                </a:solidFill>
              </a:rPr>
              <a:t>, keys(T</a:t>
            </a:r>
            <a:r>
              <a:rPr lang="en-US" sz="2400" baseline="-25000" dirty="0" smtClean="0">
                <a:solidFill>
                  <a:srgbClr val="006600"/>
                </a:solidFill>
              </a:rPr>
              <a:t>M</a:t>
            </a:r>
            <a:r>
              <a:rPr lang="en-US" sz="2400" dirty="0" smtClean="0">
                <a:solidFill>
                  <a:srgbClr val="006600"/>
                </a:solidFill>
                <a:latin typeface="Symbol" pitchFamily="18" charset="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Symbol" pitchFamily="18" charset="2"/>
              </a:rPr>
              <a:t>) &gt; </a:t>
            </a:r>
            <a:r>
              <a:rPr lang="en-US" sz="2400" dirty="0">
                <a:solidFill>
                  <a:srgbClr val="006600"/>
                </a:solidFill>
              </a:rPr>
              <a:t>k</a:t>
            </a:r>
            <a:r>
              <a:rPr lang="en-US" sz="2400" baseline="-25000" dirty="0">
                <a:solidFill>
                  <a:srgbClr val="006600"/>
                </a:solidFill>
              </a:rPr>
              <a:t>M-1</a:t>
            </a:r>
          </a:p>
        </p:txBody>
      </p:sp>
      <p:sp>
        <p:nvSpPr>
          <p:cNvPr id="988164" name="Rectangle 4"/>
          <p:cNvSpPr>
            <a:spLocks noChangeArrowheads="1"/>
          </p:cNvSpPr>
          <p:nvPr/>
        </p:nvSpPr>
        <p:spPr bwMode="auto">
          <a:xfrm>
            <a:off x="2768600" y="3917950"/>
            <a:ext cx="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endParaRPr lang="he-IL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1325" y="2101850"/>
            <a:ext cx="173038" cy="258763"/>
            <a:chOff x="1950" y="825"/>
            <a:chExt cx="109" cy="163"/>
          </a:xfrm>
        </p:grpSpPr>
        <p:sp>
          <p:nvSpPr>
            <p:cNvPr id="988166" name="Rectangle 6"/>
            <p:cNvSpPr>
              <a:spLocks noChangeArrowheads="1"/>
            </p:cNvSpPr>
            <p:nvPr/>
          </p:nvSpPr>
          <p:spPr bwMode="auto">
            <a:xfrm>
              <a:off x="1950" y="825"/>
              <a:ext cx="6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988167" name="Rectangle 7"/>
            <p:cNvSpPr>
              <a:spLocks noChangeArrowheads="1"/>
            </p:cNvSpPr>
            <p:nvPr/>
          </p:nvSpPr>
          <p:spPr bwMode="auto">
            <a:xfrm>
              <a:off x="2019" y="88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</a:rPr>
                <a:t>1</a:t>
              </a:r>
            </a:p>
          </p:txBody>
        </p:sp>
      </p:grpSp>
      <p:sp>
        <p:nvSpPr>
          <p:cNvPr id="988168" name="Oval 8"/>
          <p:cNvSpPr>
            <a:spLocks noChangeArrowheads="1"/>
          </p:cNvSpPr>
          <p:nvPr/>
        </p:nvSpPr>
        <p:spPr bwMode="auto">
          <a:xfrm>
            <a:off x="1949450" y="1987550"/>
            <a:ext cx="4619625" cy="58737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88169" name="Freeform 9"/>
          <p:cNvSpPr>
            <a:spLocks/>
          </p:cNvSpPr>
          <p:nvPr/>
        </p:nvSpPr>
        <p:spPr bwMode="auto">
          <a:xfrm>
            <a:off x="3797300" y="2195513"/>
            <a:ext cx="1039813" cy="984250"/>
          </a:xfrm>
          <a:custGeom>
            <a:avLst/>
            <a:gdLst/>
            <a:ahLst/>
            <a:cxnLst>
              <a:cxn ang="0">
                <a:pos x="334" y="9"/>
              </a:cxn>
              <a:cxn ang="0">
                <a:pos x="0" y="723"/>
              </a:cxn>
              <a:cxn ang="0">
                <a:pos x="654" y="723"/>
              </a:cxn>
              <a:cxn ang="0">
                <a:pos x="334" y="0"/>
              </a:cxn>
              <a:cxn ang="0">
                <a:pos x="334" y="9"/>
              </a:cxn>
            </a:cxnLst>
            <a:rect l="0" t="0" r="r" b="b"/>
            <a:pathLst>
              <a:path w="655" h="724">
                <a:moveTo>
                  <a:pt x="334" y="9"/>
                </a:moveTo>
                <a:lnTo>
                  <a:pt x="0" y="723"/>
                </a:lnTo>
                <a:lnTo>
                  <a:pt x="654" y="723"/>
                </a:lnTo>
                <a:lnTo>
                  <a:pt x="334" y="0"/>
                </a:lnTo>
                <a:lnTo>
                  <a:pt x="334" y="9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988170" name="Rectangle 10"/>
          <p:cNvSpPr>
            <a:spLocks noChangeArrowheads="1"/>
          </p:cNvSpPr>
          <p:nvPr/>
        </p:nvSpPr>
        <p:spPr bwMode="auto">
          <a:xfrm>
            <a:off x="4281488" y="2851150"/>
            <a:ext cx="131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988171" name="Rectangle 11"/>
          <p:cNvSpPr>
            <a:spLocks noChangeArrowheads="1"/>
          </p:cNvSpPr>
          <p:nvPr/>
        </p:nvSpPr>
        <p:spPr bwMode="auto">
          <a:xfrm>
            <a:off x="4281488" y="2851150"/>
            <a:ext cx="131762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988172" name="Rectangle 12"/>
          <p:cNvSpPr>
            <a:spLocks noChangeArrowheads="1"/>
          </p:cNvSpPr>
          <p:nvPr/>
        </p:nvSpPr>
        <p:spPr bwMode="auto">
          <a:xfrm>
            <a:off x="4418013" y="29448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988173" name="Rectangle 13"/>
          <p:cNvSpPr>
            <a:spLocks noChangeArrowheads="1"/>
          </p:cNvSpPr>
          <p:nvPr/>
        </p:nvSpPr>
        <p:spPr bwMode="auto">
          <a:xfrm>
            <a:off x="4418013" y="2944813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988174" name="Rectangle 14"/>
          <p:cNvSpPr>
            <a:spLocks noChangeArrowheads="1"/>
          </p:cNvSpPr>
          <p:nvPr/>
        </p:nvSpPr>
        <p:spPr bwMode="auto">
          <a:xfrm>
            <a:off x="3336925" y="2128838"/>
            <a:ext cx="2698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. . .</a:t>
            </a:r>
          </a:p>
        </p:txBody>
      </p:sp>
      <p:sp>
        <p:nvSpPr>
          <p:cNvPr id="988175" name="Rectangle 15"/>
          <p:cNvSpPr>
            <a:spLocks noChangeArrowheads="1"/>
          </p:cNvSpPr>
          <p:nvPr/>
        </p:nvSpPr>
        <p:spPr bwMode="auto">
          <a:xfrm>
            <a:off x="4816475" y="2089150"/>
            <a:ext cx="3238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. . . </a:t>
            </a:r>
          </a:p>
        </p:txBody>
      </p:sp>
      <p:sp>
        <p:nvSpPr>
          <p:cNvPr id="988176" name="Freeform 16"/>
          <p:cNvSpPr>
            <a:spLocks/>
          </p:cNvSpPr>
          <p:nvPr/>
        </p:nvSpPr>
        <p:spPr bwMode="auto">
          <a:xfrm>
            <a:off x="5270500" y="2184400"/>
            <a:ext cx="939800" cy="977900"/>
          </a:xfrm>
          <a:custGeom>
            <a:avLst/>
            <a:gdLst/>
            <a:ahLst/>
            <a:cxnLst>
              <a:cxn ang="0">
                <a:pos x="272" y="7"/>
              </a:cxn>
              <a:cxn ang="0">
                <a:pos x="0" y="589"/>
              </a:cxn>
              <a:cxn ang="0">
                <a:pos x="533" y="589"/>
              </a:cxn>
              <a:cxn ang="0">
                <a:pos x="272" y="0"/>
              </a:cxn>
              <a:cxn ang="0">
                <a:pos x="272" y="7"/>
              </a:cxn>
            </a:cxnLst>
            <a:rect l="0" t="0" r="r" b="b"/>
            <a:pathLst>
              <a:path w="534" h="590">
                <a:moveTo>
                  <a:pt x="272" y="7"/>
                </a:moveTo>
                <a:lnTo>
                  <a:pt x="0" y="589"/>
                </a:lnTo>
                <a:lnTo>
                  <a:pt x="533" y="589"/>
                </a:lnTo>
                <a:lnTo>
                  <a:pt x="272" y="0"/>
                </a:lnTo>
                <a:lnTo>
                  <a:pt x="272" y="7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988177" name="Freeform 17"/>
          <p:cNvSpPr>
            <a:spLocks/>
          </p:cNvSpPr>
          <p:nvPr/>
        </p:nvSpPr>
        <p:spPr bwMode="auto">
          <a:xfrm>
            <a:off x="2401888" y="2195513"/>
            <a:ext cx="920750" cy="1008062"/>
          </a:xfrm>
          <a:custGeom>
            <a:avLst/>
            <a:gdLst/>
            <a:ahLst/>
            <a:cxnLst>
              <a:cxn ang="0">
                <a:pos x="269" y="10"/>
              </a:cxn>
              <a:cxn ang="0">
                <a:pos x="0" y="589"/>
              </a:cxn>
              <a:cxn ang="0">
                <a:pos x="534" y="589"/>
              </a:cxn>
              <a:cxn ang="0">
                <a:pos x="269" y="0"/>
              </a:cxn>
              <a:cxn ang="0">
                <a:pos x="269" y="10"/>
              </a:cxn>
            </a:cxnLst>
            <a:rect l="0" t="0" r="r" b="b"/>
            <a:pathLst>
              <a:path w="535" h="590">
                <a:moveTo>
                  <a:pt x="269" y="10"/>
                </a:moveTo>
                <a:lnTo>
                  <a:pt x="0" y="589"/>
                </a:lnTo>
                <a:lnTo>
                  <a:pt x="534" y="589"/>
                </a:lnTo>
                <a:lnTo>
                  <a:pt x="269" y="0"/>
                </a:lnTo>
                <a:lnTo>
                  <a:pt x="269" y="1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988178" name="Rectangle 18"/>
          <p:cNvSpPr>
            <a:spLocks noChangeArrowheads="1"/>
          </p:cNvSpPr>
          <p:nvPr/>
        </p:nvSpPr>
        <p:spPr bwMode="auto">
          <a:xfrm>
            <a:off x="3921125" y="211137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88179" name="Rectangle 19"/>
          <p:cNvSpPr>
            <a:spLocks noChangeArrowheads="1"/>
          </p:cNvSpPr>
          <p:nvPr/>
        </p:nvSpPr>
        <p:spPr bwMode="auto">
          <a:xfrm>
            <a:off x="3921125" y="211137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88180" name="Rectangle 20"/>
          <p:cNvSpPr>
            <a:spLocks noChangeArrowheads="1"/>
          </p:cNvSpPr>
          <p:nvPr/>
        </p:nvSpPr>
        <p:spPr bwMode="auto">
          <a:xfrm>
            <a:off x="4030663" y="2198688"/>
            <a:ext cx="141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i-1</a:t>
            </a:r>
          </a:p>
        </p:txBody>
      </p:sp>
      <p:sp>
        <p:nvSpPr>
          <p:cNvPr id="988181" name="Rectangle 21"/>
          <p:cNvSpPr>
            <a:spLocks noChangeArrowheads="1"/>
          </p:cNvSpPr>
          <p:nvPr/>
        </p:nvSpPr>
        <p:spPr bwMode="auto">
          <a:xfrm>
            <a:off x="4489450" y="211772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88182" name="Rectangle 22"/>
          <p:cNvSpPr>
            <a:spLocks noChangeArrowheads="1"/>
          </p:cNvSpPr>
          <p:nvPr/>
        </p:nvSpPr>
        <p:spPr bwMode="auto">
          <a:xfrm>
            <a:off x="4489450" y="211772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88183" name="Rectangle 23"/>
          <p:cNvSpPr>
            <a:spLocks noChangeArrowheads="1"/>
          </p:cNvSpPr>
          <p:nvPr/>
        </p:nvSpPr>
        <p:spPr bwMode="auto">
          <a:xfrm>
            <a:off x="4598988" y="22098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988184" name="Rectangle 24"/>
          <p:cNvSpPr>
            <a:spLocks noChangeArrowheads="1"/>
          </p:cNvSpPr>
          <p:nvPr/>
        </p:nvSpPr>
        <p:spPr bwMode="auto">
          <a:xfrm>
            <a:off x="4598988" y="2209800"/>
            <a:ext cx="34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988185" name="Rectangle 25"/>
          <p:cNvSpPr>
            <a:spLocks noChangeArrowheads="1"/>
          </p:cNvSpPr>
          <p:nvPr/>
        </p:nvSpPr>
        <p:spPr bwMode="auto">
          <a:xfrm>
            <a:off x="5603875" y="2840038"/>
            <a:ext cx="131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988186" name="Rectangle 26"/>
          <p:cNvSpPr>
            <a:spLocks noChangeArrowheads="1"/>
          </p:cNvSpPr>
          <p:nvPr/>
        </p:nvSpPr>
        <p:spPr bwMode="auto">
          <a:xfrm>
            <a:off x="5603875" y="2840038"/>
            <a:ext cx="13176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988187" name="Rectangle 27"/>
          <p:cNvSpPr>
            <a:spLocks noChangeArrowheads="1"/>
          </p:cNvSpPr>
          <p:nvPr/>
        </p:nvSpPr>
        <p:spPr bwMode="auto">
          <a:xfrm>
            <a:off x="5732463" y="2965450"/>
            <a:ext cx="11271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988188" name="Rectangle 28"/>
          <p:cNvSpPr>
            <a:spLocks noChangeArrowheads="1"/>
          </p:cNvSpPr>
          <p:nvPr/>
        </p:nvSpPr>
        <p:spPr bwMode="auto">
          <a:xfrm>
            <a:off x="2724150" y="2835275"/>
            <a:ext cx="131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988189" name="Rectangle 29"/>
          <p:cNvSpPr>
            <a:spLocks noChangeArrowheads="1"/>
          </p:cNvSpPr>
          <p:nvPr/>
        </p:nvSpPr>
        <p:spPr bwMode="auto">
          <a:xfrm>
            <a:off x="2724150" y="2835275"/>
            <a:ext cx="1317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988190" name="Rectangle 30"/>
          <p:cNvSpPr>
            <a:spLocks noChangeArrowheads="1"/>
          </p:cNvSpPr>
          <p:nvPr/>
        </p:nvSpPr>
        <p:spPr bwMode="auto">
          <a:xfrm>
            <a:off x="2860675" y="29289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88191" name="Rectangle 31"/>
          <p:cNvSpPr>
            <a:spLocks noChangeArrowheads="1"/>
          </p:cNvSpPr>
          <p:nvPr/>
        </p:nvSpPr>
        <p:spPr bwMode="auto">
          <a:xfrm>
            <a:off x="2860675" y="2928938"/>
            <a:ext cx="63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88192" name="Rectangle 32"/>
          <p:cNvSpPr>
            <a:spLocks noChangeArrowheads="1"/>
          </p:cNvSpPr>
          <p:nvPr/>
        </p:nvSpPr>
        <p:spPr bwMode="auto">
          <a:xfrm>
            <a:off x="5292725" y="2068513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88193" name="Rectangle 33"/>
          <p:cNvSpPr>
            <a:spLocks noChangeArrowheads="1"/>
          </p:cNvSpPr>
          <p:nvPr/>
        </p:nvSpPr>
        <p:spPr bwMode="auto">
          <a:xfrm>
            <a:off x="5292725" y="2068513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988194" name="Rectangle 34"/>
          <p:cNvSpPr>
            <a:spLocks noChangeArrowheads="1"/>
          </p:cNvSpPr>
          <p:nvPr/>
        </p:nvSpPr>
        <p:spPr bwMode="auto">
          <a:xfrm>
            <a:off x="5402263" y="2160588"/>
            <a:ext cx="219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</a:rPr>
              <a:t>M-1</a:t>
            </a:r>
          </a:p>
        </p:txBody>
      </p:sp>
      <p:sp>
        <p:nvSpPr>
          <p:cNvPr id="988195" name="Rectangle 35"/>
          <p:cNvSpPr>
            <a:spLocks noChangeArrowheads="1"/>
          </p:cNvSpPr>
          <p:nvPr/>
        </p:nvSpPr>
        <p:spPr bwMode="auto">
          <a:xfrm>
            <a:off x="4838700" y="2808288"/>
            <a:ext cx="3238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. . . </a:t>
            </a:r>
          </a:p>
        </p:txBody>
      </p:sp>
      <p:sp>
        <p:nvSpPr>
          <p:cNvPr id="988196" name="Rectangle 36"/>
          <p:cNvSpPr>
            <a:spLocks noChangeArrowheads="1"/>
          </p:cNvSpPr>
          <p:nvPr/>
        </p:nvSpPr>
        <p:spPr bwMode="auto">
          <a:xfrm>
            <a:off x="3352800" y="2819400"/>
            <a:ext cx="3238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>
                <a:solidFill>
                  <a:srgbClr val="000000"/>
                </a:solidFill>
              </a:rPr>
              <a:t>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Deletion Algorithm 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19" name="Text Box 7"/>
          <p:cNvSpPr txBox="1">
            <a:spLocks noChangeArrowheads="1"/>
          </p:cNvSpPr>
          <p:nvPr/>
        </p:nvSpPr>
        <p:spPr bwMode="auto">
          <a:xfrm>
            <a:off x="633413" y="2087563"/>
            <a:ext cx="8002587" cy="2682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de-DE" b="0"/>
              <a:t>Locate node </a:t>
            </a:r>
            <a:r>
              <a:rPr lang="de-DE" b="0" i="1"/>
              <a:t>n</a:t>
            </a:r>
            <a:r>
              <a:rPr lang="de-DE" b="0"/>
              <a:t>, which contains item </a:t>
            </a:r>
            <a:r>
              <a:rPr lang="de-DE" b="0" i="1"/>
              <a:t>I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de-DE" b="0"/>
              <a:t>If node </a:t>
            </a:r>
            <a:r>
              <a:rPr lang="de-DE" b="0" i="1"/>
              <a:t>n</a:t>
            </a:r>
            <a:r>
              <a:rPr lang="de-DE" b="0"/>
              <a:t> is not a leaf </a:t>
            </a:r>
            <a:r>
              <a:rPr lang="de-DE" b="0">
                <a:sym typeface="Wingdings" pitchFamily="-101" charset="2"/>
              </a:rPr>
              <a:t> swap </a:t>
            </a:r>
            <a:r>
              <a:rPr lang="de-DE" b="0" i="1">
                <a:sym typeface="Wingdings" pitchFamily="-101" charset="2"/>
              </a:rPr>
              <a:t>I</a:t>
            </a:r>
            <a:r>
              <a:rPr lang="de-DE" b="0">
                <a:sym typeface="Wingdings" pitchFamily="-101" charset="2"/>
              </a:rPr>
              <a:t> with inorder successor</a:t>
            </a:r>
          </a:p>
          <a:p>
            <a:pPr marL="457200" indent="-457200">
              <a:spcBef>
                <a:spcPct val="50000"/>
              </a:spcBef>
              <a:buFont typeface="Wingdings" pitchFamily="-101" charset="2"/>
              <a:buChar char="à"/>
            </a:pPr>
            <a:r>
              <a:rPr lang="de-DE" b="0">
                <a:sym typeface="Wingdings" pitchFamily="-101" charset="2"/>
              </a:rPr>
              <a:t>deletion always begins at a leaf</a:t>
            </a:r>
          </a:p>
          <a:p>
            <a:pPr marL="457200" indent="-457200">
              <a:spcBef>
                <a:spcPct val="50000"/>
              </a:spcBef>
              <a:buFont typeface="Wingdings" pitchFamily="-101" charset="2"/>
              <a:buAutoNum type="arabicPeriod" startAt="3"/>
            </a:pPr>
            <a:r>
              <a:rPr lang="de-DE" b="0"/>
              <a:t>If leaf node </a:t>
            </a:r>
            <a:r>
              <a:rPr lang="de-DE" b="0" i="1"/>
              <a:t>n</a:t>
            </a:r>
            <a:r>
              <a:rPr lang="de-DE" b="0"/>
              <a:t> contains another item, just delete item </a:t>
            </a:r>
            <a:r>
              <a:rPr lang="de-DE" b="0" i="1"/>
              <a:t>I</a:t>
            </a:r>
            <a:r>
              <a:rPr lang="de-DE" b="0"/>
              <a:t/>
            </a:r>
            <a:br>
              <a:rPr lang="de-DE" b="0"/>
            </a:br>
            <a:r>
              <a:rPr lang="de-DE" b="0"/>
              <a:t>else</a:t>
            </a:r>
            <a:br>
              <a:rPr lang="de-DE" b="0"/>
            </a:br>
            <a:r>
              <a:rPr lang="de-DE" b="0"/>
              <a:t>	</a:t>
            </a:r>
            <a:r>
              <a:rPr lang="de-DE" b="0">
                <a:sym typeface="Wingdings" pitchFamily="-101" charset="2"/>
              </a:rPr>
              <a:t>try to redistribute nodes from siblings (see next slide)</a:t>
            </a:r>
            <a:br>
              <a:rPr lang="de-DE" b="0">
                <a:sym typeface="Wingdings" pitchFamily="-101" charset="2"/>
              </a:rPr>
            </a:br>
            <a:r>
              <a:rPr lang="de-DE" b="0">
                <a:sym typeface="Wingdings" pitchFamily="-101" charset="2"/>
              </a:rPr>
              <a:t>	if not possible, merge node (see next slide)</a:t>
            </a:r>
            <a:endParaRPr lang="en-US" b="0"/>
          </a:p>
        </p:txBody>
      </p:sp>
      <p:sp>
        <p:nvSpPr>
          <p:cNvPr id="34820" name="Text Box 8"/>
          <p:cNvSpPr txBox="1">
            <a:spLocks noChangeArrowheads="1"/>
          </p:cNvSpPr>
          <p:nvPr/>
        </p:nvSpPr>
        <p:spPr bwMode="auto">
          <a:xfrm>
            <a:off x="569913" y="1343025"/>
            <a:ext cx="243522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Deleting item </a:t>
            </a:r>
            <a:r>
              <a:rPr lang="de-DE" i="1"/>
              <a:t>I</a:t>
            </a:r>
            <a:r>
              <a:rPr lang="de-DE"/>
              <a:t>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Deletion Algorithm II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3038" y="1423988"/>
            <a:ext cx="62357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79400" y="1649413"/>
            <a:ext cx="2894013" cy="15478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90513" indent="-290513"/>
            <a:r>
              <a:rPr lang="de-DE" sz="1800" b="0"/>
              <a:t>A sibling has 2 items:</a:t>
            </a:r>
          </a:p>
          <a:p>
            <a:pPr marL="290513" indent="-290513">
              <a:spcBef>
                <a:spcPct val="30000"/>
              </a:spcBef>
              <a:buFont typeface="Wingdings" pitchFamily="-101" charset="2"/>
              <a:buChar char="à"/>
            </a:pPr>
            <a:r>
              <a:rPr lang="de-DE" sz="1800" b="0">
                <a:sym typeface="Wingdings" pitchFamily="-101" charset="2"/>
              </a:rPr>
              <a:t>redistribute item</a:t>
            </a:r>
            <a:br>
              <a:rPr lang="de-DE" sz="1800" b="0">
                <a:sym typeface="Wingdings" pitchFamily="-101" charset="2"/>
              </a:rPr>
            </a:br>
            <a:r>
              <a:rPr lang="de-DE" sz="1800" b="0">
                <a:sym typeface="Wingdings" pitchFamily="-101" charset="2"/>
              </a:rPr>
              <a:t>between siblings and</a:t>
            </a:r>
            <a:br>
              <a:rPr lang="de-DE" sz="1800" b="0">
                <a:sym typeface="Wingdings" pitchFamily="-101" charset="2"/>
              </a:rPr>
            </a:br>
            <a:r>
              <a:rPr lang="de-DE" sz="1800" b="0">
                <a:sym typeface="Wingdings" pitchFamily="-101" charset="2"/>
              </a:rPr>
              <a:t>parent</a:t>
            </a:r>
          </a:p>
          <a:p>
            <a:pPr marL="290513" indent="-290513">
              <a:buFont typeface="Wingdings" pitchFamily="-101" charset="2"/>
              <a:buChar char="à"/>
            </a:pPr>
            <a:endParaRPr lang="en-US" sz="1800" b="0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60350" y="4240213"/>
            <a:ext cx="3241675" cy="12461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84175" indent="-384175"/>
            <a:r>
              <a:rPr lang="de-DE" sz="1800" b="0"/>
              <a:t>No sibling has 2 items:</a:t>
            </a:r>
          </a:p>
          <a:p>
            <a:pPr marL="384175" indent="-384175">
              <a:spcBef>
                <a:spcPct val="20000"/>
              </a:spcBef>
              <a:buFont typeface="Wingdings" pitchFamily="-101" charset="2"/>
              <a:buChar char="à"/>
            </a:pPr>
            <a:r>
              <a:rPr lang="de-DE" sz="1800" b="0">
                <a:sym typeface="Wingdings" pitchFamily="-101" charset="2"/>
              </a:rPr>
              <a:t>merge node</a:t>
            </a:r>
          </a:p>
          <a:p>
            <a:pPr marL="384175" indent="-384175">
              <a:buFont typeface="Wingdings" pitchFamily="-101" charset="2"/>
              <a:buChar char="à"/>
            </a:pPr>
            <a:r>
              <a:rPr lang="de-DE" sz="1800" b="0"/>
              <a:t>move item from parent</a:t>
            </a:r>
            <a:br>
              <a:rPr lang="de-DE" sz="1800" b="0"/>
            </a:br>
            <a:r>
              <a:rPr lang="de-DE" sz="1800" b="0"/>
              <a:t>to sibling</a:t>
            </a:r>
            <a:endParaRPr lang="en-US" sz="1800" b="0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27013" y="1171575"/>
            <a:ext cx="22145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Redistribution</a:t>
            </a:r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5263" y="3789363"/>
            <a:ext cx="13446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Merging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8" y="1352550"/>
            <a:ext cx="5603875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Deletion Algorithm III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82563" y="1651000"/>
            <a:ext cx="3960812" cy="723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90513" indent="-290513"/>
            <a:r>
              <a:rPr lang="de-DE" sz="1800" b="0"/>
              <a:t>Internal node </a:t>
            </a:r>
            <a:r>
              <a:rPr lang="de-DE" sz="1800" b="0" i="1"/>
              <a:t>n</a:t>
            </a:r>
            <a:r>
              <a:rPr lang="de-DE" sz="1800" b="0"/>
              <a:t> has no item left</a:t>
            </a:r>
          </a:p>
          <a:p>
            <a:pPr marL="290513" indent="-290513">
              <a:spcBef>
                <a:spcPct val="30000"/>
              </a:spcBef>
              <a:buFont typeface="Wingdings" pitchFamily="-101" charset="2"/>
              <a:buChar char="à"/>
            </a:pPr>
            <a:r>
              <a:rPr lang="de-DE" sz="1800" b="0">
                <a:sym typeface="Wingdings" pitchFamily="-101" charset="2"/>
              </a:rPr>
              <a:t>redistribute </a:t>
            </a:r>
            <a:endParaRPr lang="en-US" sz="1800" b="0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58763" y="3803650"/>
            <a:ext cx="3343275" cy="1520825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84175" indent="-384175"/>
            <a:r>
              <a:rPr lang="de-DE" sz="1800" b="0"/>
              <a:t>Redistribution not possible:</a:t>
            </a:r>
          </a:p>
          <a:p>
            <a:pPr marL="384175" indent="-384175">
              <a:spcBef>
                <a:spcPct val="20000"/>
              </a:spcBef>
              <a:buFont typeface="Wingdings" pitchFamily="-101" charset="2"/>
              <a:buChar char="à"/>
            </a:pPr>
            <a:r>
              <a:rPr lang="de-DE" sz="1800" b="0">
                <a:sym typeface="Wingdings" pitchFamily="-101" charset="2"/>
              </a:rPr>
              <a:t>merge node</a:t>
            </a:r>
          </a:p>
          <a:p>
            <a:pPr marL="384175" indent="-384175">
              <a:buFont typeface="Wingdings" pitchFamily="-101" charset="2"/>
              <a:buChar char="à"/>
            </a:pPr>
            <a:r>
              <a:rPr lang="de-DE" sz="1800" b="0"/>
              <a:t>move item from parent</a:t>
            </a:r>
            <a:br>
              <a:rPr lang="de-DE" sz="1800" b="0"/>
            </a:br>
            <a:r>
              <a:rPr lang="de-DE" sz="1800" b="0"/>
              <a:t>to sibling</a:t>
            </a:r>
          </a:p>
          <a:p>
            <a:pPr marL="384175" indent="-384175">
              <a:buFont typeface="Wingdings" pitchFamily="-101" charset="2"/>
              <a:buChar char="à"/>
            </a:pPr>
            <a:r>
              <a:rPr lang="de-DE" sz="1800" b="0"/>
              <a:t>adopt child of </a:t>
            </a:r>
            <a:r>
              <a:rPr lang="de-DE" sz="1800" b="0" i="1"/>
              <a:t>n</a:t>
            </a:r>
            <a:endParaRPr lang="en-US" sz="1800" b="0" i="1"/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1020763" y="5437188"/>
            <a:ext cx="7186612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 b="0"/>
              <a:t>If </a:t>
            </a:r>
            <a:r>
              <a:rPr lang="de-DE" sz="1800" b="0" i="1"/>
              <a:t>n</a:t>
            </a:r>
            <a:r>
              <a:rPr lang="de-DE" sz="1800" b="0"/>
              <a:t>'s parent ends up without item, apply process recursively</a:t>
            </a:r>
            <a:endParaRPr lang="en-US" sz="1800" b="0"/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227013" y="1171575"/>
            <a:ext cx="221456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Redistribution</a:t>
            </a:r>
            <a:endParaRPr lang="en-US"/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234950" y="3365500"/>
            <a:ext cx="13446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Merging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Deletion Algorithm IV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674688" y="1555750"/>
            <a:ext cx="720725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90513" indent="-290513"/>
            <a:r>
              <a:rPr lang="de-DE" sz="1800" b="0"/>
              <a:t>If merging process reaches the root and root is without item</a:t>
            </a:r>
          </a:p>
          <a:p>
            <a:pPr marL="290513" indent="-290513"/>
            <a:r>
              <a:rPr lang="de-DE" sz="1800" b="0">
                <a:sym typeface="Wingdings" pitchFamily="-101" charset="2"/>
              </a:rPr>
              <a:t> delete root</a:t>
            </a:r>
            <a:endParaRPr lang="en-US" sz="1800" b="0"/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475" y="2586038"/>
            <a:ext cx="7308850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Operations of 2-3 Trees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33475" y="2849563"/>
            <a:ext cx="6877050" cy="820737"/>
            <a:chOff x="714" y="1795"/>
            <a:chExt cx="4332" cy="517"/>
          </a:xfrm>
        </p:grpSpPr>
        <p:sp>
          <p:nvSpPr>
            <p:cNvPr id="263174" name="Rectangle 6"/>
            <p:cNvSpPr>
              <a:spLocks noChangeArrowheads="1"/>
            </p:cNvSpPr>
            <p:nvPr/>
          </p:nvSpPr>
          <p:spPr bwMode="auto">
            <a:xfrm>
              <a:off x="714" y="1795"/>
              <a:ext cx="4332" cy="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846" y="1928"/>
              <a:ext cx="4068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/>
                <a:t>all operations have time complexity of log n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1441450" y="1350963"/>
            <a:ext cx="6261100" cy="7016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85750" indent="-285750">
              <a:buFontTx/>
              <a:buChar char="•"/>
            </a:pPr>
            <a:r>
              <a:rPr lang="en-US"/>
              <a:t>similar to 2-3 trees</a:t>
            </a:r>
          </a:p>
          <a:p>
            <a:pPr marL="285750" indent="-285750">
              <a:buFontTx/>
              <a:buChar char="•"/>
            </a:pPr>
            <a:r>
              <a:rPr lang="en-US"/>
              <a:t>4-nodes can have 3 items and 4 children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869950" y="2730500"/>
            <a:ext cx="11890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4-node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3641725"/>
            <a:ext cx="68770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38338"/>
            <a:ext cx="7772400" cy="276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 Example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1987" name="Text Box 5"/>
          <p:cNvSpPr txBox="1">
            <a:spLocks noChangeArrowheads="1"/>
          </p:cNvSpPr>
          <p:nvPr/>
        </p:nvSpPr>
        <p:spPr bwMode="auto">
          <a:xfrm>
            <a:off x="987425" y="1447800"/>
            <a:ext cx="7256463" cy="38449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dirty="0"/>
              <a:t>Insertion </a:t>
            </a:r>
            <a:r>
              <a:rPr lang="de-DE" dirty="0" err="1"/>
              <a:t>procedure</a:t>
            </a:r>
            <a:r>
              <a:rPr lang="de-DE" dirty="0"/>
              <a:t>:</a:t>
            </a:r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b="0" dirty="0" err="1"/>
              <a:t>similar</a:t>
            </a:r>
            <a:r>
              <a:rPr lang="de-DE" b="0" dirty="0"/>
              <a:t> to </a:t>
            </a:r>
            <a:r>
              <a:rPr lang="de-DE" b="0" dirty="0" err="1"/>
              <a:t>insertion</a:t>
            </a:r>
            <a:r>
              <a:rPr lang="de-DE" b="0" dirty="0"/>
              <a:t> in 2-3 </a:t>
            </a:r>
            <a:r>
              <a:rPr lang="de-DE" b="0" dirty="0" err="1"/>
              <a:t>trees</a:t>
            </a:r>
            <a:endParaRPr lang="de-DE" b="0" dirty="0"/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b="0" dirty="0" err="1"/>
              <a:t>items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inserted</a:t>
            </a:r>
            <a:r>
              <a:rPr lang="de-DE" b="0" dirty="0"/>
              <a:t> at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leafs</a:t>
            </a:r>
            <a:endParaRPr lang="de-DE" b="0" dirty="0"/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b="0" dirty="0" err="1"/>
              <a:t>since</a:t>
            </a:r>
            <a:r>
              <a:rPr lang="de-DE" b="0" dirty="0"/>
              <a:t> a 4-node </a:t>
            </a:r>
            <a:r>
              <a:rPr lang="de-DE" b="0" dirty="0" err="1"/>
              <a:t>cannot</a:t>
            </a:r>
            <a:r>
              <a:rPr lang="de-DE" b="0" dirty="0"/>
              <a:t> </a:t>
            </a:r>
            <a:r>
              <a:rPr lang="de-DE" b="0" dirty="0" err="1"/>
              <a:t>take</a:t>
            </a:r>
            <a:r>
              <a:rPr lang="de-DE" b="0" dirty="0"/>
              <a:t> </a:t>
            </a:r>
            <a:r>
              <a:rPr lang="de-DE" b="0" dirty="0" err="1"/>
              <a:t>another</a:t>
            </a:r>
            <a:r>
              <a:rPr lang="de-DE" b="0" dirty="0"/>
              <a:t> </a:t>
            </a:r>
            <a:r>
              <a:rPr lang="de-DE" b="0" dirty="0" err="1"/>
              <a:t>item</a:t>
            </a:r>
            <a:r>
              <a:rPr lang="de-DE" b="0" dirty="0"/>
              <a:t>,</a:t>
            </a:r>
            <a:br>
              <a:rPr lang="de-DE" b="0" dirty="0"/>
            </a:br>
            <a:r>
              <a:rPr lang="de-DE" b="0" dirty="0">
                <a:sym typeface="Wingdings" pitchFamily="-101" charset="2"/>
              </a:rPr>
              <a:t>4-nodes </a:t>
            </a:r>
            <a:r>
              <a:rPr lang="de-DE" b="0" dirty="0" err="1">
                <a:sym typeface="Wingdings" pitchFamily="-101" charset="2"/>
              </a:rPr>
              <a:t>are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split</a:t>
            </a:r>
            <a:r>
              <a:rPr lang="de-DE" b="0" dirty="0">
                <a:sym typeface="Wingdings" pitchFamily="-101" charset="2"/>
              </a:rPr>
              <a:t> up </a:t>
            </a:r>
            <a:r>
              <a:rPr lang="de-DE" b="0" dirty="0" err="1">
                <a:sym typeface="Wingdings" pitchFamily="-101" charset="2"/>
              </a:rPr>
              <a:t>during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insertion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process</a:t>
            </a:r>
            <a:endParaRPr lang="de-DE" b="0" dirty="0">
              <a:sym typeface="Wingdings" pitchFamily="-101" charset="2"/>
            </a:endParaRPr>
          </a:p>
          <a:p>
            <a:endParaRPr lang="de-DE" b="0" dirty="0">
              <a:sym typeface="Wingdings" pitchFamily="-101" charset="2"/>
            </a:endParaRPr>
          </a:p>
          <a:p>
            <a:r>
              <a:rPr lang="de-DE" dirty="0" err="1">
                <a:sym typeface="Wingdings" pitchFamily="-101" charset="2"/>
              </a:rPr>
              <a:t>Strategy</a:t>
            </a:r>
            <a:endParaRPr lang="de-DE" dirty="0">
              <a:sym typeface="Wingdings" pitchFamily="-101" charset="2"/>
            </a:endParaRPr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b="0" dirty="0">
                <a:sym typeface="Wingdings" pitchFamily="-101" charset="2"/>
              </a:rPr>
              <a:t>on </a:t>
            </a:r>
            <a:r>
              <a:rPr lang="de-DE" b="0" dirty="0" err="1">
                <a:sym typeface="Wingdings" pitchFamily="-101" charset="2"/>
              </a:rPr>
              <a:t>the</a:t>
            </a:r>
            <a:r>
              <a:rPr lang="de-DE" b="0" dirty="0">
                <a:sym typeface="Wingdings" pitchFamily="-101" charset="2"/>
              </a:rPr>
              <a:t> way </a:t>
            </a:r>
            <a:r>
              <a:rPr lang="de-DE" b="0" dirty="0" err="1">
                <a:sym typeface="Wingdings" pitchFamily="-101" charset="2"/>
              </a:rPr>
              <a:t>from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the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root</a:t>
            </a:r>
            <a:r>
              <a:rPr lang="de-DE" b="0" dirty="0">
                <a:sym typeface="Wingdings" pitchFamily="-101" charset="2"/>
              </a:rPr>
              <a:t> down to </a:t>
            </a:r>
            <a:r>
              <a:rPr lang="de-DE" b="0" dirty="0" err="1">
                <a:sym typeface="Wingdings" pitchFamily="-101" charset="2"/>
              </a:rPr>
              <a:t>the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leaf</a:t>
            </a:r>
            <a:r>
              <a:rPr lang="de-DE" b="0" dirty="0">
                <a:sym typeface="Wingdings" pitchFamily="-101" charset="2"/>
              </a:rPr>
              <a:t>:</a:t>
            </a:r>
            <a:br>
              <a:rPr lang="de-DE" b="0" dirty="0">
                <a:sym typeface="Wingdings" pitchFamily="-101" charset="2"/>
              </a:rPr>
            </a:br>
            <a:r>
              <a:rPr lang="de-DE" b="0" dirty="0" err="1">
                <a:sym typeface="Wingdings" pitchFamily="-101" charset="2"/>
              </a:rPr>
              <a:t>split</a:t>
            </a:r>
            <a:r>
              <a:rPr lang="de-DE" b="0" dirty="0">
                <a:sym typeface="Wingdings" pitchFamily="-101" charset="2"/>
              </a:rPr>
              <a:t> up all 4-nodes "on </a:t>
            </a:r>
            <a:r>
              <a:rPr lang="de-DE" b="0" dirty="0" err="1">
                <a:sym typeface="Wingdings" pitchFamily="-101" charset="2"/>
              </a:rPr>
              <a:t>the</a:t>
            </a:r>
            <a:r>
              <a:rPr lang="de-DE" b="0" dirty="0">
                <a:sym typeface="Wingdings" pitchFamily="-101" charset="2"/>
              </a:rPr>
              <a:t> way"</a:t>
            </a:r>
          </a:p>
          <a:p>
            <a:pPr marL="766763" lvl="1" indent="-309563">
              <a:spcBef>
                <a:spcPct val="30000"/>
              </a:spcBef>
            </a:pPr>
            <a:r>
              <a:rPr lang="de-DE" b="0" dirty="0">
                <a:sym typeface="Wingdings" pitchFamily="-101" charset="2"/>
              </a:rPr>
              <a:t> </a:t>
            </a:r>
            <a:r>
              <a:rPr lang="de-DE" b="0" dirty="0" err="1">
                <a:sym typeface="Wingdings" pitchFamily="-101" charset="2"/>
              </a:rPr>
              <a:t>insertion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can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be</a:t>
            </a:r>
            <a:r>
              <a:rPr lang="de-DE" b="0" dirty="0">
                <a:sym typeface="Wingdings" pitchFamily="-101" charset="2"/>
              </a:rPr>
              <a:t> </a:t>
            </a:r>
            <a:r>
              <a:rPr lang="de-DE" b="0" dirty="0" err="1">
                <a:sym typeface="Wingdings" pitchFamily="-101" charset="2"/>
              </a:rPr>
              <a:t>done</a:t>
            </a:r>
            <a:r>
              <a:rPr lang="de-DE" b="0" dirty="0">
                <a:sym typeface="Wingdings" pitchFamily="-101" charset="2"/>
              </a:rPr>
              <a:t> in </a:t>
            </a:r>
            <a:r>
              <a:rPr lang="de-DE" b="0" dirty="0" err="1">
                <a:sym typeface="Wingdings" pitchFamily="-101" charset="2"/>
              </a:rPr>
              <a:t>one</a:t>
            </a:r>
            <a:r>
              <a:rPr lang="de-DE" b="0" dirty="0">
                <a:sym typeface="Wingdings" pitchFamily="-101" charset="2"/>
              </a:rPr>
              <a:t> pass</a:t>
            </a:r>
            <a:br>
              <a:rPr lang="de-DE" b="0" dirty="0">
                <a:sym typeface="Wingdings" pitchFamily="-101" charset="2"/>
              </a:rPr>
            </a:br>
            <a:r>
              <a:rPr lang="de-DE" sz="1600" b="0" dirty="0">
                <a:sym typeface="Wingdings" pitchFamily="-101" charset="2"/>
              </a:rPr>
              <a:t>(</a:t>
            </a:r>
            <a:r>
              <a:rPr lang="de-DE" sz="1600" b="0" dirty="0" err="1">
                <a:sym typeface="Wingdings" pitchFamily="-101" charset="2"/>
              </a:rPr>
              <a:t>remember</a:t>
            </a:r>
            <a:r>
              <a:rPr lang="de-DE" sz="1600" b="0" dirty="0">
                <a:sym typeface="Wingdings" pitchFamily="-101" charset="2"/>
              </a:rPr>
              <a:t>: in 2-3 </a:t>
            </a:r>
            <a:r>
              <a:rPr lang="de-DE" sz="1600" b="0" dirty="0" err="1">
                <a:sym typeface="Wingdings" pitchFamily="-101" charset="2"/>
              </a:rPr>
              <a:t>trees</a:t>
            </a:r>
            <a:r>
              <a:rPr lang="de-DE" sz="1600" b="0" dirty="0">
                <a:sym typeface="Wingdings" pitchFamily="-101" charset="2"/>
              </a:rPr>
              <a:t>, a </a:t>
            </a:r>
            <a:r>
              <a:rPr lang="de-DE" sz="1600" b="0" dirty="0" err="1">
                <a:sym typeface="Wingdings" pitchFamily="-101" charset="2"/>
              </a:rPr>
              <a:t>reverse</a:t>
            </a:r>
            <a:r>
              <a:rPr lang="de-DE" sz="1600" b="0" dirty="0">
                <a:sym typeface="Wingdings" pitchFamily="-101" charset="2"/>
              </a:rPr>
              <a:t> pass </a:t>
            </a:r>
            <a:r>
              <a:rPr lang="de-DE" sz="1600" b="0" dirty="0" err="1">
                <a:sym typeface="Wingdings" pitchFamily="-101" charset="2"/>
              </a:rPr>
              <a:t>might</a:t>
            </a:r>
            <a:r>
              <a:rPr lang="de-DE" sz="1600" b="0" dirty="0">
                <a:sym typeface="Wingdings" pitchFamily="-101" charset="2"/>
              </a:rPr>
              <a:t> </a:t>
            </a:r>
            <a:r>
              <a:rPr lang="de-DE" sz="1600" b="0" dirty="0" err="1">
                <a:sym typeface="Wingdings" pitchFamily="-101" charset="2"/>
              </a:rPr>
              <a:t>be</a:t>
            </a:r>
            <a:r>
              <a:rPr lang="de-DE" sz="1600" b="0" dirty="0">
                <a:sym typeface="Wingdings" pitchFamily="-101" charset="2"/>
              </a:rPr>
              <a:t> </a:t>
            </a:r>
            <a:r>
              <a:rPr lang="de-DE" sz="1600" b="0" dirty="0" err="1">
                <a:sym typeface="Wingdings" pitchFamily="-101" charset="2"/>
              </a:rPr>
              <a:t>necessary</a:t>
            </a:r>
            <a:r>
              <a:rPr lang="de-DE" sz="1600" b="0" dirty="0">
                <a:sym typeface="Wingdings" pitchFamily="-101" charset="2"/>
              </a:rPr>
              <a:t>)</a:t>
            </a:r>
            <a:endParaRPr 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55638" y="1541463"/>
            <a:ext cx="75549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60, 30, 10, 20, 50, 40, 70, 80, 15, 90, 100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838" y="2647950"/>
            <a:ext cx="742632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55638" y="1541463"/>
            <a:ext cx="39481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60, 30, 10</a:t>
            </a:r>
            <a:r>
              <a:rPr lang="de-DE"/>
              <a:t>, 20</a:t>
            </a:r>
            <a:r>
              <a:rPr lang="en-US"/>
              <a:t> ...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627813" y="5286375"/>
            <a:ext cx="1814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...</a:t>
            </a:r>
            <a:r>
              <a:rPr lang="en-US"/>
              <a:t> </a:t>
            </a:r>
            <a:r>
              <a:rPr lang="de-DE"/>
              <a:t>50, 40</a:t>
            </a:r>
            <a:r>
              <a:rPr lang="en-US"/>
              <a:t>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/>
              <a:t>Example: 3-way search tree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3810000" cy="3886200"/>
          </a:xfrm>
        </p:spPr>
        <p:txBody>
          <a:bodyPr/>
          <a:lstStyle/>
          <a:p>
            <a:pPr>
              <a:buFont typeface="MT Extra" pitchFamily="18" charset="2"/>
              <a:buNone/>
            </a:pPr>
            <a:r>
              <a:rPr lang="en-US" sz="2800" dirty="0" smtClean="0">
                <a:solidFill>
                  <a:srgbClr val="990033"/>
                </a:solidFill>
              </a:rPr>
              <a:t>Try</a:t>
            </a:r>
            <a:r>
              <a:rPr lang="en-US" sz="2800" dirty="0"/>
              <a:t>: search </a:t>
            </a:r>
            <a:r>
              <a:rPr lang="en-US" sz="2800" dirty="0">
                <a:solidFill>
                  <a:srgbClr val="006600"/>
                </a:solidFill>
              </a:rPr>
              <a:t>68</a:t>
            </a:r>
          </a:p>
        </p:txBody>
      </p:sp>
      <p:pic>
        <p:nvPicPr>
          <p:cNvPr id="990212" name="Picture 4" descr="Lecture10Fi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133600"/>
            <a:ext cx="4043363" cy="2732088"/>
          </a:xfrm>
          <a:prstGeom prst="rect">
            <a:avLst/>
          </a:prstGeom>
          <a:noFill/>
        </p:spPr>
      </p:pic>
      <p:sp>
        <p:nvSpPr>
          <p:cNvPr id="990213" name="Text Box 5"/>
          <p:cNvSpPr txBox="1">
            <a:spLocks noChangeArrowheads="1"/>
          </p:cNvSpPr>
          <p:nvPr/>
        </p:nvSpPr>
        <p:spPr bwMode="auto">
          <a:xfrm>
            <a:off x="4953000" y="1676400"/>
            <a:ext cx="762000" cy="369332"/>
          </a:xfrm>
          <a:prstGeom prst="rect">
            <a:avLst/>
          </a:prstGeom>
          <a:solidFill>
            <a:srgbClr val="99FF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68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8.14061E-7 L 0.10833 -8.14061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0.0222 L 0.19167 0.15541 " pathEditMode="relative" ptsTypes="AA">
                                      <p:cBhvr>
                                        <p:cTn id="10" dur="20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0.15541 L 0.26667 0.15541 " pathEditMode="relative" ptsTypes="AA">
                                      <p:cBhvr>
                                        <p:cTn id="14" dur="20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67 0.15541 L 0.2 0.2997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34 0.31082 L 0.26667 0.3108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90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3" grpId="0" animBg="1"/>
      <p:bldP spid="990213" grpId="1" animBg="1"/>
      <p:bldP spid="990213" grpId="2" animBg="1"/>
      <p:bldP spid="990213" grpId="3" animBg="1"/>
      <p:bldP spid="990213" grpId="4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655638" y="1541463"/>
            <a:ext cx="2865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50, 40 ...</a:t>
            </a:r>
          </a:p>
        </p:txBody>
      </p:sp>
      <p:pic>
        <p:nvPicPr>
          <p:cNvPr id="450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7188" y="2784475"/>
            <a:ext cx="3348037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6627813" y="5286375"/>
            <a:ext cx="13652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...</a:t>
            </a:r>
            <a:r>
              <a:rPr lang="en-US"/>
              <a:t> </a:t>
            </a:r>
            <a:r>
              <a:rPr lang="de-DE"/>
              <a:t>70,</a:t>
            </a:r>
            <a:r>
              <a:rPr lang="en-US"/>
              <a:t>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55638" y="1541463"/>
            <a:ext cx="23241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70 ...</a:t>
            </a:r>
          </a:p>
        </p:txBody>
      </p:sp>
      <p:pic>
        <p:nvPicPr>
          <p:cNvPr id="460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3035300"/>
            <a:ext cx="714375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6627813" y="5286375"/>
            <a:ext cx="1814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...</a:t>
            </a:r>
            <a:r>
              <a:rPr lang="en-US"/>
              <a:t> </a:t>
            </a:r>
            <a:r>
              <a:rPr lang="de-DE"/>
              <a:t>80, 15</a:t>
            </a:r>
            <a:r>
              <a:rPr lang="en-US"/>
              <a:t>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655638" y="1541463"/>
            <a:ext cx="28654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80, 15 ...</a:t>
            </a:r>
          </a:p>
        </p:txBody>
      </p:sp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5850" y="2903538"/>
            <a:ext cx="4430713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627813" y="5286375"/>
            <a:ext cx="12731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...</a:t>
            </a:r>
            <a:r>
              <a:rPr lang="en-US"/>
              <a:t> </a:t>
            </a:r>
            <a:r>
              <a:rPr lang="de-DE"/>
              <a:t>90</a:t>
            </a:r>
            <a:r>
              <a:rPr lang="en-US"/>
              <a:t>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55638" y="1541463"/>
            <a:ext cx="23241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90 ...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2832100"/>
            <a:ext cx="7646987" cy="153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6627813" y="5286375"/>
            <a:ext cx="1454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...</a:t>
            </a:r>
            <a:r>
              <a:rPr lang="en-US"/>
              <a:t> </a:t>
            </a:r>
            <a:r>
              <a:rPr lang="de-DE"/>
              <a:t>100</a:t>
            </a:r>
            <a:r>
              <a:rPr lang="en-US"/>
              <a:t> 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Insertion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55638" y="1541463"/>
            <a:ext cx="2505075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Inserting 100 ...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75" y="2568575"/>
            <a:ext cx="6951663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>
                <a:solidFill>
                  <a:schemeClr val="tx1"/>
                </a:solidFill>
              </a:rPr>
              <a:t>2-3-4 Tree: Insertion Procedure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5638" y="1541463"/>
            <a:ext cx="4502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Splitting 4-nodes during Insertion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4188" y="2466975"/>
            <a:ext cx="5634037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>
                <a:solidFill>
                  <a:schemeClr val="tx1"/>
                </a:solidFill>
              </a:rPr>
              <a:t>2-3-4 Tree: Insertion Procedure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61963" y="1328738"/>
            <a:ext cx="7910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/>
              <a:t>Splitting a 4-node whose parent is a 2-node during insertion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238" y="1992313"/>
            <a:ext cx="4579937" cy="364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>
                <a:solidFill>
                  <a:schemeClr val="tx1"/>
                </a:solidFill>
              </a:rPr>
              <a:t>2-3-4 Tree: Insertion Procedure 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61963" y="1328738"/>
            <a:ext cx="79105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US" b="0"/>
              <a:t>Splitting a 4-node whose parent is a 3-node during insertion</a:t>
            </a:r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975" y="1760538"/>
            <a:ext cx="370046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6020-51EE-174F-A1B5-C9D347CE2623}" type="slidenum">
              <a:rPr lang="en-US"/>
              <a:pPr/>
              <a:t>58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0996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Insertion</a:t>
            </a:r>
            <a:r>
              <a:rPr lang="en-US" altLang="en-US" dirty="0" smtClean="0">
                <a:solidFill>
                  <a:schemeClr val="tx1"/>
                </a:solidFill>
              </a:rPr>
              <a:t> Algorithm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0"/>
            <a:ext cx="9144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Insert the </a:t>
            </a:r>
            <a:r>
              <a:rPr lang="en-US" altLang="en-US" sz="2400" dirty="0">
                <a:solidFill>
                  <a:srgbClr val="DC1C36"/>
                </a:solidFill>
              </a:rPr>
              <a:t>new key</a:t>
            </a:r>
            <a:r>
              <a:rPr lang="en-US" altLang="en-US" sz="2400" dirty="0"/>
              <a:t> at the </a:t>
            </a:r>
            <a:r>
              <a:rPr lang="en-US" altLang="en-US" sz="2400" dirty="0">
                <a:solidFill>
                  <a:schemeClr val="accent2"/>
                </a:solidFill>
              </a:rPr>
              <a:t>lowest</a:t>
            </a:r>
            <a:r>
              <a:rPr lang="en-US" altLang="en-US" sz="2400" dirty="0" smtClean="0">
                <a:solidFill>
                  <a:schemeClr val="accent2"/>
                </a:solidFill>
              </a:rPr>
              <a:t> node </a:t>
            </a:r>
            <a:r>
              <a:rPr lang="en-US" altLang="en-US" sz="2400" dirty="0">
                <a:solidFill>
                  <a:schemeClr val="accent2"/>
                </a:solidFill>
              </a:rPr>
              <a:t>reached</a:t>
            </a:r>
            <a:r>
              <a:rPr lang="en-US" altLang="en-US" sz="2400" dirty="0"/>
              <a:t> in the search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accent2"/>
                </a:solidFill>
              </a:rPr>
              <a:t>2-node</a:t>
            </a:r>
            <a:r>
              <a:rPr lang="en-US" altLang="en-US" sz="2000" dirty="0"/>
              <a:t> becomes </a:t>
            </a:r>
            <a:r>
              <a:rPr lang="en-US" altLang="en-US" sz="2000" dirty="0">
                <a:solidFill>
                  <a:schemeClr val="accent2"/>
                </a:solidFill>
              </a:rPr>
              <a:t>3-node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1066800" y="2209800"/>
            <a:ext cx="45466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2438400" y="3962400"/>
            <a:ext cx="5080000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0" y="36576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 typeface="Times" pitchFamily="-101" charset="0"/>
              <a:buChar char="•"/>
            </a:pPr>
            <a:r>
              <a:rPr lang="en-US" sz="2000">
                <a:solidFill>
                  <a:schemeClr val="accent2"/>
                </a:solidFill>
              </a:rPr>
              <a:t>    3-node</a:t>
            </a:r>
            <a:r>
              <a:rPr lang="en-US" sz="2000"/>
              <a:t> becomes </a:t>
            </a:r>
            <a:r>
              <a:rPr lang="en-US" sz="2000">
                <a:solidFill>
                  <a:schemeClr val="accent2"/>
                </a:solidFill>
              </a:rPr>
              <a:t>4-node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0" y="5486400"/>
            <a:ext cx="3984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   What about a </a:t>
            </a:r>
            <a:r>
              <a:rPr lang="en-US">
                <a:solidFill>
                  <a:schemeClr val="accent2"/>
                </a:solidFill>
              </a:rPr>
              <a:t>4-node</a:t>
            </a:r>
            <a:r>
              <a:rPr lang="en-US"/>
              <a:t>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DC1C36"/>
                </a:solidFill>
              </a:rPr>
              <a:t>   We can’t insert another key!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81" grpId="0" autoUpdateAnimBg="0"/>
      <p:bldP spid="718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0F17C-73DE-3048-9253-CF4DE203929F}" type="slidenum">
              <a:rPr lang="en-US"/>
              <a:pPr/>
              <a:t>59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Top Down Insertion</a:t>
            </a:r>
            <a:endParaRPr lang="en-US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724400" cy="510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In our way down the tree, whenever we reach a 4-node, we break it up into two 2-nodes, and move the middle element up into the parent node</a:t>
            </a:r>
            <a:endParaRPr lang="en-US" altLang="en-US" sz="1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Now we can perform the insertion using one of the previous two cases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Since we follow this method from the root down to the leaf, it is called </a:t>
            </a:r>
            <a:r>
              <a:rPr lang="en-US" altLang="en-US" sz="2400" b="1" i="1" dirty="0">
                <a:solidFill>
                  <a:srgbClr val="DC1C36"/>
                </a:solidFill>
              </a:rPr>
              <a:t>top down insertion</a:t>
            </a:r>
            <a:endParaRPr lang="en-US" altLang="en-US" sz="1400" dirty="0">
              <a:solidFill>
                <a:srgbClr val="DC1C36"/>
              </a:solidFill>
            </a:endParaRPr>
          </a:p>
        </p:txBody>
      </p:sp>
      <p:pic>
        <p:nvPicPr>
          <p:cNvPr id="8201" name="Picture 9"/>
          <p:cNvPicPr>
            <a:picLocks noChangeAspect="1" noChangeArrowheads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>
          <a:xfrm>
            <a:off x="4803775" y="1981200"/>
            <a:ext cx="3497263" cy="4114800"/>
          </a:xfrm>
          <a:noFill/>
          <a:ln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6705600" y="19812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Search </a:t>
            </a:r>
            <a:r>
              <a:rPr lang="en-US" sz="3600" dirty="0"/>
              <a:t>for</a:t>
            </a:r>
            <a:r>
              <a:rPr lang="en-US" sz="4000" dirty="0"/>
              <a:t> </a:t>
            </a:r>
            <a:r>
              <a:rPr lang="en-US" sz="4000" dirty="0" smtClean="0">
                <a:solidFill>
                  <a:srgbClr val="006600"/>
                </a:solidFill>
              </a:rPr>
              <a:t>X</a:t>
            </a:r>
            <a:endParaRPr lang="en-US" sz="4000" dirty="0"/>
          </a:p>
        </p:txBody>
      </p:sp>
      <p:sp>
        <p:nvSpPr>
          <p:cNvPr id="1049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T Extra" pitchFamily="18" charset="2"/>
              <a:buNone/>
            </a:pPr>
            <a:r>
              <a:rPr lang="en-US" sz="2400" dirty="0"/>
              <a:t>At a node consisting of values </a:t>
            </a:r>
            <a:r>
              <a:rPr lang="en-US" sz="2400" i="1" dirty="0">
                <a:solidFill>
                  <a:srgbClr val="006600"/>
                </a:solidFill>
              </a:rPr>
              <a:t>V</a:t>
            </a:r>
            <a:r>
              <a:rPr lang="en-US" sz="2400" i="1" baseline="-25000" dirty="0">
                <a:solidFill>
                  <a:srgbClr val="006600"/>
                </a:solidFill>
              </a:rPr>
              <a:t>1</a:t>
            </a:r>
            <a:r>
              <a:rPr lang="en-US" sz="2400" i="1" dirty="0">
                <a:solidFill>
                  <a:srgbClr val="006600"/>
                </a:solidFill>
              </a:rPr>
              <a:t>...</a:t>
            </a:r>
            <a:r>
              <a:rPr lang="en-US" sz="2400" i="1" dirty="0" err="1">
                <a:solidFill>
                  <a:srgbClr val="006600"/>
                </a:solidFill>
              </a:rPr>
              <a:t>V</a:t>
            </a:r>
            <a:r>
              <a:rPr lang="en-US" sz="2400" i="1" baseline="-25000" dirty="0" err="1">
                <a:solidFill>
                  <a:srgbClr val="006600"/>
                </a:solidFill>
              </a:rPr>
              <a:t>k</a:t>
            </a:r>
            <a:r>
              <a:rPr lang="en-US" sz="2400" i="1" dirty="0">
                <a:solidFill>
                  <a:srgbClr val="006600"/>
                </a:solidFill>
              </a:rPr>
              <a:t>,</a:t>
            </a:r>
            <a:r>
              <a:rPr lang="en-US" sz="2400" dirty="0"/>
              <a:t> there are four possible cases: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 If </a:t>
            </a:r>
            <a:r>
              <a:rPr lang="en-US" sz="2400" i="1" dirty="0">
                <a:solidFill>
                  <a:srgbClr val="006600"/>
                </a:solidFill>
              </a:rPr>
              <a:t>X &lt; V</a:t>
            </a:r>
            <a:r>
              <a:rPr lang="en-US" sz="2400" i="1" baseline="-25000" dirty="0">
                <a:solidFill>
                  <a:srgbClr val="006600"/>
                </a:solidFill>
              </a:rPr>
              <a:t>1</a:t>
            </a:r>
            <a:r>
              <a:rPr lang="en-US" sz="2400" dirty="0"/>
              <a:t>, recursively search for </a:t>
            </a:r>
            <a:r>
              <a:rPr lang="en-US" sz="2400" i="1" dirty="0">
                <a:solidFill>
                  <a:srgbClr val="006600"/>
                </a:solidFill>
              </a:rPr>
              <a:t>X </a:t>
            </a:r>
            <a:r>
              <a:rPr lang="en-US" sz="2400" dirty="0"/>
              <a:t>in the </a:t>
            </a:r>
            <a:r>
              <a:rPr lang="en-US" sz="2400" dirty="0" err="1"/>
              <a:t>subtree</a:t>
            </a:r>
            <a:r>
              <a:rPr lang="en-US" sz="2400" dirty="0"/>
              <a:t> that is left of </a:t>
            </a:r>
            <a:r>
              <a:rPr lang="en-US" sz="2400" i="1" dirty="0" smtClean="0">
                <a:solidFill>
                  <a:srgbClr val="006600"/>
                </a:solidFill>
              </a:rPr>
              <a:t>V1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400" dirty="0"/>
              <a:t>If </a:t>
            </a:r>
            <a:r>
              <a:rPr lang="en-US" sz="2400" i="1" dirty="0">
                <a:solidFill>
                  <a:srgbClr val="006600"/>
                </a:solidFill>
              </a:rPr>
              <a:t>X &gt; </a:t>
            </a:r>
            <a:r>
              <a:rPr lang="en-US" sz="2400" i="1" dirty="0" err="1">
                <a:solidFill>
                  <a:srgbClr val="006600"/>
                </a:solidFill>
              </a:rPr>
              <a:t>V</a:t>
            </a:r>
            <a:r>
              <a:rPr lang="en-US" sz="2400" i="1" baseline="-25000" dirty="0" err="1">
                <a:solidFill>
                  <a:srgbClr val="006600"/>
                </a:solidFill>
              </a:rPr>
              <a:t>k</a:t>
            </a:r>
            <a:r>
              <a:rPr lang="en-US" sz="2400" dirty="0"/>
              <a:t>, recursively search for </a:t>
            </a:r>
            <a:r>
              <a:rPr lang="en-US" sz="2400" i="1" dirty="0">
                <a:solidFill>
                  <a:srgbClr val="006600"/>
                </a:solidFill>
              </a:rPr>
              <a:t>X</a:t>
            </a:r>
            <a:r>
              <a:rPr lang="en-US" sz="2400" dirty="0"/>
              <a:t> in the </a:t>
            </a:r>
            <a:r>
              <a:rPr lang="en-US" sz="2400" dirty="0" err="1"/>
              <a:t>subtree</a:t>
            </a:r>
            <a:r>
              <a:rPr lang="en-US" sz="2400" dirty="0"/>
              <a:t> that is right of</a:t>
            </a:r>
            <a:r>
              <a:rPr lang="en-US" sz="2400" i="1" dirty="0">
                <a:solidFill>
                  <a:srgbClr val="006600"/>
                </a:solidFill>
              </a:rPr>
              <a:t> </a:t>
            </a:r>
            <a:r>
              <a:rPr lang="en-US" sz="2400" i="1" dirty="0" err="1" smtClean="0">
                <a:solidFill>
                  <a:srgbClr val="006600"/>
                </a:solidFill>
              </a:rPr>
              <a:t>V</a:t>
            </a:r>
            <a:r>
              <a:rPr lang="en-US" sz="2400" i="1" baseline="-25000" dirty="0" err="1" smtClean="0">
                <a:solidFill>
                  <a:srgbClr val="006600"/>
                </a:solidFill>
              </a:rPr>
              <a:t>k</a:t>
            </a:r>
            <a:r>
              <a:rPr lang="en-US" sz="2000" dirty="0" smtClean="0"/>
              <a:t>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400" dirty="0"/>
              <a:t>If </a:t>
            </a:r>
            <a:r>
              <a:rPr lang="en-US" sz="2400" i="1" dirty="0">
                <a:solidFill>
                  <a:srgbClr val="006600"/>
                </a:solidFill>
              </a:rPr>
              <a:t>X=V</a:t>
            </a:r>
            <a:r>
              <a:rPr lang="en-US" sz="2400" i="1" baseline="-25000" dirty="0">
                <a:solidFill>
                  <a:srgbClr val="006600"/>
                </a:solidFill>
              </a:rPr>
              <a:t>i</a:t>
            </a:r>
            <a:r>
              <a:rPr lang="en-US" sz="2400" baseline="-25000" dirty="0"/>
              <a:t>,</a:t>
            </a:r>
            <a:r>
              <a:rPr lang="en-US" sz="2400" dirty="0"/>
              <a:t> for some</a:t>
            </a:r>
            <a:r>
              <a:rPr lang="en-US" sz="2400" i="1" dirty="0">
                <a:solidFill>
                  <a:srgbClr val="006600"/>
                </a:solidFill>
              </a:rPr>
              <a:t> </a:t>
            </a:r>
            <a:r>
              <a:rPr lang="en-US" sz="2400" i="1" dirty="0" err="1">
                <a:solidFill>
                  <a:srgbClr val="006600"/>
                </a:solidFill>
              </a:rPr>
              <a:t>i</a:t>
            </a:r>
            <a:r>
              <a:rPr lang="en-US" sz="2400" dirty="0"/>
              <a:t>, then we are done </a:t>
            </a:r>
            <a:endParaRPr lang="en-US" sz="24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2400" dirty="0" smtClean="0"/>
              <a:t>    (</a:t>
            </a:r>
            <a:r>
              <a:rPr lang="en-US" sz="2400" i="1" dirty="0">
                <a:solidFill>
                  <a:srgbClr val="006600"/>
                </a:solidFill>
              </a:rPr>
              <a:t>X</a:t>
            </a:r>
            <a:r>
              <a:rPr lang="en-US" sz="2400" dirty="0"/>
              <a:t> has been found</a:t>
            </a:r>
            <a:r>
              <a:rPr lang="en-US" sz="2400" dirty="0" smtClean="0"/>
              <a:t>)</a:t>
            </a:r>
            <a:r>
              <a:rPr lang="en-US" sz="2000" dirty="0" smtClean="0"/>
              <a:t>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400" dirty="0"/>
              <a:t>Else, for some</a:t>
            </a:r>
            <a:r>
              <a:rPr lang="en-US" sz="2400" i="1" dirty="0">
                <a:solidFill>
                  <a:srgbClr val="006600"/>
                </a:solidFill>
              </a:rPr>
              <a:t> </a:t>
            </a:r>
            <a:r>
              <a:rPr lang="en-US" sz="2400" i="1" dirty="0" err="1">
                <a:solidFill>
                  <a:srgbClr val="006600"/>
                </a:solidFill>
              </a:rPr>
              <a:t>i</a:t>
            </a:r>
            <a:r>
              <a:rPr lang="en-US" sz="2400" dirty="0"/>
              <a:t>, </a:t>
            </a:r>
            <a:r>
              <a:rPr lang="en-US" sz="2400" i="1" dirty="0">
                <a:solidFill>
                  <a:srgbClr val="006600"/>
                </a:solidFill>
              </a:rPr>
              <a:t>V</a:t>
            </a:r>
            <a:r>
              <a:rPr lang="en-US" sz="2400" i="1" baseline="-25000" dirty="0">
                <a:solidFill>
                  <a:srgbClr val="006600"/>
                </a:solidFill>
              </a:rPr>
              <a:t>i </a:t>
            </a:r>
            <a:r>
              <a:rPr lang="en-US" sz="2400" i="1" dirty="0">
                <a:solidFill>
                  <a:srgbClr val="006600"/>
                </a:solidFill>
              </a:rPr>
              <a:t>&lt; X &lt; V</a:t>
            </a:r>
            <a:r>
              <a:rPr lang="en-US" sz="2400" i="1" baseline="-25000" dirty="0">
                <a:solidFill>
                  <a:srgbClr val="006600"/>
                </a:solidFill>
              </a:rPr>
              <a:t>i+1</a:t>
            </a:r>
            <a:r>
              <a:rPr lang="en-US" sz="2400" dirty="0"/>
              <a:t>. In this case recursively search for </a:t>
            </a:r>
            <a:r>
              <a:rPr lang="en-US" sz="2400" i="1" dirty="0">
                <a:solidFill>
                  <a:srgbClr val="006600"/>
                </a:solidFill>
              </a:rPr>
              <a:t>X</a:t>
            </a:r>
            <a:r>
              <a:rPr lang="en-US" sz="2400" dirty="0"/>
              <a:t> in the </a:t>
            </a:r>
            <a:r>
              <a:rPr lang="en-US" sz="2400" dirty="0" err="1"/>
              <a:t>subtree</a:t>
            </a:r>
            <a:r>
              <a:rPr lang="en-US" sz="2400" dirty="0"/>
              <a:t> that is between </a:t>
            </a:r>
            <a:r>
              <a:rPr lang="en-US" sz="2400" i="1" dirty="0">
                <a:solidFill>
                  <a:srgbClr val="006600"/>
                </a:solidFill>
              </a:rPr>
              <a:t>V</a:t>
            </a:r>
            <a:r>
              <a:rPr lang="en-US" sz="2400" i="1" baseline="-25000" dirty="0">
                <a:solidFill>
                  <a:srgbClr val="006600"/>
                </a:solidFill>
              </a:rPr>
              <a:t>i</a:t>
            </a:r>
            <a:r>
              <a:rPr lang="en-US" sz="2400" dirty="0"/>
              <a:t> and </a:t>
            </a:r>
            <a:r>
              <a:rPr lang="en-US" sz="2400" i="1" dirty="0" smtClean="0">
                <a:solidFill>
                  <a:srgbClr val="006600"/>
                </a:solidFill>
              </a:rPr>
              <a:t>V</a:t>
            </a:r>
            <a:r>
              <a:rPr lang="en-US" sz="2400" i="1" baseline="-25000" dirty="0" smtClean="0">
                <a:solidFill>
                  <a:srgbClr val="006600"/>
                </a:solidFill>
              </a:rPr>
              <a:t>i+1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Time Complexity: </a:t>
            </a:r>
            <a:r>
              <a:rPr lang="en-US" sz="2400" i="1" dirty="0" smtClean="0">
                <a:solidFill>
                  <a:srgbClr val="006600"/>
                </a:solidFill>
              </a:rPr>
              <a:t>O((M-1)*h</a:t>
            </a:r>
            <a:r>
              <a:rPr lang="en-US" sz="2400" i="1" dirty="0">
                <a:solidFill>
                  <a:srgbClr val="006600"/>
                </a:solidFill>
              </a:rPr>
              <a:t>)=O(h)</a:t>
            </a:r>
            <a:r>
              <a:rPr lang="en-US" sz="2400" dirty="0"/>
              <a:t> [</a:t>
            </a:r>
            <a:r>
              <a:rPr lang="en-US" sz="2400" i="1" dirty="0">
                <a:solidFill>
                  <a:srgbClr val="006600"/>
                </a:solidFill>
              </a:rPr>
              <a:t>M</a:t>
            </a:r>
            <a:r>
              <a:rPr lang="en-US" sz="2400" dirty="0"/>
              <a:t> is a constant]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BAFA6-B260-E342-B694-C12B0F7DDF25}" type="slidenum">
              <a:rPr lang="en-US"/>
              <a:pPr/>
              <a:t>60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An Example</a:t>
            </a:r>
            <a:endParaRPr lang="en-US" altLang="en-US" dirty="0"/>
          </a:p>
        </p:txBody>
      </p:sp>
      <p:pic>
        <p:nvPicPr>
          <p:cNvPr id="9221" name="Picture 5"/>
          <p:cNvPicPr>
            <a:picLocks noChangeAspect="1" noChangeArrowheads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>
          <a:xfrm>
            <a:off x="2209800" y="1676400"/>
            <a:ext cx="5033963" cy="4876800"/>
          </a:xfrm>
          <a:noFill/>
          <a:ln/>
        </p:spPr>
      </p:pic>
      <p:sp>
        <p:nvSpPr>
          <p:cNvPr id="6" name="Rectangle 5"/>
          <p:cNvSpPr/>
          <p:nvPr/>
        </p:nvSpPr>
        <p:spPr bwMode="auto">
          <a:xfrm>
            <a:off x="5334000" y="4572000"/>
            <a:ext cx="25908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CA27-FC40-444B-91D9-6CEAD9908AA9}" type="slidenum">
              <a:rPr lang="en-US"/>
              <a:pPr/>
              <a:t>61</a:t>
            </a:fld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057400" y="0"/>
            <a:ext cx="52451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2362200" y="4267200"/>
            <a:ext cx="3403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5562600" y="152400"/>
            <a:ext cx="2133600" cy="1447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Top Down Insertion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19200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If the current node is a 4-node: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Remove and save the middle value to get a 3-node.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Split the remaining 3-node up into a pair of 2-nodes (the now missing middle value is handled in the next step).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Top Down Insertion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19200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Font typeface="Arial"/>
              <a:buChar char="•"/>
            </a:pPr>
            <a:r>
              <a:rPr lang="en-US" sz="2400" dirty="0" smtClean="0"/>
              <a:t> If the current node is a 4-node: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Remove and save the middle value to get a 3-node.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Split the remaining 3-node up into a pair of 2-nodes (the now missing middle value is handled in the next step).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If current node is root node (which thus has no parent):</a:t>
            </a:r>
          </a:p>
          <a:p>
            <a:pPr lvl="2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the middle value becomes the new root 2-node and the tree height increases by 1. Ascend into the root.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Otherwise, push the middle value up into the parent node. Ascend into the parent node.</a:t>
            </a:r>
          </a:p>
          <a:p>
            <a:pPr lvl="0">
              <a:buFont typeface="Arial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Top Down Insertion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219200"/>
            <a:ext cx="8458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buFont typeface="Arial"/>
              <a:buChar char="•"/>
            </a:pPr>
            <a:r>
              <a:rPr lang="en-US" sz="2400" dirty="0" smtClean="0"/>
              <a:t> If the current node is a 4-node: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Remove and save the middle value to get a 3-node.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Split the remaining 3-node up into a pair of 2-nodes (the now missing middle value is handled in the next step).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If current node is root node (which thus has no parent):</a:t>
            </a:r>
          </a:p>
          <a:p>
            <a:pPr lvl="2">
              <a:buFont typeface="Arial"/>
              <a:buChar char="•"/>
            </a:pPr>
            <a:r>
              <a:rPr lang="en-US" sz="2400" dirty="0" smtClean="0"/>
              <a:t> the middle value becomes the new root 2-node and the tree height increases by 1. Ascend into the root.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 Otherwise, push the middle value up into the parent node. Ascend into the parent node.</a:t>
            </a:r>
          </a:p>
          <a:p>
            <a:pPr lvl="0">
              <a:buFont typeface="Arial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Find the child whose interval contains the value to be inserted.</a:t>
            </a:r>
          </a:p>
          <a:p>
            <a:pPr lvl="0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If that child is a leaf, insert the value into the child node and finish.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 Otherwise, descend into the child and repeat from step 1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FC20-057E-1042-BA94-B2AE8874624E}" type="slidenum">
              <a:rPr lang="en-US"/>
              <a:pPr/>
              <a:t>65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Time Complexity of </a:t>
            </a:r>
            <a:r>
              <a:rPr lang="en-US" altLang="en-US" dirty="0" smtClean="0">
                <a:solidFill>
                  <a:schemeClr val="tx1"/>
                </a:solidFill>
              </a:rPr>
              <a:t>Insertion</a:t>
            </a:r>
            <a:endParaRPr lang="en-US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526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Time complexity: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search visits  </a:t>
            </a:r>
            <a:r>
              <a:rPr lang="en-US" altLang="en-US" sz="2400" dirty="0" err="1"/>
              <a:t>O(log</a:t>
            </a:r>
            <a:r>
              <a:rPr lang="en-US" altLang="en-US" sz="2400" dirty="0"/>
              <a:t> N) nodes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 insertion requires </a:t>
            </a:r>
            <a:r>
              <a:rPr lang="en-US" altLang="en-US" sz="2400" dirty="0" err="1"/>
              <a:t>O(log</a:t>
            </a:r>
            <a:r>
              <a:rPr lang="en-US" altLang="en-US" sz="2400" dirty="0"/>
              <a:t> N) node splits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Each node split takes constant time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Hence, operations </a:t>
            </a:r>
            <a:r>
              <a:rPr lang="en-US" altLang="en-US" sz="2400" b="1" i="1" dirty="0"/>
              <a:t>Search</a:t>
            </a:r>
            <a:r>
              <a:rPr lang="en-US" altLang="en-US" sz="2400" dirty="0"/>
              <a:t> and </a:t>
            </a:r>
            <a:r>
              <a:rPr lang="en-US" altLang="en-US" sz="2400" b="1" i="1" u="sng" dirty="0"/>
              <a:t>Insert</a:t>
            </a:r>
            <a:r>
              <a:rPr lang="en-US" altLang="en-US" sz="2400" dirty="0"/>
              <a:t> each take time </a:t>
            </a:r>
            <a:r>
              <a:rPr lang="en-US" altLang="en-US" sz="2400" dirty="0" err="1">
                <a:solidFill>
                  <a:srgbClr val="5C69FF"/>
                </a:solidFill>
              </a:rPr>
              <a:t>O(log</a:t>
            </a:r>
            <a:r>
              <a:rPr lang="en-US" altLang="en-US" sz="2400" dirty="0">
                <a:solidFill>
                  <a:srgbClr val="5C69FF"/>
                </a:solidFill>
              </a:rPr>
              <a:t> N)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Notes</a:t>
            </a:r>
            <a:r>
              <a:rPr lang="en-US" alt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Instead of doing splits top-down, we can perform them bottom-up starting at the insertion node, and only when needed.  This is called </a:t>
            </a:r>
            <a:r>
              <a:rPr lang="en-US" altLang="en-US" sz="2000" b="1" i="1" dirty="0">
                <a:solidFill>
                  <a:srgbClr val="5C69FF"/>
                </a:solidFill>
              </a:rPr>
              <a:t>bottom-up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5C69FF"/>
                </a:solidFill>
              </a:rPr>
              <a:t>insertion.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deletion can be performed by fusing nodes (inverse of splitting</a:t>
            </a:r>
            <a:r>
              <a:rPr lang="en-US" altLang="en-US" sz="2000" dirty="0" smtClean="0"/>
              <a:t>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C9B33-C287-584B-AB4A-C0DE01C56983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11413"/>
            <a:ext cx="4419600" cy="47249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little </a:t>
            </a:r>
            <a:r>
              <a:rPr lang="en-US" altLang="en-US" sz="2400" dirty="0" smtClean="0"/>
              <a:t>trickier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First of all, find the key with a simple multi-way </a:t>
            </a:r>
            <a:r>
              <a:rPr lang="en-US" altLang="en-US" sz="2400" dirty="0" smtClean="0"/>
              <a:t>search</a:t>
            </a:r>
          </a:p>
          <a:p>
            <a:pPr>
              <a:lnSpc>
                <a:spcPct val="90000"/>
              </a:lnSpc>
              <a:buNone/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 item to delete has</a:t>
            </a:r>
            <a:r>
              <a:rPr lang="en-US" altLang="en-US" sz="2400" dirty="0" smtClean="0"/>
              <a:t> children</a:t>
            </a:r>
            <a:r>
              <a:rPr lang="en-US" altLang="en-US" sz="2400" dirty="0"/>
              <a:t>,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s</a:t>
            </a:r>
            <a:r>
              <a:rPr lang="en-US" altLang="en-US" sz="2400" dirty="0" smtClean="0"/>
              <a:t>wap with </a:t>
            </a:r>
            <a:r>
              <a:rPr lang="en-US" altLang="en-US" sz="2400" dirty="0" err="1" smtClean="0"/>
              <a:t>inorder</a:t>
            </a:r>
            <a:r>
              <a:rPr lang="en-US" altLang="en-US" sz="2400" dirty="0" smtClean="0"/>
              <a:t> successor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Remove the </a:t>
            </a:r>
            <a:r>
              <a:rPr lang="en-US" altLang="en-US" sz="2400" dirty="0" smtClean="0"/>
              <a:t>item</a:t>
            </a:r>
          </a:p>
          <a:p>
            <a:pPr lvl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.</a:t>
            </a:r>
            <a:r>
              <a:rPr lang="en-US" altLang="en-US" sz="2400" dirty="0"/>
              <a:t>..but what about removing from 2-nodes?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>
          <a:xfrm>
            <a:off x="4876800" y="2362200"/>
            <a:ext cx="4267200" cy="2690813"/>
          </a:xfrm>
          <a:noFill/>
          <a:ln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48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2-3-4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Tree</a:t>
            </a: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de-DE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Deletion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0832E-7D76-5443-B670-5BCA10020B12}" type="slidenum">
              <a:rPr lang="en-US"/>
              <a:pPr/>
              <a:t>67</a:t>
            </a:fld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2672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Not enough items in the node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/>
              <a:t>     - underflow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Pull an item from the parent, replace it with an item from a sibling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/>
              <a:t>     - </a:t>
            </a:r>
            <a:r>
              <a:rPr lang="en-US" altLang="en-US" sz="2400" i="1"/>
              <a:t>called transfer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Still not good enough! What happens if siblings are 2-nodes?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Could we just pull one item from the parent?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No. Too many children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But maybe...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>
          <a:xfrm>
            <a:off x="4343400" y="1828800"/>
            <a:ext cx="4495800" cy="3859213"/>
          </a:xfrm>
          <a:noFill/>
          <a:ln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de-DE" dirty="0">
                <a:solidFill>
                  <a:schemeClr val="tx1"/>
                </a:solidFill>
              </a:rPr>
              <a:t>2-3-4 </a:t>
            </a:r>
            <a:r>
              <a:rPr lang="de-DE" dirty="0" err="1">
                <a:solidFill>
                  <a:schemeClr val="tx1"/>
                </a:solidFill>
              </a:rPr>
              <a:t>Tree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Deletion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32748-E2B7-CA4B-87AC-367D805B751D}" type="slidenum">
              <a:rPr lang="en-US"/>
              <a:pPr/>
              <a:t>68</a:t>
            </a:fld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0"/>
            <a:ext cx="3810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We know that the node’s sibling is just a 2-node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 we </a:t>
            </a:r>
            <a:r>
              <a:rPr lang="en-US" altLang="en-US" sz="2400" i="1"/>
              <a:t>fuse</a:t>
            </a:r>
            <a:r>
              <a:rPr lang="en-US" altLang="en-US" sz="2400"/>
              <a:t> them into one (after stealing an item from the parent, of course)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Last special case: what if the parent was a 2-node?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>
          <a:xfrm>
            <a:off x="4267200" y="1676400"/>
            <a:ext cx="4508500" cy="4648200"/>
          </a:xfrm>
          <a:noFill/>
          <a:ln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de-DE" dirty="0">
                <a:solidFill>
                  <a:schemeClr val="tx1"/>
                </a:solidFill>
              </a:rPr>
              <a:t>2-3-4 </a:t>
            </a:r>
            <a:r>
              <a:rPr lang="de-DE" dirty="0" err="1">
                <a:solidFill>
                  <a:schemeClr val="tx1"/>
                </a:solidFill>
              </a:rPr>
              <a:t>Tree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Deletion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(2,4) Trees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9294-6770-3242-9F0F-8A82405FB897}" type="slidenum">
              <a:rPr lang="en-US"/>
              <a:pPr/>
              <a:t>69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2438400" cy="2362200"/>
          </a:xfrm>
        </p:spPr>
        <p:txBody>
          <a:bodyPr/>
          <a:lstStyle/>
          <a:p>
            <a:r>
              <a:rPr lang="en-US" altLang="en-US" sz="2800"/>
              <a:t>Underflow can cascade up the tree, too.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>
          <a:xfrm>
            <a:off x="3352800" y="1295400"/>
            <a:ext cx="4114800" cy="4953000"/>
          </a:xfrm>
          <a:noFill/>
          <a:ln/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46"/>
            <a:ext cx="8229600" cy="1143000"/>
          </a:xfrm>
        </p:spPr>
        <p:txBody>
          <a:bodyPr/>
          <a:lstStyle/>
          <a:p>
            <a:pPr eaLnBrk="1" hangingPunct="1"/>
            <a:r>
              <a:rPr lang="de-DE" dirty="0">
                <a:solidFill>
                  <a:schemeClr val="tx1"/>
                </a:solidFill>
              </a:rPr>
              <a:t>2-3-4 </a:t>
            </a:r>
            <a:r>
              <a:rPr lang="de-DE" dirty="0" err="1">
                <a:solidFill>
                  <a:schemeClr val="tx1"/>
                </a:solidFill>
              </a:rPr>
              <a:t>Tree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Deletion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 smtClean="0"/>
              <a:t>Insert </a:t>
            </a:r>
            <a:r>
              <a:rPr lang="en-US" dirty="0">
                <a:solidFill>
                  <a:srgbClr val="006600"/>
                </a:solidFill>
              </a:rPr>
              <a:t>X</a:t>
            </a:r>
            <a:endParaRPr lang="en-US" dirty="0"/>
          </a:p>
        </p:txBody>
      </p:sp>
      <p:sp>
        <p:nvSpPr>
          <p:cNvPr id="9932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78656"/>
            <a:ext cx="8153400" cy="1828800"/>
          </a:xfrm>
        </p:spPr>
        <p:txBody>
          <a:bodyPr>
            <a:noAutofit/>
          </a:bodyPr>
          <a:lstStyle/>
          <a:p>
            <a:pPr>
              <a:buFont typeface="MT Extra" pitchFamily="18" charset="2"/>
              <a:buNone/>
            </a:pPr>
            <a:r>
              <a:rPr lang="en-US" sz="2000" dirty="0"/>
              <a:t>The algorithm for binary search tree can be </a:t>
            </a:r>
            <a:r>
              <a:rPr lang="en-US" sz="2000" dirty="0" smtClean="0"/>
              <a:t>generalized</a:t>
            </a:r>
          </a:p>
          <a:p>
            <a:r>
              <a:rPr lang="en-US" sz="2000" dirty="0" smtClean="0"/>
              <a:t>Follow </a:t>
            </a:r>
            <a:r>
              <a:rPr lang="en-US" sz="2000" dirty="0"/>
              <a:t>the search </a:t>
            </a:r>
            <a:r>
              <a:rPr lang="en-US" sz="2000" dirty="0" smtClean="0"/>
              <a:t>path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dd </a:t>
            </a:r>
            <a:r>
              <a:rPr lang="en-US" sz="2000" dirty="0"/>
              <a:t>new key into the last leaf, </a:t>
            </a:r>
            <a:r>
              <a:rPr lang="en-US" sz="2000" dirty="0" smtClean="0"/>
              <a:t>or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add a new leaf if the last leaf is fully </a:t>
            </a:r>
            <a:r>
              <a:rPr lang="en-US" sz="2000" dirty="0" smtClean="0"/>
              <a:t>occupied</a:t>
            </a: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r>
              <a:rPr lang="en-US" sz="2000" dirty="0"/>
              <a:t>Example: Add </a:t>
            </a:r>
            <a:r>
              <a:rPr lang="en-US" sz="2000" i="1" dirty="0">
                <a:solidFill>
                  <a:srgbClr val="006600"/>
                </a:solidFill>
              </a:rPr>
              <a:t>52</a:t>
            </a:r>
            <a:r>
              <a:rPr lang="en-US" sz="2000" dirty="0"/>
              <a:t>,</a:t>
            </a:r>
            <a:r>
              <a:rPr lang="en-US" sz="2000" i="1" dirty="0">
                <a:solidFill>
                  <a:srgbClr val="006600"/>
                </a:solidFill>
              </a:rPr>
              <a:t>69</a:t>
            </a:r>
          </a:p>
        </p:txBody>
      </p:sp>
      <p:pic>
        <p:nvPicPr>
          <p:cNvPr id="993284" name="Picture 4" descr="Lecture10Fig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417888"/>
            <a:ext cx="3581400" cy="2419536"/>
          </a:xfrm>
          <a:prstGeom prst="rect">
            <a:avLst/>
          </a:prstGeom>
          <a:noFill/>
        </p:spPr>
      </p:pic>
      <p:sp>
        <p:nvSpPr>
          <p:cNvPr id="993285" name="Text Box 5"/>
          <p:cNvSpPr txBox="1">
            <a:spLocks noChangeArrowheads="1"/>
          </p:cNvSpPr>
          <p:nvPr/>
        </p:nvSpPr>
        <p:spPr bwMode="auto">
          <a:xfrm>
            <a:off x="5638800" y="5195887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>
                <a:solidFill>
                  <a:srgbClr val="990033"/>
                </a:solidFill>
                <a:latin typeface="Arial" pitchFamily="34" charset="0"/>
              </a:rPr>
              <a:t>52</a:t>
            </a:r>
          </a:p>
        </p:txBody>
      </p:sp>
      <p:sp>
        <p:nvSpPr>
          <p:cNvPr id="993286" name="Rectangle 6"/>
          <p:cNvSpPr>
            <a:spLocks noChangeArrowheads="1"/>
          </p:cNvSpPr>
          <p:nvPr/>
        </p:nvSpPr>
        <p:spPr bwMode="auto">
          <a:xfrm>
            <a:off x="7071360" y="5943600"/>
            <a:ext cx="1066800" cy="609600"/>
          </a:xfrm>
          <a:prstGeom prst="rect">
            <a:avLst/>
          </a:prstGeom>
          <a:noFill/>
          <a:ln w="9525">
            <a:solidFill>
              <a:srgbClr val="9900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93287" name="Line 7"/>
          <p:cNvSpPr>
            <a:spLocks noChangeShapeType="1"/>
          </p:cNvSpPr>
          <p:nvPr/>
        </p:nvSpPr>
        <p:spPr bwMode="auto">
          <a:xfrm>
            <a:off x="7071360" y="6248400"/>
            <a:ext cx="106680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93288" name="Line 8"/>
          <p:cNvSpPr>
            <a:spLocks noChangeShapeType="1"/>
          </p:cNvSpPr>
          <p:nvPr/>
        </p:nvSpPr>
        <p:spPr bwMode="auto">
          <a:xfrm>
            <a:off x="7604760" y="5943600"/>
            <a:ext cx="0" cy="304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93289" name="Line 9"/>
          <p:cNvSpPr>
            <a:spLocks noChangeShapeType="1"/>
          </p:cNvSpPr>
          <p:nvPr/>
        </p:nvSpPr>
        <p:spPr bwMode="auto">
          <a:xfrm>
            <a:off x="7376160" y="6248400"/>
            <a:ext cx="0" cy="304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93290" name="Line 10"/>
          <p:cNvSpPr>
            <a:spLocks noChangeShapeType="1"/>
          </p:cNvSpPr>
          <p:nvPr/>
        </p:nvSpPr>
        <p:spPr bwMode="auto">
          <a:xfrm>
            <a:off x="7833360" y="6248400"/>
            <a:ext cx="0" cy="304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93291" name="Line 11"/>
          <p:cNvSpPr>
            <a:spLocks noChangeShapeType="1"/>
          </p:cNvSpPr>
          <p:nvPr/>
        </p:nvSpPr>
        <p:spPr bwMode="auto">
          <a:xfrm>
            <a:off x="7376160" y="5744526"/>
            <a:ext cx="0" cy="3048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oval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993292" name="Text Box 12"/>
          <p:cNvSpPr txBox="1">
            <a:spLocks noChangeArrowheads="1"/>
          </p:cNvSpPr>
          <p:nvPr/>
        </p:nvSpPr>
        <p:spPr bwMode="auto">
          <a:xfrm>
            <a:off x="7147560" y="5912643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b="1" dirty="0">
                <a:solidFill>
                  <a:srgbClr val="990033"/>
                </a:solidFill>
                <a:latin typeface="Arial" pitchFamily="34" charset="0"/>
              </a:rPr>
              <a:t>69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9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5" grpId="0"/>
      <p:bldP spid="993286" grpId="0" animBg="1"/>
      <p:bldP spid="993287" grpId="0" animBg="1"/>
      <p:bldP spid="993288" grpId="0" animBg="1"/>
      <p:bldP spid="993289" grpId="0" animBg="1"/>
      <p:bldP spid="993290" grpId="0" animBg="1"/>
      <p:bldP spid="993291" grpId="0" animBg="1"/>
      <p:bldP spid="99329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>
                <a:solidFill>
                  <a:schemeClr val="tx1"/>
                </a:solidFill>
              </a:rPr>
              <a:t>2-3-4 Tree: Deletion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635000" y="1341438"/>
            <a:ext cx="8051800" cy="470898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de-DE" sz="2400" dirty="0" err="1"/>
              <a:t>Deletion</a:t>
            </a:r>
            <a:r>
              <a:rPr lang="de-DE" sz="2400" dirty="0"/>
              <a:t> </a:t>
            </a:r>
            <a:r>
              <a:rPr lang="de-DE" sz="2400" dirty="0" err="1"/>
              <a:t>procedure</a:t>
            </a:r>
            <a:r>
              <a:rPr lang="de-DE" sz="2400" dirty="0"/>
              <a:t>:</a:t>
            </a:r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sz="2400" b="0" dirty="0" err="1"/>
              <a:t>similar</a:t>
            </a:r>
            <a:r>
              <a:rPr lang="de-DE" sz="2400" b="0" dirty="0"/>
              <a:t> to </a:t>
            </a:r>
            <a:r>
              <a:rPr lang="de-DE" sz="2400" b="0" dirty="0" err="1"/>
              <a:t>deletion</a:t>
            </a:r>
            <a:r>
              <a:rPr lang="de-DE" sz="2400" b="0" dirty="0"/>
              <a:t> in 2-3 </a:t>
            </a:r>
            <a:r>
              <a:rPr lang="de-DE" sz="2400" b="0" dirty="0" err="1"/>
              <a:t>trees</a:t>
            </a:r>
            <a:endParaRPr lang="de-DE" sz="2400" b="0" dirty="0"/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sz="2400" b="0" dirty="0" err="1"/>
              <a:t>items</a:t>
            </a:r>
            <a:r>
              <a:rPr lang="de-DE" sz="2400" b="0" dirty="0"/>
              <a:t> </a:t>
            </a:r>
            <a:r>
              <a:rPr lang="de-DE" sz="2400" b="0" dirty="0" err="1"/>
              <a:t>are</a:t>
            </a:r>
            <a:r>
              <a:rPr lang="de-DE" sz="2400" b="0" dirty="0"/>
              <a:t> </a:t>
            </a:r>
            <a:r>
              <a:rPr lang="de-DE" sz="2400" b="0" dirty="0" err="1"/>
              <a:t>deleted</a:t>
            </a:r>
            <a:r>
              <a:rPr lang="de-DE" sz="2400" b="0" dirty="0"/>
              <a:t> at </a:t>
            </a:r>
            <a:r>
              <a:rPr lang="de-DE" sz="2400" b="0" dirty="0" err="1"/>
              <a:t>the</a:t>
            </a:r>
            <a:r>
              <a:rPr lang="de-DE" sz="2400" b="0" dirty="0"/>
              <a:t> </a:t>
            </a:r>
            <a:r>
              <a:rPr lang="de-DE" sz="2400" b="0" dirty="0" err="1"/>
              <a:t>leafs</a:t>
            </a: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>
                <a:sym typeface="Wingdings" pitchFamily="-101" charset="2"/>
              </a:rPr>
              <a:t></a:t>
            </a:r>
            <a:r>
              <a:rPr lang="de-DE" sz="2400" b="0" dirty="0"/>
              <a:t> </a:t>
            </a:r>
            <a:r>
              <a:rPr lang="de-DE" sz="2400" b="0" dirty="0" err="1"/>
              <a:t>swap</a:t>
            </a:r>
            <a:r>
              <a:rPr lang="de-DE" sz="2400" b="0" dirty="0"/>
              <a:t> </a:t>
            </a:r>
            <a:r>
              <a:rPr lang="de-DE" sz="2400" b="0" dirty="0" err="1"/>
              <a:t>item</a:t>
            </a:r>
            <a:r>
              <a:rPr lang="de-DE" sz="2400" b="0" dirty="0"/>
              <a:t> of </a:t>
            </a:r>
            <a:r>
              <a:rPr lang="de-DE" sz="2400" b="0" dirty="0" err="1"/>
              <a:t>internal</a:t>
            </a:r>
            <a:r>
              <a:rPr lang="de-DE" sz="2400" b="0" dirty="0"/>
              <a:t> </a:t>
            </a:r>
            <a:r>
              <a:rPr lang="de-DE" sz="2400" b="0" dirty="0" err="1"/>
              <a:t>node</a:t>
            </a:r>
            <a:r>
              <a:rPr lang="de-DE" sz="2400" b="0" dirty="0"/>
              <a:t> </a:t>
            </a:r>
            <a:r>
              <a:rPr lang="de-DE" sz="2400" b="0" dirty="0" err="1"/>
              <a:t>with</a:t>
            </a:r>
            <a:r>
              <a:rPr lang="de-DE" sz="2400" b="0" dirty="0"/>
              <a:t> </a:t>
            </a:r>
            <a:r>
              <a:rPr lang="de-DE" sz="2400" b="0" dirty="0" err="1"/>
              <a:t>inorder</a:t>
            </a:r>
            <a:r>
              <a:rPr lang="de-DE" sz="2400" b="0" dirty="0"/>
              <a:t> </a:t>
            </a:r>
            <a:r>
              <a:rPr lang="de-DE" sz="2400" b="0" dirty="0" err="1"/>
              <a:t>successor</a:t>
            </a:r>
            <a:endParaRPr lang="de-DE" sz="2400" b="0" dirty="0"/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sz="2400" b="0" dirty="0" err="1"/>
              <a:t>note</a:t>
            </a:r>
            <a:r>
              <a:rPr lang="de-DE" sz="2400" b="0" dirty="0"/>
              <a:t>: a 2-node </a:t>
            </a:r>
            <a:r>
              <a:rPr lang="de-DE" sz="2400" b="0" dirty="0" err="1"/>
              <a:t>leaf</a:t>
            </a:r>
            <a:r>
              <a:rPr lang="de-DE" sz="2400" b="0" dirty="0"/>
              <a:t> </a:t>
            </a:r>
            <a:r>
              <a:rPr lang="de-DE" sz="2400" b="0" dirty="0" err="1"/>
              <a:t>creates</a:t>
            </a:r>
            <a:r>
              <a:rPr lang="de-DE" sz="2400" b="0" dirty="0"/>
              <a:t> a </a:t>
            </a:r>
            <a:r>
              <a:rPr lang="de-DE" sz="2400" b="0" dirty="0" err="1"/>
              <a:t>problem</a:t>
            </a:r>
            <a:endParaRPr lang="de-DE" sz="2400" b="0" dirty="0">
              <a:sym typeface="Wingdings" pitchFamily="-101" charset="2"/>
            </a:endParaRPr>
          </a:p>
          <a:p>
            <a:endParaRPr lang="de-DE" sz="2400" b="0" dirty="0">
              <a:sym typeface="Wingdings" pitchFamily="-101" charset="2"/>
            </a:endParaRPr>
          </a:p>
          <a:p>
            <a:r>
              <a:rPr lang="de-DE" sz="2400" dirty="0" err="1">
                <a:sym typeface="Wingdings" pitchFamily="-101" charset="2"/>
              </a:rPr>
              <a:t>Strategy</a:t>
            </a:r>
            <a:r>
              <a:rPr lang="de-DE" sz="2400" dirty="0">
                <a:sym typeface="Wingdings" pitchFamily="-101" charset="2"/>
              </a:rPr>
              <a:t> </a:t>
            </a:r>
            <a:r>
              <a:rPr lang="de-DE" sz="2400" b="0" dirty="0">
                <a:sym typeface="Wingdings" pitchFamily="-101" charset="2"/>
              </a:rPr>
              <a:t>(different </a:t>
            </a:r>
            <a:r>
              <a:rPr lang="de-DE" sz="2400" b="0" dirty="0" err="1">
                <a:sym typeface="Wingdings" pitchFamily="-101" charset="2"/>
              </a:rPr>
              <a:t>strategies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possible</a:t>
            </a:r>
            <a:r>
              <a:rPr lang="de-DE" sz="2400" b="0" dirty="0">
                <a:sym typeface="Wingdings" pitchFamily="-101" charset="2"/>
              </a:rPr>
              <a:t>)</a:t>
            </a:r>
          </a:p>
          <a:p>
            <a:pPr marL="766763" lvl="1" indent="-309563">
              <a:spcBef>
                <a:spcPct val="30000"/>
              </a:spcBef>
              <a:buFontTx/>
              <a:buChar char="•"/>
            </a:pPr>
            <a:r>
              <a:rPr lang="de-DE" sz="2400" b="0" dirty="0">
                <a:sym typeface="Wingdings" pitchFamily="-101" charset="2"/>
              </a:rPr>
              <a:t>on </a:t>
            </a:r>
            <a:r>
              <a:rPr lang="de-DE" sz="2400" b="0" dirty="0" err="1">
                <a:sym typeface="Wingdings" pitchFamily="-101" charset="2"/>
              </a:rPr>
              <a:t>the</a:t>
            </a:r>
            <a:r>
              <a:rPr lang="de-DE" sz="2400" b="0" dirty="0">
                <a:sym typeface="Wingdings" pitchFamily="-101" charset="2"/>
              </a:rPr>
              <a:t> way </a:t>
            </a:r>
            <a:r>
              <a:rPr lang="de-DE" sz="2400" b="0" dirty="0" err="1">
                <a:sym typeface="Wingdings" pitchFamily="-101" charset="2"/>
              </a:rPr>
              <a:t>from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the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root</a:t>
            </a:r>
            <a:r>
              <a:rPr lang="de-DE" sz="2400" b="0" dirty="0">
                <a:sym typeface="Wingdings" pitchFamily="-101" charset="2"/>
              </a:rPr>
              <a:t> down to </a:t>
            </a:r>
            <a:r>
              <a:rPr lang="de-DE" sz="2400" b="0" dirty="0" err="1">
                <a:sym typeface="Wingdings" pitchFamily="-101" charset="2"/>
              </a:rPr>
              <a:t>the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leaf</a:t>
            </a:r>
            <a:r>
              <a:rPr lang="de-DE" sz="2400" b="0" dirty="0">
                <a:sym typeface="Wingdings" pitchFamily="-101" charset="2"/>
              </a:rPr>
              <a:t>:</a:t>
            </a:r>
            <a:br>
              <a:rPr lang="de-DE" sz="2400" b="0" dirty="0">
                <a:sym typeface="Wingdings" pitchFamily="-101" charset="2"/>
              </a:rPr>
            </a:br>
            <a:r>
              <a:rPr lang="de-DE" sz="2400" b="0" dirty="0">
                <a:sym typeface="Wingdings" pitchFamily="-101" charset="2"/>
              </a:rPr>
              <a:t>turn 2-nodes (</a:t>
            </a:r>
            <a:r>
              <a:rPr lang="de-DE" sz="2400" b="0" dirty="0" err="1">
                <a:sym typeface="Wingdings" pitchFamily="-101" charset="2"/>
              </a:rPr>
              <a:t>except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root</a:t>
            </a:r>
            <a:r>
              <a:rPr lang="de-DE" sz="2400" b="0" dirty="0">
                <a:sym typeface="Wingdings" pitchFamily="-101" charset="2"/>
              </a:rPr>
              <a:t>) </a:t>
            </a:r>
            <a:r>
              <a:rPr lang="de-DE" sz="2400" b="0" dirty="0" err="1">
                <a:sym typeface="Wingdings" pitchFamily="-101" charset="2"/>
              </a:rPr>
              <a:t>into</a:t>
            </a:r>
            <a:r>
              <a:rPr lang="de-DE" sz="2400" b="0" dirty="0">
                <a:sym typeface="Wingdings" pitchFamily="-101" charset="2"/>
              </a:rPr>
              <a:t> 3-nodes</a:t>
            </a:r>
          </a:p>
          <a:p>
            <a:pPr marL="766763" lvl="1" indent="-309563">
              <a:spcBef>
                <a:spcPct val="30000"/>
              </a:spcBef>
            </a:pPr>
            <a:r>
              <a:rPr lang="de-DE" sz="2400" b="0" dirty="0">
                <a:sym typeface="Wingdings" pitchFamily="-101" charset="2"/>
              </a:rPr>
              <a:t> </a:t>
            </a:r>
            <a:r>
              <a:rPr lang="de-DE" sz="2400" b="0" dirty="0" err="1">
                <a:sym typeface="Wingdings" pitchFamily="-101" charset="2"/>
              </a:rPr>
              <a:t>deletion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can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be</a:t>
            </a:r>
            <a:r>
              <a:rPr lang="de-DE" sz="2400" b="0" dirty="0">
                <a:sym typeface="Wingdings" pitchFamily="-101" charset="2"/>
              </a:rPr>
              <a:t> </a:t>
            </a:r>
            <a:r>
              <a:rPr lang="de-DE" sz="2400" b="0" dirty="0" err="1">
                <a:sym typeface="Wingdings" pitchFamily="-101" charset="2"/>
              </a:rPr>
              <a:t>done</a:t>
            </a:r>
            <a:r>
              <a:rPr lang="de-DE" sz="2400" b="0" dirty="0">
                <a:sym typeface="Wingdings" pitchFamily="-101" charset="2"/>
              </a:rPr>
              <a:t> in </a:t>
            </a:r>
            <a:r>
              <a:rPr lang="de-DE" sz="2400" b="0" dirty="0" err="1">
                <a:sym typeface="Wingdings" pitchFamily="-101" charset="2"/>
              </a:rPr>
              <a:t>one</a:t>
            </a:r>
            <a:r>
              <a:rPr lang="de-DE" sz="2400" b="0" dirty="0">
                <a:sym typeface="Wingdings" pitchFamily="-101" charset="2"/>
              </a:rPr>
              <a:t> pass</a:t>
            </a:r>
            <a:r>
              <a:rPr lang="de-DE" sz="2400" b="0" dirty="0" smtClean="0">
                <a:sym typeface="Wingdings" pitchFamily="-101" charset="2"/>
              </a:rPr>
              <a:t/>
            </a:r>
            <a:br>
              <a:rPr lang="de-DE" sz="2400" b="0" dirty="0" smtClean="0">
                <a:sym typeface="Wingdings" pitchFamily="-101" charset="2"/>
              </a:rPr>
            </a:br>
            <a:endParaRPr 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Delete </a:t>
            </a:r>
            <a:r>
              <a:rPr lang="en-US" dirty="0">
                <a:solidFill>
                  <a:srgbClr val="006600"/>
                </a:solidFill>
              </a:rPr>
              <a:t>X</a:t>
            </a:r>
            <a:endParaRPr lang="en-US" dirty="0"/>
          </a:p>
        </p:txBody>
      </p:sp>
      <p:sp>
        <p:nvSpPr>
          <p:cNvPr id="9953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7315200" cy="4419600"/>
          </a:xfrm>
        </p:spPr>
        <p:txBody>
          <a:bodyPr/>
          <a:lstStyle/>
          <a:p>
            <a:pPr>
              <a:buFont typeface="MT Extra" pitchFamily="18" charset="2"/>
              <a:buNone/>
            </a:pPr>
            <a:r>
              <a:rPr lang="en-US" sz="2400" dirty="0"/>
              <a:t>The algorithm for binary search tree can be generalized:</a:t>
            </a:r>
          </a:p>
          <a:p>
            <a:r>
              <a:rPr lang="en-US" sz="2400" dirty="0"/>
              <a:t>A leaf node can be easily </a:t>
            </a:r>
            <a:r>
              <a:rPr lang="en-US" sz="2400" dirty="0" smtClean="0"/>
              <a:t>deleted</a:t>
            </a:r>
            <a:endParaRPr lang="en-US" sz="2400" dirty="0"/>
          </a:p>
          <a:p>
            <a:r>
              <a:rPr lang="en-US" sz="2400" dirty="0"/>
              <a:t>An internal node is replaced</a:t>
            </a:r>
          </a:p>
          <a:p>
            <a:pPr>
              <a:buFont typeface="MT Extra" pitchFamily="18" charset="2"/>
              <a:buNone/>
            </a:pPr>
            <a:r>
              <a:rPr lang="en-US" sz="2400" dirty="0"/>
              <a:t>     by its successor and the </a:t>
            </a:r>
          </a:p>
          <a:p>
            <a:pPr>
              <a:buFont typeface="MT Extra" pitchFamily="18" charset="2"/>
              <a:buNone/>
            </a:pPr>
            <a:r>
              <a:rPr lang="en-US" sz="2400" dirty="0"/>
              <a:t>     successor is </a:t>
            </a:r>
            <a:r>
              <a:rPr lang="en-US" sz="2400" dirty="0" smtClean="0"/>
              <a:t>deleted</a:t>
            </a:r>
            <a:endParaRPr lang="en-US" sz="24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r>
              <a:rPr lang="en-US" sz="2400" dirty="0">
                <a:solidFill>
                  <a:srgbClr val="CC0066"/>
                </a:solidFill>
              </a:rPr>
              <a:t>Example</a:t>
            </a:r>
            <a:r>
              <a:rPr lang="en-US" sz="2400" dirty="0" smtClean="0">
                <a:solidFill>
                  <a:srgbClr val="CC0066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 Delete </a:t>
            </a:r>
            <a:r>
              <a:rPr lang="en-US" sz="2400" i="1" dirty="0" smtClean="0">
                <a:solidFill>
                  <a:srgbClr val="006600"/>
                </a:solidFill>
              </a:rPr>
              <a:t>10, </a:t>
            </a:r>
            <a:r>
              <a:rPr lang="en-US" sz="2400" dirty="0"/>
              <a:t>Delete</a:t>
            </a:r>
            <a:r>
              <a:rPr lang="en-US" sz="2400" i="1" dirty="0" smtClean="0">
                <a:solidFill>
                  <a:srgbClr val="006600"/>
                </a:solidFill>
              </a:rPr>
              <a:t> 44, </a:t>
            </a:r>
            <a:endParaRPr lang="en-US" sz="2400" i="1" dirty="0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Font typeface="MT Extra" pitchFamily="18" charset="2"/>
              <a:buNone/>
            </a:pPr>
            <a:r>
              <a:rPr lang="en-US" sz="2400" dirty="0">
                <a:solidFill>
                  <a:srgbClr val="006600"/>
                </a:solidFill>
              </a:rPr>
              <a:t>Time complexity: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6600"/>
                </a:solidFill>
              </a:rPr>
              <a:t>O(Mh</a:t>
            </a:r>
            <a:r>
              <a:rPr lang="en-US" sz="2400" dirty="0">
                <a:solidFill>
                  <a:srgbClr val="006600"/>
                </a:solidFill>
              </a:rPr>
              <a:t>)=O(h),</a:t>
            </a:r>
            <a:r>
              <a:rPr lang="en-US" sz="2400" dirty="0"/>
              <a:t>  </a:t>
            </a:r>
            <a:r>
              <a:rPr lang="en-US" sz="2400" dirty="0" smtClean="0"/>
              <a:t>but </a:t>
            </a:r>
            <a:r>
              <a:rPr lang="en-US" sz="2400" i="1" dirty="0">
                <a:solidFill>
                  <a:srgbClr val="006600"/>
                </a:solidFill>
              </a:rPr>
              <a:t>h</a:t>
            </a:r>
            <a:r>
              <a:rPr lang="en-US" sz="2400" dirty="0"/>
              <a:t> can be</a:t>
            </a:r>
            <a:r>
              <a:rPr lang="en-US" sz="2400" dirty="0" smtClean="0"/>
              <a:t> </a:t>
            </a:r>
            <a:r>
              <a:rPr lang="en-US" sz="2400" i="1" dirty="0" err="1">
                <a:solidFill>
                  <a:srgbClr val="006600"/>
                </a:solidFill>
                <a:sym typeface="Symbol" pitchFamily="18" charset="2"/>
              </a:rPr>
              <a:t>O</a:t>
            </a:r>
            <a:r>
              <a:rPr lang="en-US" sz="2400" i="1" dirty="0" err="1" smtClean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sz="2400" i="1" dirty="0" err="1">
                <a:solidFill>
                  <a:srgbClr val="006600"/>
                </a:solidFill>
                <a:sym typeface="Symbol" pitchFamily="18" charset="2"/>
              </a:rPr>
              <a:t>n</a:t>
            </a:r>
            <a:r>
              <a:rPr lang="en-US" sz="2400" i="1" dirty="0">
                <a:solidFill>
                  <a:srgbClr val="006600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995343" name="Line 15"/>
          <p:cNvSpPr>
            <a:spLocks noChangeShapeType="1"/>
          </p:cNvSpPr>
          <p:nvPr/>
        </p:nvSpPr>
        <p:spPr bwMode="auto">
          <a:xfrm flipH="1">
            <a:off x="6624638" y="2209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553200" y="40386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M-way Search Tree</a:t>
            </a:r>
          </a:p>
        </p:txBody>
      </p:sp>
      <p:sp>
        <p:nvSpPr>
          <p:cNvPr id="9973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  <a:buFont typeface="MT Extra" pitchFamily="18" charset="2"/>
              <a:buNone/>
            </a:pPr>
            <a:r>
              <a:rPr lang="en-US" sz="2400" dirty="0">
                <a:solidFill>
                  <a:srgbClr val="990033"/>
                </a:solidFill>
              </a:rPr>
              <a:t>What we know so far: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is an </a:t>
            </a:r>
            <a:r>
              <a:rPr lang="en-US" sz="2400" i="1" dirty="0"/>
              <a:t>M-way</a:t>
            </a:r>
            <a:r>
              <a:rPr lang="en-US" sz="2400" dirty="0"/>
              <a:t> search </a:t>
            </a:r>
            <a:r>
              <a:rPr lang="en-US" sz="2400" dirty="0" smtClean="0"/>
              <a:t>tree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How to implement </a:t>
            </a:r>
            <a:r>
              <a:rPr lang="en-US" sz="2400" i="1" dirty="0">
                <a:solidFill>
                  <a:schemeClr val="tx1"/>
                </a:solidFill>
              </a:rPr>
              <a:t>Search</a:t>
            </a:r>
            <a:r>
              <a:rPr lang="en-US" sz="2400" dirty="0"/>
              <a:t>, </a:t>
            </a:r>
            <a:r>
              <a:rPr lang="en-US" sz="2400" i="1" dirty="0">
                <a:solidFill>
                  <a:schemeClr val="tx1"/>
                </a:solidFill>
              </a:rPr>
              <a:t>Insert</a:t>
            </a:r>
            <a:r>
              <a:rPr lang="en-US" sz="2400" dirty="0" smtClean="0"/>
              <a:t>, and</a:t>
            </a:r>
            <a:r>
              <a:rPr lang="en-US" sz="2400" i="1" dirty="0" smtClean="0">
                <a:solidFill>
                  <a:schemeClr val="tx1"/>
                </a:solidFill>
              </a:rPr>
              <a:t> Delete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time complexity of each of these operations is: </a:t>
            </a:r>
            <a:r>
              <a:rPr lang="en-US" sz="2400" i="1" dirty="0">
                <a:solidFill>
                  <a:srgbClr val="006600"/>
                </a:solidFill>
              </a:rPr>
              <a:t>O(</a:t>
            </a:r>
            <a:r>
              <a:rPr lang="en-US" sz="2400" i="1" dirty="0" err="1">
                <a:solidFill>
                  <a:srgbClr val="006600"/>
                </a:solidFill>
              </a:rPr>
              <a:t>Mh</a:t>
            </a:r>
            <a:r>
              <a:rPr lang="en-US" sz="2400" i="1" dirty="0">
                <a:solidFill>
                  <a:srgbClr val="006600"/>
                </a:solidFill>
              </a:rPr>
              <a:t>)=O(h</a:t>
            </a:r>
            <a:r>
              <a:rPr lang="en-US" sz="2400" i="1" dirty="0" smtClean="0">
                <a:solidFill>
                  <a:srgbClr val="006600"/>
                </a:solidFill>
              </a:rPr>
              <a:t>)</a:t>
            </a:r>
            <a:endParaRPr lang="en-US" sz="2400" i="1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buFont typeface="MT Extra" pitchFamily="18" charset="2"/>
              <a:buNone/>
            </a:pPr>
            <a:r>
              <a:rPr lang="en-US" sz="2400" dirty="0">
                <a:solidFill>
                  <a:srgbClr val="990033"/>
                </a:solidFill>
              </a:rPr>
              <a:t>The problem </a:t>
            </a:r>
            <a:r>
              <a:rPr lang="en-US" sz="2400" dirty="0"/>
              <a:t>(as usual): </a:t>
            </a:r>
            <a:r>
              <a:rPr lang="en-US" sz="2400" i="1" dirty="0">
                <a:solidFill>
                  <a:srgbClr val="006600"/>
                </a:solidFill>
              </a:rPr>
              <a:t>h</a:t>
            </a:r>
            <a:r>
              <a:rPr lang="en-US" sz="2400" dirty="0">
                <a:solidFill>
                  <a:srgbClr val="006600"/>
                </a:solidFill>
              </a:rPr>
              <a:t> </a:t>
            </a:r>
            <a:r>
              <a:rPr lang="en-US" sz="2400" dirty="0"/>
              <a:t>can be</a:t>
            </a:r>
            <a:r>
              <a:rPr lang="en-US" sz="2400" dirty="0" smtClean="0">
                <a:solidFill>
                  <a:srgbClr val="006600"/>
                </a:solidFill>
              </a:rPr>
              <a:t> </a:t>
            </a:r>
            <a:r>
              <a:rPr lang="en-US" sz="2400" i="1" dirty="0" err="1">
                <a:solidFill>
                  <a:srgbClr val="006600"/>
                </a:solidFill>
                <a:sym typeface="Symbol" pitchFamily="18" charset="2"/>
              </a:rPr>
              <a:t>O</a:t>
            </a:r>
            <a:r>
              <a:rPr lang="en-US" sz="2400" i="1" dirty="0" err="1" smtClean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sz="2400" i="1" dirty="0" err="1">
                <a:solidFill>
                  <a:srgbClr val="006600"/>
                </a:solidFill>
                <a:sym typeface="Symbol" pitchFamily="18" charset="2"/>
              </a:rPr>
              <a:t>n</a:t>
            </a:r>
            <a:r>
              <a:rPr lang="en-US" sz="2400" i="1" dirty="0">
                <a:solidFill>
                  <a:srgbClr val="006600"/>
                </a:solidFill>
                <a:sym typeface="Symbol" pitchFamily="18" charset="2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B-tree: </a:t>
            </a:r>
            <a:r>
              <a:rPr lang="en-US" sz="2400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balanced </a:t>
            </a:r>
            <a:r>
              <a:rPr lang="en-US" sz="2400" dirty="0"/>
              <a:t>M-way Search </a:t>
            </a:r>
            <a:r>
              <a:rPr lang="en-US" sz="2400" dirty="0" smtClean="0"/>
              <a:t>Tree</a:t>
            </a:r>
            <a:endParaRPr lang="en-US" sz="2400" dirty="0"/>
          </a:p>
          <a:p>
            <a:pPr>
              <a:lnSpc>
                <a:spcPct val="90000"/>
              </a:lnSpc>
              <a:buFont typeface="MT Extra" pitchFamily="18" charset="2"/>
              <a:buNone/>
            </a:pPr>
            <a:endParaRPr lang="en-US" sz="2400" dirty="0">
              <a:solidFill>
                <a:srgbClr val="990033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2283</Words>
  <Application>Microsoft Macintosh PowerPoint</Application>
  <PresentationFormat>On-screen Show (4:3)</PresentationFormat>
  <Paragraphs>366</Paragraphs>
  <Slides>70</Slides>
  <Notes>8</Notes>
  <HiddenSlides>7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2-3 and 2-3-4 Trees </vt:lpstr>
      <vt:lpstr>Multi-Way Trees</vt:lpstr>
      <vt:lpstr>M-way Search Tree Details</vt:lpstr>
      <vt:lpstr>Properties of M-way Search Tree </vt:lpstr>
      <vt:lpstr>Example: 3-way search tree</vt:lpstr>
      <vt:lpstr>Search for X</vt:lpstr>
      <vt:lpstr>Insert X</vt:lpstr>
      <vt:lpstr>Delete X</vt:lpstr>
      <vt:lpstr>M-way Search Tree</vt:lpstr>
      <vt:lpstr>2-3 Tree</vt:lpstr>
      <vt:lpstr>Why care about advanced implementations?</vt:lpstr>
      <vt:lpstr>2-3 Trees</vt:lpstr>
      <vt:lpstr>2-3 Trees with Ordered Nodes</vt:lpstr>
      <vt:lpstr>Example of 2-3 Tree</vt:lpstr>
      <vt:lpstr>What did we gain?</vt:lpstr>
      <vt:lpstr>Gain: Ease of Keeping the Tree Balanced</vt:lpstr>
      <vt:lpstr>Inserting Items</vt:lpstr>
      <vt:lpstr>Inserting Items</vt:lpstr>
      <vt:lpstr>Inserting Items</vt:lpstr>
      <vt:lpstr>Inserting Items</vt:lpstr>
      <vt:lpstr>Inserting Items</vt:lpstr>
      <vt:lpstr>Inserting Items</vt:lpstr>
      <vt:lpstr>Inserting so far</vt:lpstr>
      <vt:lpstr>Inserting so far</vt:lpstr>
      <vt:lpstr>Inserting Items</vt:lpstr>
      <vt:lpstr>Inserting Items</vt:lpstr>
      <vt:lpstr>Inserting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Deleting Items</vt:lpstr>
      <vt:lpstr>Deletion Algorithm I</vt:lpstr>
      <vt:lpstr>Deletion Algorithm II</vt:lpstr>
      <vt:lpstr>Deletion Algorithm III</vt:lpstr>
      <vt:lpstr>Deletion Algorithm IV</vt:lpstr>
      <vt:lpstr>Operations of 2-3 Trees</vt:lpstr>
      <vt:lpstr>2-3-4 Trees</vt:lpstr>
      <vt:lpstr>2-3-4 Tree Example</vt:lpstr>
      <vt:lpstr>2-3-4 Tree: Insertion</vt:lpstr>
      <vt:lpstr>2-3-4 Tree: Insertion</vt:lpstr>
      <vt:lpstr>2-3-4 Tree: Insertion</vt:lpstr>
      <vt:lpstr>2-3-4 Tree: Insertion</vt:lpstr>
      <vt:lpstr>2-3-4 Tree: Insertion</vt:lpstr>
      <vt:lpstr>2-3-4 Tree: Insertion</vt:lpstr>
      <vt:lpstr>2-3-4 Tree: Insertion</vt:lpstr>
      <vt:lpstr>2-3-4 Tree: Insertion</vt:lpstr>
      <vt:lpstr>2-3-4 Tree: Insertion Procedure </vt:lpstr>
      <vt:lpstr>2-3-4 Tree: Insertion Procedure </vt:lpstr>
      <vt:lpstr>2-3-4 Tree: Insertion Procedure </vt:lpstr>
      <vt:lpstr>Insertion Algorithm</vt:lpstr>
      <vt:lpstr>Top Down Insertion</vt:lpstr>
      <vt:lpstr>An Example</vt:lpstr>
      <vt:lpstr>Slide 61</vt:lpstr>
      <vt:lpstr>Algorithm: Top Down Insertion</vt:lpstr>
      <vt:lpstr>Algorithm: Top Down Insertion</vt:lpstr>
      <vt:lpstr>Algorithm: Top Down Insertion</vt:lpstr>
      <vt:lpstr>Time Complexity of Insertion</vt:lpstr>
      <vt:lpstr>Slide 66</vt:lpstr>
      <vt:lpstr>2-3-4 Tree: Deletion</vt:lpstr>
      <vt:lpstr>2-3-4 Tree: Deletion</vt:lpstr>
      <vt:lpstr>2-3-4 Tree: Deletion</vt:lpstr>
      <vt:lpstr>2-3-4 Tree: Deletion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and 2-3-4 Trees </dc:title>
  <dc:creator>Shweta Agrawal</dc:creator>
  <cp:lastModifiedBy>Shweta Agrawal</cp:lastModifiedBy>
  <cp:revision>24</cp:revision>
  <dcterms:created xsi:type="dcterms:W3CDTF">2014-09-01T15:13:12Z</dcterms:created>
  <dcterms:modified xsi:type="dcterms:W3CDTF">2014-09-04T05:09:54Z</dcterms:modified>
</cp:coreProperties>
</file>