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jpeg" ContentType="image/jpeg"/>
  <Override PartName="/ppt/media/media6.mp4" ContentType="video/mp4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311D8A-F59F-41BC-8676-AD345C069640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09/04/19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271458-CD08-4A9E-9D7E-0021A08F9ED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4F3FB4-D26B-47AE-B8F2-C20C251C346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09/04/19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7F25B1-9B01-40CD-8AD1-2F6CCCA08B8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ciencedaily.com/releases/2014/09/140903105646.htm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Neurostimulation" TargetMode="External"/><Relationship Id="rId2" Type="http://schemas.openxmlformats.org/officeDocument/2006/relationships/hyperlink" Target="https://en.wikipedia.org/wiki/Magnetic_field" TargetMode="External"/><Relationship Id="rId3" Type="http://schemas.openxmlformats.org/officeDocument/2006/relationships/hyperlink" Target="https://en.wikipedia.org/wiki/Electric_current" TargetMode="External"/><Relationship Id="rId4" Type="http://schemas.openxmlformats.org/officeDocument/2006/relationships/hyperlink" Target="https://en.wikipedia.org/wiki/Electromagnetic_induction" TargetMode="External"/><Relationship Id="rId5" Type="http://schemas.openxmlformats.org/officeDocument/2006/relationships/hyperlink" Target="https://en.wikipedia.org/wiki/Magnetic_coil" TargetMode="External"/><Relationship Id="rId6" Type="http://schemas.openxmlformats.org/officeDocument/2006/relationships/hyperlink" Target="https://en.wikipedia.org/wiki/Inductance" TargetMode="External"/><Relationship Id="rId7" Type="http://schemas.openxmlformats.org/officeDocument/2006/relationships/hyperlink" Target="https://en.wikipedia.org/wiki/Electric_charge" TargetMode="External"/><Relationship Id="rId8" Type="http://schemas.openxmlformats.org/officeDocument/2006/relationships/hyperlink" Target="https://en.wikipedia.org/wiki/Transcranial_magnetic_stimulation#cite_note-NICE2014-1" TargetMode="External"/><Relationship Id="rId9" Type="http://schemas.openxmlformats.org/officeDocument/2006/relationships/image" Target="../media/image5.jpeg"/><Relationship Id="rId10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video" Target="../media/media6.mp4"/><Relationship Id="rId2" Type="http://schemas.microsoft.com/office/2007/relationships/media" Target="../media/media6.mp4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854280" y="600480"/>
            <a:ext cx="10653120" cy="49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Content Placeholder 4" descr=""/>
          <p:cNvPicPr/>
          <p:nvPr/>
        </p:nvPicPr>
        <p:blipFill>
          <a:blip r:embed="rId1"/>
          <a:stretch/>
        </p:blipFill>
        <p:spPr>
          <a:xfrm>
            <a:off x="146520" y="426240"/>
            <a:ext cx="11594160" cy="53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01280" y="816840"/>
            <a:ext cx="10652040" cy="5359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140 bits were encoded by the BCI emitter in Thiruvananthapuram and automatically sent via email to Strasbourg, where the CBI receiver was located. There, a program parsed incoming emails to navigate the robot and deliver TMS pulses precisely over the selected site and with the appropriate coil orientation.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BCI and CBI transmission rates were of 3 and 2 bits per minute respectively. The overall B2B transmission speed was of 2 bits per minute (limited by the CBI branch).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probability of guessing correctly 140 random, balanced bits with an error rate of 20% (28 errors out of 140) or less is extremely 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31520" y="920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an experiment that sounds more like science fiction than reality, two humans were able to send greetings to each other using only a digital connection linking their brains.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"Could we develop an experiment that would bypass the talking or typing part of Internet and establish direct brain-to-brain communication between subjects located far away from each other, in India and France?" co-author Dr. Alvaro Pascual-Leone from Harvard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said in a statement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04880" y="360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experiment, the message sender, in India, transmitted the words "hola" (Spanish for "hello") and "Ciao" (Italian for "hello"/"goodbye") to the message recipients in France, located 5,000 miles (8,000 kilometers) away. All three recipients correctly translated the message!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2956320" y="2077560"/>
            <a:ext cx="5808240" cy="419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How it works: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the team had to establish binary-code equivalents of letters; for example “h” is “0-0-1-1-1.” Then, with EEG (electroencephalography) sensors attached to the scalp, the sender moved either his hands or feet to indicate a 1 or a 0. The code then passed to the recipient over email. On the other end, the receiver was blindfolded with a transcranial magnetic stimulation (TMS) system on his head.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TMS headset stimulated the recipient’s brain, causing him to see quick flashes of light. A flash was equivalent to a “1” and a blank was a “0.” From there, the code was translated back into text. It took about 70 minutes to relay the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Bacon cipher: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Content Placeholder 4" descr=""/>
          <p:cNvPicPr/>
          <p:nvPr/>
        </p:nvPicPr>
        <p:blipFill>
          <a:blip r:embed="rId1"/>
          <a:stretch/>
        </p:blipFill>
        <p:spPr>
          <a:xfrm>
            <a:off x="740520" y="1611360"/>
            <a:ext cx="10269000" cy="20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7" descr=""/>
          <p:cNvPicPr/>
          <p:nvPr/>
        </p:nvPicPr>
        <p:blipFill>
          <a:blip r:embed="rId1"/>
          <a:stretch/>
        </p:blipFill>
        <p:spPr>
          <a:xfrm>
            <a:off x="1068480" y="1364040"/>
            <a:ext cx="100544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4" descr=""/>
          <p:cNvPicPr/>
          <p:nvPr/>
        </p:nvPicPr>
        <p:blipFill>
          <a:blip r:embed="rId1"/>
          <a:stretch/>
        </p:blipFill>
        <p:spPr>
          <a:xfrm>
            <a:off x="1524240" y="488160"/>
            <a:ext cx="8789400" cy="55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TMS?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29080" y="1458360"/>
            <a:ext cx="5650920" cy="480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Transcranial magnetic stimulation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TMS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a noninvasive form of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brain stimulation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in which a changing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magnetic field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is used to cause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electric current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at a specific area of the brain through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electromagnetic induction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An electric pulse generator, or stimulator, is connected to a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magnetic coil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in turn is connected to the scalp. The stimulator generates a changing electric current within the coil which induces a magnetic field; this field then causes a second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inductance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of inverted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electric charge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within the brain itself.</a:t>
            </a:r>
            <a:r>
              <a:rPr b="0" lang="en-US" sz="2800" spc="-1" strike="noStrike" u="sng" baseline="30000">
                <a:solidFill>
                  <a:srgbClr val="0563c1"/>
                </a:solidFill>
                <a:uFillTx/>
                <a:latin typeface="Calibri"/>
                <a:hlinkClick r:id="rId8"/>
              </a:rPr>
              <a:t>[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9"/>
          <a:stretch/>
        </p:blipFill>
        <p:spPr>
          <a:xfrm>
            <a:off x="6703200" y="1371600"/>
            <a:ext cx="457164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1166040" y="316440"/>
            <a:ext cx="10135800" cy="58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22" dur="4971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3" restart="whenNotActive" nodeType="interactiveSeq" fill="hold"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400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2019-04-09T07:35:21Z</dcterms:created>
  <dc:creator>dipanwita guhathakurta</dc:creator>
  <dc:description/>
  <dc:language>en-IN</dc:language>
  <cp:lastModifiedBy/>
  <dcterms:modified xsi:type="dcterms:W3CDTF">2019-04-09T21:52:08Z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