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E68A25C-9F12-46D8-9D1D-CAC4451E01DE}">
  <a:tblStyle styleId="{1E68A25C-9F12-46D8-9D1D-CAC4451E01D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0.0.0.0:777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Fraud Detection Case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Kevin &amp; Susie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graphicFrame>
        <p:nvGraphicFramePr>
          <p:cNvPr id="63" name="Shape 63"/>
          <p:cNvGraphicFramePr/>
          <p:nvPr/>
        </p:nvGraphicFramePr>
        <p:xfrm>
          <a:off x="311700" y="116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{1E68A25C-9F12-46D8-9D1D-CAC4451E01DE}</a:tableStyleId>
              </a:tblPr>
              <a:tblGrid>
                <a:gridCol w="3518400"/>
                <a:gridCol w="4695400"/>
              </a:tblGrid>
              <a:tr h="399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What We Did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Suspicious Domains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or 0 value for commonly fraudulent domains.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ex: ymail.com = 1, galvanize.com = 0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Length of text 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Previous Payouts , Description, Ticket Types, Org 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Noticed fraudulent accounts may have shorter values / dictionaries in these fields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Payee Name vs Org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Payee Name should be similar to Org Name. We did a Fuzzy String similarity between these two fields.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Fraud = Galvanize Inc &amp; Galvanize Immersive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Fraud = National Guard &amp; Robert Smith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Dummies for categorical values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Importance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59537" l="0" r="0" t="0"/>
          <a:stretch/>
        </p:blipFill>
        <p:spPr>
          <a:xfrm>
            <a:off x="171150" y="1100550"/>
            <a:ext cx="9536174" cy="386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&amp; Results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x="311712" y="188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{1E68A25C-9F12-46D8-9D1D-CAC4451E01DE}</a:tableStyleId>
              </a:tblPr>
              <a:tblGrid>
                <a:gridCol w="3611800"/>
                <a:gridCol w="2127550"/>
                <a:gridCol w="2259275"/>
              </a:tblGrid>
              <a:tr h="425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Accuracy Score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396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Random Forest Classifier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0.986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0.906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Logistic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--</a:t>
                      </a:r>
                    </a:p>
                  </a:txBody>
                  <a:tcPr marT="91425" marB="91425" marR="91425" marL="91425"/>
                </a:tc>
              </a:tr>
              <a:tr h="467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SVM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Gaussian Kernel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0.01</a:t>
                      </a:r>
                    </a:p>
                  </a:txBody>
                  <a:tcPr marT="91425" marB="91425" marR="91425" marL="91425"/>
                </a:tc>
              </a:tr>
              <a:tr h="362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GBR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0.913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Shape 76"/>
          <p:cNvSpPr txBox="1"/>
          <p:nvPr/>
        </p:nvSpPr>
        <p:spPr>
          <a:xfrm>
            <a:off x="415212" y="1071625"/>
            <a:ext cx="7791599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Smote it!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Top 20 Features</a:t>
            </a:r>
          </a:p>
        </p:txBody>
      </p:sp>
      <p:sp>
        <p:nvSpPr>
          <p:cNvPr id="77" name="Shape 77"/>
          <p:cNvSpPr/>
          <p:nvPr/>
        </p:nvSpPr>
        <p:spPr>
          <a:xfrm>
            <a:off x="7460775" y="3880125"/>
            <a:ext cx="1185900" cy="8256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Winner</a:t>
            </a:r>
            <a:r>
              <a:rPr lang="en"/>
              <a:t>!</a:t>
            </a:r>
          </a:p>
        </p:txBody>
      </p:sp>
      <p:sp>
        <p:nvSpPr>
          <p:cNvPr id="78" name="Shape 78"/>
          <p:cNvSpPr/>
          <p:nvPr/>
        </p:nvSpPr>
        <p:spPr>
          <a:xfrm>
            <a:off x="7460775" y="2158950"/>
            <a:ext cx="1185900" cy="8256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Winner</a:t>
            </a:r>
            <a:r>
              <a:rPr lang="en"/>
              <a:t>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Confusion Matrix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x="1431250" y="17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{1E68A25C-9F12-46D8-9D1D-CAC4451E01DE}</a:tableStyleId>
              </a:tblPr>
              <a:tblGrid>
                <a:gridCol w="1973800"/>
                <a:gridCol w="2474475"/>
                <a:gridCol w="2500850"/>
              </a:tblGrid>
              <a:tr h="949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True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False</a:t>
                      </a:r>
                    </a:p>
                  </a:txBody>
                  <a:tcPr marT="91425" marB="91425" marR="91425" marL="91425" anchor="b"/>
                </a:tc>
              </a:tr>
              <a:tr h="9778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True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230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24</a:t>
                      </a:r>
                    </a:p>
                  </a:txBody>
                  <a:tcPr marT="91425" marB="91425" marR="91425" marL="91425" anchor="ctr"/>
                </a:tc>
              </a:tr>
              <a:tr h="9778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False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14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2600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5" name="Shape 85"/>
          <p:cNvSpPr txBox="1"/>
          <p:nvPr/>
        </p:nvSpPr>
        <p:spPr>
          <a:xfrm>
            <a:off x="3425700" y="1159475"/>
            <a:ext cx="4918800" cy="5357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Prediction Outcome</a:t>
            </a:r>
          </a:p>
        </p:txBody>
      </p:sp>
      <p:sp>
        <p:nvSpPr>
          <p:cNvPr id="86" name="Shape 86"/>
          <p:cNvSpPr txBox="1"/>
          <p:nvPr/>
        </p:nvSpPr>
        <p:spPr>
          <a:xfrm rot="-5400000">
            <a:off x="-380975" y="2921524"/>
            <a:ext cx="2916300" cy="534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Actual Outcome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http://0.0.0.0:7777/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