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3B64262-6560-4240-9E96-8B0D0E935F6A}">
  <a:tblStyle styleId="{83B64262-6560-4240-9E96-8B0D0E935F6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599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399" cy="2445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7999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199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0.0.0.0:777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Fraud Detection Case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Kevin &amp; Susie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Engineering</a:t>
            </a:r>
          </a:p>
        </p:txBody>
      </p:sp>
      <p:graphicFrame>
        <p:nvGraphicFramePr>
          <p:cNvPr id="63" name="Shape 63"/>
          <p:cNvGraphicFramePr/>
          <p:nvPr/>
        </p:nvGraphicFramePr>
        <p:xfrm>
          <a:off x="1001375" y="116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{83B64262-6560-4240-9E96-8B0D0E935F6A}</a:tableStyleId>
              </a:tblPr>
              <a:tblGrid>
                <a:gridCol w="3596800"/>
                <a:gridCol w="3927325"/>
              </a:tblGrid>
              <a:tr h="3990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Feature</a:t>
                      </a: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What We Did</a:t>
                      </a: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  <a:tr h="557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Suspicious Domains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 or 0 value for commonly fraudulent domains.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ex: ymail.com = 1, galvanize.com = 0</a:t>
                      </a:r>
                    </a:p>
                  </a:txBody>
                  <a:tcPr marT="91425" marB="91425" marR="91425" marL="91425"/>
                </a:tc>
              </a:tr>
              <a:tr h="557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Length of text 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Previous Payouts , Description, Ticket Types, Org Description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Noticed fraudulent accounts may have shorter values / dictionaries in these fields</a:t>
                      </a:r>
                    </a:p>
                  </a:txBody>
                  <a:tcPr marT="91425" marB="91425" marR="91425" marL="91425"/>
                </a:tc>
              </a:tr>
              <a:tr h="557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Payee Name vs Org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Payee Name ~ Org Name. Fuzzy String similarity between these two fields.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Not Fraud = Galvanize Inc &amp; Galvanize Immersive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Fraud = National Guard &amp; Robert Smith</a:t>
                      </a:r>
                    </a:p>
                  </a:txBody>
                  <a:tcPr marT="91425" marB="91425" marR="91425" marL="91425"/>
                </a:tc>
              </a:tr>
              <a:tr h="557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Dummies for categorical values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" name="Shape 64"/>
          <p:cNvSpPr/>
          <p:nvPr/>
        </p:nvSpPr>
        <p:spPr>
          <a:xfrm>
            <a:off x="100825" y="2303425"/>
            <a:ext cx="1250399" cy="66330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Useful</a:t>
            </a:r>
          </a:p>
        </p:txBody>
      </p:sp>
      <p:sp>
        <p:nvSpPr>
          <p:cNvPr id="65" name="Shape 65"/>
          <p:cNvSpPr/>
          <p:nvPr/>
        </p:nvSpPr>
        <p:spPr>
          <a:xfrm>
            <a:off x="100825" y="1499100"/>
            <a:ext cx="1250399" cy="66330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Useful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Importance</a:t>
            </a:r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59537" l="0" r="0" t="0"/>
          <a:stretch/>
        </p:blipFill>
        <p:spPr>
          <a:xfrm>
            <a:off x="171150" y="1100550"/>
            <a:ext cx="9536174" cy="386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Models &amp; Results</a:t>
            </a:r>
          </a:p>
        </p:txBody>
      </p:sp>
      <p:graphicFrame>
        <p:nvGraphicFramePr>
          <p:cNvPr id="77" name="Shape 77"/>
          <p:cNvGraphicFramePr/>
          <p:nvPr/>
        </p:nvGraphicFramePr>
        <p:xfrm>
          <a:off x="311712" y="188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{83B64262-6560-4240-9E96-8B0D0E935F6A}</a:tableStyleId>
              </a:tblPr>
              <a:tblGrid>
                <a:gridCol w="3611800"/>
                <a:gridCol w="2127550"/>
                <a:gridCol w="2259275"/>
              </a:tblGrid>
              <a:tr h="425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Feature</a:t>
                      </a: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Accuracy Score</a:t>
                      </a: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Recall</a:t>
                      </a: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  <a:tr h="396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Random Forest Classifier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142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0.986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142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0.906</a:t>
                      </a:r>
                    </a:p>
                  </a:txBody>
                  <a:tcPr marT="91425" marB="91425" marR="91425" marL="91425"/>
                </a:tc>
              </a:tr>
              <a:tr h="557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Logistic Regression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142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0.956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--</a:t>
                      </a:r>
                    </a:p>
                  </a:txBody>
                  <a:tcPr marT="91425" marB="91425" marR="91425" marL="91425"/>
                </a:tc>
              </a:tr>
              <a:tr h="467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SVM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Gaussian Kernel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142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0.912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0.01</a:t>
                      </a:r>
                    </a:p>
                  </a:txBody>
                  <a:tcPr marT="91425" marB="91425" marR="91425" marL="91425"/>
                </a:tc>
              </a:tr>
              <a:tr h="362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GBR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142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0.988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142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0.913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" name="Shape 78"/>
          <p:cNvSpPr txBox="1"/>
          <p:nvPr/>
        </p:nvSpPr>
        <p:spPr>
          <a:xfrm>
            <a:off x="415212" y="1071625"/>
            <a:ext cx="7791599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Smote it!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Top 20 Features</a:t>
            </a:r>
          </a:p>
        </p:txBody>
      </p:sp>
      <p:sp>
        <p:nvSpPr>
          <p:cNvPr id="79" name="Shape 79"/>
          <p:cNvSpPr/>
          <p:nvPr/>
        </p:nvSpPr>
        <p:spPr>
          <a:xfrm>
            <a:off x="7460775" y="3880125"/>
            <a:ext cx="1185900" cy="8256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Winner</a:t>
            </a:r>
            <a:r>
              <a:rPr lang="en"/>
              <a:t>!</a:t>
            </a:r>
          </a:p>
        </p:txBody>
      </p:sp>
      <p:sp>
        <p:nvSpPr>
          <p:cNvPr id="80" name="Shape 80"/>
          <p:cNvSpPr/>
          <p:nvPr/>
        </p:nvSpPr>
        <p:spPr>
          <a:xfrm>
            <a:off x="7460775" y="2158950"/>
            <a:ext cx="1185900" cy="8256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Winner</a:t>
            </a:r>
            <a:r>
              <a:rPr lang="en"/>
              <a:t>!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Confusion Matrix</a:t>
            </a:r>
          </a:p>
        </p:txBody>
      </p:sp>
      <p:graphicFrame>
        <p:nvGraphicFramePr>
          <p:cNvPr id="86" name="Shape 86"/>
          <p:cNvGraphicFramePr/>
          <p:nvPr/>
        </p:nvGraphicFramePr>
        <p:xfrm>
          <a:off x="1431250" y="174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{83B64262-6560-4240-9E96-8B0D0E935F6A}</a:tableStyleId>
              </a:tblPr>
              <a:tblGrid>
                <a:gridCol w="1973800"/>
                <a:gridCol w="2474475"/>
                <a:gridCol w="2500850"/>
              </a:tblGrid>
              <a:tr h="9494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i="1" lang="en" sz="2200"/>
                        <a:t>True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i="1" lang="en" sz="2200"/>
                        <a:t>False</a:t>
                      </a:r>
                    </a:p>
                  </a:txBody>
                  <a:tcPr marT="91425" marB="91425" marR="91425" marL="91425" anchor="b"/>
                </a:tc>
              </a:tr>
              <a:tr h="9778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i="1" lang="en" sz="2200"/>
                        <a:t>True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230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24</a:t>
                      </a:r>
                    </a:p>
                  </a:txBody>
                  <a:tcPr marT="91425" marB="91425" marR="91425" marL="91425" anchor="ctr"/>
                </a:tc>
              </a:tr>
              <a:tr h="9778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i="1" lang="en" sz="2200"/>
                        <a:t>False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14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2600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87" name="Shape 87"/>
          <p:cNvSpPr txBox="1"/>
          <p:nvPr/>
        </p:nvSpPr>
        <p:spPr>
          <a:xfrm>
            <a:off x="3425700" y="1159475"/>
            <a:ext cx="4918800" cy="5357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Prediction Outcome</a:t>
            </a:r>
          </a:p>
        </p:txBody>
      </p:sp>
      <p:sp>
        <p:nvSpPr>
          <p:cNvPr id="88" name="Shape 88"/>
          <p:cNvSpPr txBox="1"/>
          <p:nvPr/>
        </p:nvSpPr>
        <p:spPr>
          <a:xfrm rot="-5400000">
            <a:off x="-380975" y="2921524"/>
            <a:ext cx="2916300" cy="534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Actual Outcome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App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http://0.0.0.0:7777/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