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</p:sldIdLst>
  <p:sldSz cx="11483975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44" autoAdjust="0"/>
  </p:normalViewPr>
  <p:slideViewPr>
    <p:cSldViewPr snapToGrid="0">
      <p:cViewPr varScale="1">
        <p:scale>
          <a:sx n="104" d="100"/>
          <a:sy n="104" d="100"/>
        </p:scale>
        <p:origin x="5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DBE30-286A-4A4D-8750-798686311885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85725" y="1143000"/>
            <a:ext cx="7029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66063-F730-4668-AF5C-152B5DC11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256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23234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1pPr>
    <a:lvl2pPr marL="411617" algn="l" defTabSz="823234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2pPr>
    <a:lvl3pPr marL="823234" algn="l" defTabSz="823234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3pPr>
    <a:lvl4pPr marL="1234851" algn="l" defTabSz="823234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4pPr>
    <a:lvl5pPr marL="1646469" algn="l" defTabSz="823234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5pPr>
    <a:lvl6pPr marL="2058086" algn="l" defTabSz="823234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6pPr>
    <a:lvl7pPr marL="2469703" algn="l" defTabSz="823234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7pPr>
    <a:lvl8pPr marL="2881320" algn="l" defTabSz="823234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8pPr>
    <a:lvl9pPr marL="3292937" algn="l" defTabSz="823234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85725" y="1143000"/>
            <a:ext cx="70294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66063-F730-4668-AF5C-152B5DC1153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718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85725" y="1143000"/>
            <a:ext cx="70294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66063-F730-4668-AF5C-152B5DC1153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033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85725" y="1143000"/>
            <a:ext cx="70294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66063-F730-4668-AF5C-152B5DC1153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380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85725" y="1143000"/>
            <a:ext cx="70294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66063-F730-4668-AF5C-152B5DC1153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613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85725" y="1143000"/>
            <a:ext cx="70294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66063-F730-4668-AF5C-152B5DC1153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154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5497" y="824885"/>
            <a:ext cx="8612981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5497" y="2647331"/>
            <a:ext cx="8612981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6BD4-E021-4C04-8629-E5A79BDB2F0A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80296-5769-446B-89A8-60FE46BF2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698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6BD4-E021-4C04-8629-E5A79BDB2F0A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80296-5769-446B-89A8-60FE46BF2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528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18220" y="268350"/>
            <a:ext cx="2476232" cy="427143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9523" y="268350"/>
            <a:ext cx="7285147" cy="427143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6BD4-E021-4C04-8629-E5A79BDB2F0A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80296-5769-446B-89A8-60FE46BF2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53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6BD4-E021-4C04-8629-E5A79BDB2F0A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80296-5769-446B-89A8-60FE46BF2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416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542" y="1256579"/>
            <a:ext cx="9904928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3542" y="3373044"/>
            <a:ext cx="9904928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6BD4-E021-4C04-8629-E5A79BDB2F0A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80296-5769-446B-89A8-60FE46BF2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2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9523" y="1341750"/>
            <a:ext cx="4880689" cy="31980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3763" y="1341750"/>
            <a:ext cx="4880689" cy="31980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6BD4-E021-4C04-8629-E5A79BDB2F0A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80296-5769-446B-89A8-60FE46BF2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161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019" y="268350"/>
            <a:ext cx="9904928" cy="97422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1020" y="1235577"/>
            <a:ext cx="4858259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1020" y="1841114"/>
            <a:ext cx="4858259" cy="270800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13762" y="1235577"/>
            <a:ext cx="4882185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13762" y="1841114"/>
            <a:ext cx="4882185" cy="270800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6BD4-E021-4C04-8629-E5A79BDB2F0A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80296-5769-446B-89A8-60FE46BF2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188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6BD4-E021-4C04-8629-E5A79BDB2F0A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80296-5769-446B-89A8-60FE46BF2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67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6BD4-E021-4C04-8629-E5A79BDB2F0A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80296-5769-446B-89A8-60FE46BF2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59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019" y="336021"/>
            <a:ext cx="3703881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2185" y="725712"/>
            <a:ext cx="5813762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019" y="1512094"/>
            <a:ext cx="3703881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6BD4-E021-4C04-8629-E5A79BDB2F0A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80296-5769-446B-89A8-60FE46BF2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986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019" y="336021"/>
            <a:ext cx="3703881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82185" y="725712"/>
            <a:ext cx="5813762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019" y="1512094"/>
            <a:ext cx="3703881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6BD4-E021-4C04-8629-E5A79BDB2F0A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80296-5769-446B-89A8-60FE46BF2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36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9524" y="268350"/>
            <a:ext cx="9904928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9524" y="1341750"/>
            <a:ext cx="9904928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9523" y="4671624"/>
            <a:ext cx="2583894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26BD4-E021-4C04-8629-E5A79BDB2F0A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04067" y="4671624"/>
            <a:ext cx="3875842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10558" y="4671624"/>
            <a:ext cx="2583894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80296-5769-446B-89A8-60FE46BF2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113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74BFFAA1-17B6-4DAB-A07D-05D45F264E3F}"/>
              </a:ext>
            </a:extLst>
          </p:cNvPr>
          <p:cNvSpPr/>
          <p:nvPr/>
        </p:nvSpPr>
        <p:spPr>
          <a:xfrm>
            <a:off x="1961284" y="51053"/>
            <a:ext cx="9315440" cy="434522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58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F89005C-70A8-4215-8BE3-171EEB57297F}"/>
              </a:ext>
            </a:extLst>
          </p:cNvPr>
          <p:cNvSpPr txBox="1"/>
          <p:nvPr/>
        </p:nvSpPr>
        <p:spPr>
          <a:xfrm>
            <a:off x="2107479" y="196758"/>
            <a:ext cx="3743720" cy="1054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63" dirty="0"/>
              <a:t>Int[] ages = new int[4];</a:t>
            </a:r>
          </a:p>
          <a:p>
            <a:r>
              <a:rPr lang="en-US" altLang="zh-CN" sz="1563" dirty="0"/>
              <a:t>ages[0] = 12;</a:t>
            </a:r>
          </a:p>
          <a:p>
            <a:r>
              <a:rPr lang="en-US" altLang="zh-CN" sz="1563" dirty="0"/>
              <a:t>ages[1] = 23;</a:t>
            </a:r>
          </a:p>
          <a:p>
            <a:r>
              <a:rPr lang="en-US" altLang="zh-CN" sz="1563" dirty="0"/>
              <a:t>ages[2] = 33;</a:t>
            </a:r>
            <a:endParaRPr lang="zh-CN" altLang="en-US" sz="1563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311B15D-2BEF-4546-80E5-143BF2BFEEEF}"/>
              </a:ext>
            </a:extLst>
          </p:cNvPr>
          <p:cNvSpPr txBox="1"/>
          <p:nvPr/>
        </p:nvSpPr>
        <p:spPr>
          <a:xfrm>
            <a:off x="4768028" y="196759"/>
            <a:ext cx="5263531" cy="81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63" dirty="0"/>
              <a:t>String[] names = new String[]{“</a:t>
            </a:r>
            <a:r>
              <a:rPr lang="zh-CN" altLang="en-US" sz="1563" dirty="0"/>
              <a:t>赵宇</a:t>
            </a:r>
            <a:r>
              <a:rPr lang="en-US" altLang="zh-CN" sz="1563" dirty="0"/>
              <a:t>”,“</a:t>
            </a:r>
            <a:r>
              <a:rPr lang="zh-CN" altLang="en-US" sz="1563" dirty="0"/>
              <a:t>张凯</a:t>
            </a:r>
            <a:r>
              <a:rPr lang="en-US" altLang="zh-CN" sz="1563" dirty="0"/>
              <a:t>”, “</a:t>
            </a:r>
            <a:r>
              <a:rPr lang="zh-CN" altLang="en-US" sz="1563" dirty="0"/>
              <a:t>江云</a:t>
            </a:r>
            <a:r>
              <a:rPr lang="en-US" altLang="zh-CN" sz="1563" dirty="0"/>
              <a:t>”,“</a:t>
            </a:r>
            <a:r>
              <a:rPr lang="zh-CN" altLang="en-US" sz="1563" dirty="0"/>
              <a:t>曹林”</a:t>
            </a:r>
            <a:r>
              <a:rPr lang="en-US" altLang="zh-CN" sz="1563" dirty="0"/>
              <a:t>};</a:t>
            </a:r>
          </a:p>
          <a:p>
            <a:r>
              <a:rPr lang="en-US" altLang="zh-CN" sz="1563" dirty="0"/>
              <a:t>names[1] = </a:t>
            </a:r>
            <a:r>
              <a:rPr lang="zh-CN" altLang="en-US" sz="1563" dirty="0"/>
              <a:t>“刘昭”</a:t>
            </a:r>
            <a:r>
              <a:rPr lang="en-US" altLang="zh-CN" sz="1563" dirty="0"/>
              <a:t>;</a:t>
            </a:r>
          </a:p>
          <a:p>
            <a:r>
              <a:rPr lang="en-US" altLang="zh-CN" sz="1563" dirty="0"/>
              <a:t>Names = new String[]{“</a:t>
            </a:r>
            <a:r>
              <a:rPr lang="en-US" altLang="zh-CN" sz="1563" dirty="0" err="1"/>
              <a:t>Tom”,“Jerry</a:t>
            </a:r>
            <a:r>
              <a:rPr lang="en-US" altLang="zh-CN" sz="1563" dirty="0"/>
              <a:t>”}</a:t>
            </a:r>
            <a:endParaRPr lang="zh-CN" altLang="en-US" sz="1563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B16D9BA-2145-404C-909A-A1771B43A074}"/>
              </a:ext>
            </a:extLst>
          </p:cNvPr>
          <p:cNvSpPr/>
          <p:nvPr/>
        </p:nvSpPr>
        <p:spPr>
          <a:xfrm>
            <a:off x="172960" y="51053"/>
            <a:ext cx="1517853" cy="434522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58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DF4DF96-2D30-4BC8-B1BF-C3EC2882B99C}"/>
              </a:ext>
            </a:extLst>
          </p:cNvPr>
          <p:cNvSpPr txBox="1"/>
          <p:nvPr/>
        </p:nvSpPr>
        <p:spPr>
          <a:xfrm>
            <a:off x="373858" y="4406934"/>
            <a:ext cx="1116067" cy="633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58" dirty="0"/>
              <a:t>栈</a:t>
            </a:r>
            <a:r>
              <a:rPr lang="en-US" altLang="zh-CN" sz="1758" dirty="0"/>
              <a:t>stack</a:t>
            </a:r>
            <a:r>
              <a:rPr lang="zh-CN" altLang="en-US" sz="1758" dirty="0"/>
              <a:t>：</a:t>
            </a:r>
            <a:endParaRPr lang="en-US" altLang="zh-CN" sz="1758" dirty="0"/>
          </a:p>
          <a:p>
            <a:r>
              <a:rPr lang="zh-CN" altLang="en-US" sz="1758" dirty="0"/>
              <a:t>局部变量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C098E95-19C7-4EBA-AF0E-5D4F4787FC1E}"/>
              </a:ext>
            </a:extLst>
          </p:cNvPr>
          <p:cNvSpPr txBox="1"/>
          <p:nvPr/>
        </p:nvSpPr>
        <p:spPr>
          <a:xfrm>
            <a:off x="8227249" y="4402490"/>
            <a:ext cx="3608618" cy="633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58" dirty="0"/>
              <a:t>堆</a:t>
            </a:r>
            <a:r>
              <a:rPr lang="en-US" altLang="zh-CN" sz="1758" dirty="0"/>
              <a:t>heap</a:t>
            </a:r>
            <a:r>
              <a:rPr lang="zh-CN" altLang="en-US" sz="1758" dirty="0"/>
              <a:t>：</a:t>
            </a:r>
            <a:endParaRPr lang="en-US" altLang="zh-CN" sz="1758" dirty="0"/>
          </a:p>
          <a:p>
            <a:r>
              <a:rPr lang="en-US" altLang="zh-CN" sz="1758" dirty="0"/>
              <a:t>new</a:t>
            </a:r>
            <a:r>
              <a:rPr lang="zh-CN" altLang="en-US" sz="1758" dirty="0"/>
              <a:t>出来的结构：对象、数组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1ABC543-FD0B-4166-B906-14E4C97336E3}"/>
              </a:ext>
            </a:extLst>
          </p:cNvPr>
          <p:cNvSpPr txBox="1"/>
          <p:nvPr/>
        </p:nvSpPr>
        <p:spPr>
          <a:xfrm>
            <a:off x="273402" y="3838242"/>
            <a:ext cx="1316959" cy="329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63" dirty="0"/>
              <a:t>ages:0x1122</a:t>
            </a:r>
            <a:endParaRPr lang="zh-CN" altLang="en-US" sz="1563" dirty="0"/>
          </a:p>
        </p:txBody>
      </p:sp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0C8D9F59-600A-4C51-86E2-FD363BDD5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630076"/>
              </p:ext>
            </p:extLst>
          </p:nvPr>
        </p:nvGraphicFramePr>
        <p:xfrm>
          <a:off x="2677913" y="2555114"/>
          <a:ext cx="664682" cy="14791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4682">
                  <a:extLst>
                    <a:ext uri="{9D8B030D-6E8A-4147-A177-3AD203B41FA5}">
                      <a16:colId xmlns:a16="http://schemas.microsoft.com/office/drawing/2014/main" val="3258693071"/>
                    </a:ext>
                  </a:extLst>
                </a:gridCol>
              </a:tblGrid>
              <a:tr h="3697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89284" marR="89284" marT="44643" marB="44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037497"/>
                  </a:ext>
                </a:extLst>
              </a:tr>
              <a:tr h="3697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89284" marR="89284" marT="44643" marB="44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934164"/>
                  </a:ext>
                </a:extLst>
              </a:tr>
              <a:tr h="3697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89284" marR="89284" marT="44643" marB="44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5464139"/>
                  </a:ext>
                </a:extLst>
              </a:tr>
              <a:tr h="3697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89284" marR="89284" marT="44643" marB="44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9007939"/>
                  </a:ext>
                </a:extLst>
              </a:tr>
            </a:tbl>
          </a:graphicData>
        </a:graphic>
      </p:graphicFrame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CBD5A2F-DE33-41CF-83DA-A01460D503F9}"/>
              </a:ext>
            </a:extLst>
          </p:cNvPr>
          <p:cNvCxnSpPr>
            <a:cxnSpLocks/>
          </p:cNvCxnSpPr>
          <p:nvPr/>
        </p:nvCxnSpPr>
        <p:spPr>
          <a:xfrm flipV="1">
            <a:off x="1385261" y="2509454"/>
            <a:ext cx="1265992" cy="1437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4447EF6D-9DFE-4D23-88D6-CC3C3370FA96}"/>
              </a:ext>
            </a:extLst>
          </p:cNvPr>
          <p:cNvCxnSpPr/>
          <p:nvPr/>
        </p:nvCxnSpPr>
        <p:spPr>
          <a:xfrm>
            <a:off x="2675424" y="2372473"/>
            <a:ext cx="0" cy="18264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524D76D1-7AAC-4B3C-B770-CD1002BE8A6B}"/>
              </a:ext>
            </a:extLst>
          </p:cNvPr>
          <p:cNvSpPr txBox="1"/>
          <p:nvPr/>
        </p:nvSpPr>
        <p:spPr>
          <a:xfrm>
            <a:off x="2651250" y="2293419"/>
            <a:ext cx="1098083" cy="329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63" dirty="0"/>
              <a:t>0x1122</a:t>
            </a:r>
            <a:endParaRPr lang="zh-CN" altLang="en-US" sz="1563" dirty="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8C8ED41-199C-4AF7-99C5-2351088DE771}"/>
              </a:ext>
            </a:extLst>
          </p:cNvPr>
          <p:cNvCxnSpPr>
            <a:cxnSpLocks/>
          </p:cNvCxnSpPr>
          <p:nvPr/>
        </p:nvCxnSpPr>
        <p:spPr>
          <a:xfrm>
            <a:off x="2828576" y="2623990"/>
            <a:ext cx="371711" cy="2262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C86B154-4385-4769-A961-8B9E801CCEF6}"/>
              </a:ext>
            </a:extLst>
          </p:cNvPr>
          <p:cNvCxnSpPr>
            <a:cxnSpLocks/>
          </p:cNvCxnSpPr>
          <p:nvPr/>
        </p:nvCxnSpPr>
        <p:spPr>
          <a:xfrm>
            <a:off x="2828576" y="2985637"/>
            <a:ext cx="371711" cy="2262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8DE95861-5519-45DF-91E2-B0753F5A2D6C}"/>
              </a:ext>
            </a:extLst>
          </p:cNvPr>
          <p:cNvCxnSpPr>
            <a:cxnSpLocks/>
          </p:cNvCxnSpPr>
          <p:nvPr/>
        </p:nvCxnSpPr>
        <p:spPr>
          <a:xfrm>
            <a:off x="2821911" y="3348621"/>
            <a:ext cx="371711" cy="2262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66E47DC8-6D53-4895-978C-C422FBF7AA3E}"/>
              </a:ext>
            </a:extLst>
          </p:cNvPr>
          <p:cNvSpPr txBox="1"/>
          <p:nvPr/>
        </p:nvSpPr>
        <p:spPr>
          <a:xfrm>
            <a:off x="3401114" y="2578919"/>
            <a:ext cx="466642" cy="36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58" b="1" dirty="0"/>
              <a:t>12</a:t>
            </a:r>
            <a:endParaRPr lang="zh-CN" altLang="en-US" sz="1758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60DFA85-7AD4-4742-A95B-88A3BDCCE79F}"/>
              </a:ext>
            </a:extLst>
          </p:cNvPr>
          <p:cNvSpPr txBox="1"/>
          <p:nvPr/>
        </p:nvSpPr>
        <p:spPr>
          <a:xfrm>
            <a:off x="3411409" y="2953136"/>
            <a:ext cx="466642" cy="36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58" b="1" dirty="0"/>
              <a:t>23</a:t>
            </a:r>
            <a:endParaRPr lang="zh-CN" altLang="en-US" sz="1758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7F27E1C-98A5-4745-A34E-DBD0A6BC7F7D}"/>
              </a:ext>
            </a:extLst>
          </p:cNvPr>
          <p:cNvSpPr txBox="1"/>
          <p:nvPr/>
        </p:nvSpPr>
        <p:spPr>
          <a:xfrm>
            <a:off x="3401114" y="3358668"/>
            <a:ext cx="466642" cy="36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58" b="1" dirty="0"/>
              <a:t>33</a:t>
            </a:r>
            <a:endParaRPr lang="zh-CN" altLang="en-US" sz="1758" b="1" dirty="0"/>
          </a:p>
        </p:txBody>
      </p:sp>
      <p:graphicFrame>
        <p:nvGraphicFramePr>
          <p:cNvPr id="28" name="表格 11">
            <a:extLst>
              <a:ext uri="{FF2B5EF4-FFF2-40B4-BE49-F238E27FC236}">
                <a16:creationId xmlns:a16="http://schemas.microsoft.com/office/drawing/2014/main" id="{0034D916-F651-4E39-B551-51D326744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581878"/>
              </p:ext>
            </p:extLst>
          </p:nvPr>
        </p:nvGraphicFramePr>
        <p:xfrm>
          <a:off x="6432797" y="2619607"/>
          <a:ext cx="664682" cy="14791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4682">
                  <a:extLst>
                    <a:ext uri="{9D8B030D-6E8A-4147-A177-3AD203B41FA5}">
                      <a16:colId xmlns:a16="http://schemas.microsoft.com/office/drawing/2014/main" val="3258693071"/>
                    </a:ext>
                  </a:extLst>
                </a:gridCol>
              </a:tblGrid>
              <a:tr h="3697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zh-CN" altLang="en-US" sz="18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89284" marR="89284" marT="44643" marB="44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037497"/>
                  </a:ext>
                </a:extLst>
              </a:tr>
              <a:tr h="3697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solidFill>
                              <a:prstClr val="black"/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null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89284" marR="89284" marT="44643" marB="44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934164"/>
                  </a:ext>
                </a:extLst>
              </a:tr>
              <a:tr h="3697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solidFill>
                              <a:prstClr val="black"/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null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89284" marR="89284" marT="44643" marB="44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5464139"/>
                  </a:ext>
                </a:extLst>
              </a:tr>
              <a:tr h="3697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solidFill>
                              <a:prstClr val="black"/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null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89284" marR="89284" marT="44643" marB="44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9007939"/>
                  </a:ext>
                </a:extLst>
              </a:tr>
            </a:tbl>
          </a:graphicData>
        </a:graphic>
      </p:graphicFrame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7846FA89-1A25-49A4-80B0-76E1B0E0A10E}"/>
              </a:ext>
            </a:extLst>
          </p:cNvPr>
          <p:cNvCxnSpPr/>
          <p:nvPr/>
        </p:nvCxnSpPr>
        <p:spPr>
          <a:xfrm>
            <a:off x="6432788" y="2436964"/>
            <a:ext cx="0" cy="18264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F7D29B4A-7864-4697-A3B5-7B6BDD7A0E13}"/>
              </a:ext>
            </a:extLst>
          </p:cNvPr>
          <p:cNvSpPr txBox="1"/>
          <p:nvPr/>
        </p:nvSpPr>
        <p:spPr>
          <a:xfrm>
            <a:off x="6400447" y="2348546"/>
            <a:ext cx="1098083" cy="329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63" dirty="0"/>
              <a:t>0x3344</a:t>
            </a:r>
            <a:endParaRPr lang="zh-CN" altLang="en-US" sz="1563" dirty="0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0D72E3B-D511-41EF-94CF-4BA02869AA82}"/>
              </a:ext>
            </a:extLst>
          </p:cNvPr>
          <p:cNvCxnSpPr>
            <a:cxnSpLocks/>
          </p:cNvCxnSpPr>
          <p:nvPr/>
        </p:nvCxnSpPr>
        <p:spPr>
          <a:xfrm>
            <a:off x="6628620" y="2683205"/>
            <a:ext cx="371711" cy="2262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A0974919-16FB-404B-96BA-9DAEEEB031A9}"/>
              </a:ext>
            </a:extLst>
          </p:cNvPr>
          <p:cNvCxnSpPr>
            <a:cxnSpLocks/>
          </p:cNvCxnSpPr>
          <p:nvPr/>
        </p:nvCxnSpPr>
        <p:spPr>
          <a:xfrm>
            <a:off x="6628619" y="3053039"/>
            <a:ext cx="371711" cy="2262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88BFF27C-0DE8-47A2-8285-606D0C0E5B15}"/>
              </a:ext>
            </a:extLst>
          </p:cNvPr>
          <p:cNvCxnSpPr>
            <a:cxnSpLocks/>
          </p:cNvCxnSpPr>
          <p:nvPr/>
        </p:nvCxnSpPr>
        <p:spPr>
          <a:xfrm>
            <a:off x="6618997" y="3444793"/>
            <a:ext cx="371711" cy="2262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8C63CEAE-F8AE-43E3-AD58-6A8874E83E79}"/>
              </a:ext>
            </a:extLst>
          </p:cNvPr>
          <p:cNvSpPr txBox="1"/>
          <p:nvPr/>
        </p:nvSpPr>
        <p:spPr>
          <a:xfrm>
            <a:off x="7232419" y="2616038"/>
            <a:ext cx="664678" cy="36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58" b="1" dirty="0"/>
              <a:t>赵宇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BAD5C8C-8665-4342-9020-D6C532762CAF}"/>
              </a:ext>
            </a:extLst>
          </p:cNvPr>
          <p:cNvSpPr txBox="1"/>
          <p:nvPr/>
        </p:nvSpPr>
        <p:spPr>
          <a:xfrm>
            <a:off x="224105" y="3438344"/>
            <a:ext cx="1421540" cy="329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63" dirty="0"/>
              <a:t>names:0x3344</a:t>
            </a:r>
            <a:endParaRPr lang="zh-CN" altLang="en-US" sz="1563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68EFED3E-27D5-4B9E-BB4D-8E44E4555C51}"/>
              </a:ext>
            </a:extLst>
          </p:cNvPr>
          <p:cNvCxnSpPr>
            <a:cxnSpLocks/>
          </p:cNvCxnSpPr>
          <p:nvPr/>
        </p:nvCxnSpPr>
        <p:spPr>
          <a:xfrm flipV="1">
            <a:off x="1489917" y="2619619"/>
            <a:ext cx="4942876" cy="952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A47E2AA1-0359-4807-8F2B-97D28762E7F7}"/>
              </a:ext>
            </a:extLst>
          </p:cNvPr>
          <p:cNvCxnSpPr>
            <a:cxnSpLocks/>
          </p:cNvCxnSpPr>
          <p:nvPr/>
        </p:nvCxnSpPr>
        <p:spPr>
          <a:xfrm>
            <a:off x="6618997" y="3800369"/>
            <a:ext cx="371711" cy="2262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5E89EAF3-9D57-4441-B801-4A98A0CFBEBE}"/>
              </a:ext>
            </a:extLst>
          </p:cNvPr>
          <p:cNvSpPr txBox="1"/>
          <p:nvPr/>
        </p:nvSpPr>
        <p:spPr>
          <a:xfrm>
            <a:off x="7232419" y="2991294"/>
            <a:ext cx="664678" cy="36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58" b="1" dirty="0"/>
              <a:t>张凯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8669ABD-D9F4-4A59-97A3-5C09A6ADAAB6}"/>
              </a:ext>
            </a:extLst>
          </p:cNvPr>
          <p:cNvSpPr txBox="1"/>
          <p:nvPr/>
        </p:nvSpPr>
        <p:spPr>
          <a:xfrm>
            <a:off x="7232419" y="3347798"/>
            <a:ext cx="664678" cy="36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58" b="1" dirty="0"/>
              <a:t>江云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A5A8283-4680-4298-AB08-C7C2F5E8269A}"/>
              </a:ext>
            </a:extLst>
          </p:cNvPr>
          <p:cNvSpPr txBox="1"/>
          <p:nvPr/>
        </p:nvSpPr>
        <p:spPr>
          <a:xfrm>
            <a:off x="7232419" y="3733204"/>
            <a:ext cx="664678" cy="36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58" b="1" dirty="0"/>
              <a:t>曹林</a:t>
            </a: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47F74DA-FC76-4858-BE2E-9C699522DD2E}"/>
              </a:ext>
            </a:extLst>
          </p:cNvPr>
          <p:cNvCxnSpPr>
            <a:cxnSpLocks/>
          </p:cNvCxnSpPr>
          <p:nvPr/>
        </p:nvCxnSpPr>
        <p:spPr>
          <a:xfrm>
            <a:off x="7319031" y="3019124"/>
            <a:ext cx="460649" cy="31777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7BFE5AF1-F145-427A-9F2E-4B825D652F3C}"/>
              </a:ext>
            </a:extLst>
          </p:cNvPr>
          <p:cNvSpPr txBox="1"/>
          <p:nvPr/>
        </p:nvSpPr>
        <p:spPr>
          <a:xfrm>
            <a:off x="7832804" y="2998038"/>
            <a:ext cx="664678" cy="36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58" b="1" dirty="0"/>
              <a:t>刘昭</a:t>
            </a:r>
          </a:p>
        </p:txBody>
      </p:sp>
      <p:graphicFrame>
        <p:nvGraphicFramePr>
          <p:cNvPr id="49" name="表格 11">
            <a:extLst>
              <a:ext uri="{FF2B5EF4-FFF2-40B4-BE49-F238E27FC236}">
                <a16:creationId xmlns:a16="http://schemas.microsoft.com/office/drawing/2014/main" id="{8AA41F0B-2DA9-4F10-A3EF-A457FF019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538619"/>
              </p:ext>
            </p:extLst>
          </p:nvPr>
        </p:nvGraphicFramePr>
        <p:xfrm>
          <a:off x="8428726" y="1154681"/>
          <a:ext cx="664682" cy="75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4682">
                  <a:extLst>
                    <a:ext uri="{9D8B030D-6E8A-4147-A177-3AD203B41FA5}">
                      <a16:colId xmlns:a16="http://schemas.microsoft.com/office/drawing/2014/main" val="3258693071"/>
                    </a:ext>
                  </a:extLst>
                </a:gridCol>
              </a:tblGrid>
              <a:tr h="3697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zh-CN" altLang="en-US" sz="18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89284" marR="89284" marT="44643" marB="44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037497"/>
                  </a:ext>
                </a:extLst>
              </a:tr>
              <a:tr h="3825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solidFill>
                              <a:prstClr val="black"/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null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89284" marR="89284" marT="44643" marB="44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934164"/>
                  </a:ext>
                </a:extLst>
              </a:tr>
            </a:tbl>
          </a:graphicData>
        </a:graphic>
      </p:graphicFrame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77C761D7-1D92-4A12-8EE9-D7AD02D117BF}"/>
              </a:ext>
            </a:extLst>
          </p:cNvPr>
          <p:cNvCxnSpPr>
            <a:cxnSpLocks/>
          </p:cNvCxnSpPr>
          <p:nvPr/>
        </p:nvCxnSpPr>
        <p:spPr>
          <a:xfrm>
            <a:off x="825233" y="3461762"/>
            <a:ext cx="755040" cy="30340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85A2370F-3016-4B03-A749-BD826CC1B816}"/>
              </a:ext>
            </a:extLst>
          </p:cNvPr>
          <p:cNvSpPr txBox="1"/>
          <p:nvPr/>
        </p:nvSpPr>
        <p:spPr>
          <a:xfrm>
            <a:off x="829888" y="3142586"/>
            <a:ext cx="929726" cy="329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63" dirty="0"/>
              <a:t>0x5566</a:t>
            </a:r>
            <a:endParaRPr lang="zh-CN" altLang="en-US" sz="1563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8D5DB3B-599D-4F00-8841-B365FF7C63DF}"/>
              </a:ext>
            </a:extLst>
          </p:cNvPr>
          <p:cNvCxnSpPr>
            <a:cxnSpLocks/>
          </p:cNvCxnSpPr>
          <p:nvPr/>
        </p:nvCxnSpPr>
        <p:spPr>
          <a:xfrm flipV="1">
            <a:off x="1558295" y="1153873"/>
            <a:ext cx="6870435" cy="2125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70B6F495-ACEC-4FC6-BB26-D8DC93526EF9}"/>
              </a:ext>
            </a:extLst>
          </p:cNvPr>
          <p:cNvCxnSpPr/>
          <p:nvPr/>
        </p:nvCxnSpPr>
        <p:spPr>
          <a:xfrm>
            <a:off x="8428717" y="971222"/>
            <a:ext cx="0" cy="18264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3734CFC0-E87C-4B05-8882-759F15193903}"/>
              </a:ext>
            </a:extLst>
          </p:cNvPr>
          <p:cNvSpPr txBox="1"/>
          <p:nvPr/>
        </p:nvSpPr>
        <p:spPr>
          <a:xfrm>
            <a:off x="8377860" y="897259"/>
            <a:ext cx="1098083" cy="329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63" dirty="0"/>
              <a:t>0x5566</a:t>
            </a:r>
            <a:endParaRPr lang="zh-CN" altLang="en-US" sz="1563" dirty="0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F551A726-B090-46DE-A3D0-9AD1CD257FA4}"/>
              </a:ext>
            </a:extLst>
          </p:cNvPr>
          <p:cNvCxnSpPr>
            <a:cxnSpLocks/>
          </p:cNvCxnSpPr>
          <p:nvPr/>
        </p:nvCxnSpPr>
        <p:spPr>
          <a:xfrm>
            <a:off x="8574916" y="1248584"/>
            <a:ext cx="371711" cy="2262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2B5695A6-772C-4617-A7E2-9B79689475EA}"/>
              </a:ext>
            </a:extLst>
          </p:cNvPr>
          <p:cNvCxnSpPr>
            <a:cxnSpLocks/>
          </p:cNvCxnSpPr>
          <p:nvPr/>
        </p:nvCxnSpPr>
        <p:spPr>
          <a:xfrm>
            <a:off x="8561498" y="1595527"/>
            <a:ext cx="371711" cy="2262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690BFE43-C75F-4C06-A655-E3D9FA6B4E1D}"/>
              </a:ext>
            </a:extLst>
          </p:cNvPr>
          <p:cNvSpPr txBox="1"/>
          <p:nvPr/>
        </p:nvSpPr>
        <p:spPr>
          <a:xfrm>
            <a:off x="9143608" y="1163588"/>
            <a:ext cx="664678" cy="36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58" b="1" dirty="0"/>
              <a:t>Tom</a:t>
            </a:r>
            <a:endParaRPr lang="zh-CN" altLang="en-US" sz="1758" b="1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F8E1DD2B-EDB3-495E-A311-426FF28C4562}"/>
              </a:ext>
            </a:extLst>
          </p:cNvPr>
          <p:cNvSpPr txBox="1"/>
          <p:nvPr/>
        </p:nvSpPr>
        <p:spPr>
          <a:xfrm>
            <a:off x="9143608" y="1524218"/>
            <a:ext cx="664678" cy="36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58" b="1" dirty="0"/>
              <a:t>Jerry</a:t>
            </a:r>
            <a:endParaRPr lang="zh-CN" altLang="en-US" sz="1758" b="1" dirty="0"/>
          </a:p>
        </p:txBody>
      </p:sp>
    </p:spTree>
    <p:extLst>
      <p:ext uri="{BB962C8B-B14F-4D97-AF65-F5344CB8AC3E}">
        <p14:creationId xmlns:p14="http://schemas.microsoft.com/office/powerpoint/2010/main" val="1105527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AC936D93-9A6E-4339-B3A3-30F8EDCEB601}"/>
              </a:ext>
            </a:extLst>
          </p:cNvPr>
          <p:cNvSpPr/>
          <p:nvPr/>
        </p:nvSpPr>
        <p:spPr>
          <a:xfrm>
            <a:off x="1950251" y="31305"/>
            <a:ext cx="9315440" cy="434522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58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F89005C-70A8-4215-8BE3-171EEB57297F}"/>
              </a:ext>
            </a:extLst>
          </p:cNvPr>
          <p:cNvSpPr txBox="1"/>
          <p:nvPr/>
        </p:nvSpPr>
        <p:spPr>
          <a:xfrm>
            <a:off x="8078763" y="301338"/>
            <a:ext cx="2438093" cy="1294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63" dirty="0"/>
              <a:t>int[][] arr1</a:t>
            </a:r>
            <a:r>
              <a:rPr lang="zh-CN" altLang="en-US" sz="1563" dirty="0"/>
              <a:t> </a:t>
            </a:r>
            <a:r>
              <a:rPr lang="en-US" altLang="zh-CN" sz="1563" dirty="0"/>
              <a:t>=</a:t>
            </a:r>
            <a:r>
              <a:rPr lang="zh-CN" altLang="en-US" sz="1563" dirty="0"/>
              <a:t> </a:t>
            </a:r>
            <a:r>
              <a:rPr lang="en-US" altLang="zh-CN" sz="1563" dirty="0"/>
              <a:t>new</a:t>
            </a:r>
            <a:r>
              <a:rPr lang="zh-CN" altLang="en-US" sz="1563" dirty="0"/>
              <a:t> </a:t>
            </a:r>
            <a:r>
              <a:rPr lang="en-US" altLang="zh-CN" sz="1563" dirty="0"/>
              <a:t>int[4][];</a:t>
            </a:r>
          </a:p>
          <a:p>
            <a:r>
              <a:rPr lang="en-US" altLang="zh-CN" sz="1563" dirty="0"/>
              <a:t>arr1[0] = new int[3];</a:t>
            </a:r>
          </a:p>
          <a:p>
            <a:r>
              <a:rPr lang="en-US" altLang="zh-CN" sz="1563" dirty="0"/>
              <a:t>arr1[1] = new int[]{1,2,3};</a:t>
            </a:r>
          </a:p>
          <a:p>
            <a:r>
              <a:rPr lang="en-US" altLang="zh-CN" sz="1563" dirty="0"/>
              <a:t>arr1[0][2] = 5;</a:t>
            </a:r>
          </a:p>
          <a:p>
            <a:r>
              <a:rPr lang="en-US" altLang="zh-CN" sz="1563" dirty="0"/>
              <a:t>arr1 = new int[2][];</a:t>
            </a:r>
            <a:endParaRPr lang="zh-CN" altLang="en-US" sz="1563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B16D9BA-2145-404C-909A-A1771B43A074}"/>
              </a:ext>
            </a:extLst>
          </p:cNvPr>
          <p:cNvSpPr/>
          <p:nvPr/>
        </p:nvSpPr>
        <p:spPr>
          <a:xfrm>
            <a:off x="161927" y="31305"/>
            <a:ext cx="1517853" cy="434522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58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DF4DF96-2D30-4BC8-B1BF-C3EC2882B99C}"/>
              </a:ext>
            </a:extLst>
          </p:cNvPr>
          <p:cNvSpPr txBox="1"/>
          <p:nvPr/>
        </p:nvSpPr>
        <p:spPr>
          <a:xfrm>
            <a:off x="362826" y="4385803"/>
            <a:ext cx="1116067" cy="633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58" dirty="0"/>
              <a:t>栈</a:t>
            </a:r>
            <a:r>
              <a:rPr lang="en-US" altLang="zh-CN" sz="1758" dirty="0"/>
              <a:t>stack</a:t>
            </a:r>
            <a:r>
              <a:rPr lang="zh-CN" altLang="en-US" sz="1758" dirty="0"/>
              <a:t>：</a:t>
            </a:r>
            <a:endParaRPr lang="en-US" altLang="zh-CN" sz="1758" dirty="0"/>
          </a:p>
          <a:p>
            <a:r>
              <a:rPr lang="zh-CN" altLang="en-US" sz="1758" dirty="0"/>
              <a:t>局部变量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1ABC543-FD0B-4166-B906-14E4C97336E3}"/>
              </a:ext>
            </a:extLst>
          </p:cNvPr>
          <p:cNvSpPr txBox="1"/>
          <p:nvPr/>
        </p:nvSpPr>
        <p:spPr>
          <a:xfrm>
            <a:off x="262369" y="3818495"/>
            <a:ext cx="1316959" cy="329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63" dirty="0"/>
              <a:t>arr1:0x1122</a:t>
            </a:r>
            <a:endParaRPr lang="zh-CN" altLang="en-US" sz="1563" dirty="0"/>
          </a:p>
        </p:txBody>
      </p:sp>
      <p:graphicFrame>
        <p:nvGraphicFramePr>
          <p:cNvPr id="28" name="表格 11">
            <a:extLst>
              <a:ext uri="{FF2B5EF4-FFF2-40B4-BE49-F238E27FC236}">
                <a16:creationId xmlns:a16="http://schemas.microsoft.com/office/drawing/2014/main" id="{0034D916-F651-4E39-B551-51D326744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64614"/>
              </p:ext>
            </p:extLst>
          </p:nvPr>
        </p:nvGraphicFramePr>
        <p:xfrm>
          <a:off x="4092442" y="2673622"/>
          <a:ext cx="664682" cy="14714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4682">
                  <a:extLst>
                    <a:ext uri="{9D8B030D-6E8A-4147-A177-3AD203B41FA5}">
                      <a16:colId xmlns:a16="http://schemas.microsoft.com/office/drawing/2014/main" val="3258693071"/>
                    </a:ext>
                  </a:extLst>
                </a:gridCol>
              </a:tblGrid>
              <a:tr h="3621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zh-CN" altLang="en-US" sz="17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89284" marR="89284" marT="44643" marB="44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037497"/>
                  </a:ext>
                </a:extLst>
              </a:tr>
              <a:tr h="3697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solidFill>
                              <a:prstClr val="black"/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null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89284" marR="89284" marT="44643" marB="44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934164"/>
                  </a:ext>
                </a:extLst>
              </a:tr>
              <a:tr h="3697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solidFill>
                              <a:prstClr val="black"/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null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89284" marR="89284" marT="44643" marB="44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5464139"/>
                  </a:ext>
                </a:extLst>
              </a:tr>
              <a:tr h="3697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solidFill>
                              <a:prstClr val="black"/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null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89284" marR="89284" marT="44643" marB="44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9007939"/>
                  </a:ext>
                </a:extLst>
              </a:tr>
            </a:tbl>
          </a:graphicData>
        </a:graphic>
      </p:graphicFrame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7846FA89-1A25-49A4-80B0-76E1B0E0A10E}"/>
              </a:ext>
            </a:extLst>
          </p:cNvPr>
          <p:cNvCxnSpPr/>
          <p:nvPr/>
        </p:nvCxnSpPr>
        <p:spPr>
          <a:xfrm>
            <a:off x="4092433" y="2490978"/>
            <a:ext cx="0" cy="18264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F7D29B4A-7864-4697-A3B5-7B6BDD7A0E13}"/>
              </a:ext>
            </a:extLst>
          </p:cNvPr>
          <p:cNvSpPr txBox="1"/>
          <p:nvPr/>
        </p:nvSpPr>
        <p:spPr>
          <a:xfrm>
            <a:off x="4060093" y="2402560"/>
            <a:ext cx="1098083" cy="329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63" dirty="0"/>
              <a:t>0x1122</a:t>
            </a:r>
            <a:endParaRPr lang="zh-CN" altLang="en-US" sz="1563" dirty="0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0D72E3B-D511-41EF-94CF-4BA02869AA82}"/>
              </a:ext>
            </a:extLst>
          </p:cNvPr>
          <p:cNvCxnSpPr>
            <a:cxnSpLocks/>
          </p:cNvCxnSpPr>
          <p:nvPr/>
        </p:nvCxnSpPr>
        <p:spPr>
          <a:xfrm>
            <a:off x="4288264" y="2737217"/>
            <a:ext cx="371711" cy="2262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A0974919-16FB-404B-96BA-9DAEEEB031A9}"/>
              </a:ext>
            </a:extLst>
          </p:cNvPr>
          <p:cNvCxnSpPr>
            <a:cxnSpLocks/>
          </p:cNvCxnSpPr>
          <p:nvPr/>
        </p:nvCxnSpPr>
        <p:spPr>
          <a:xfrm>
            <a:off x="4288263" y="3107051"/>
            <a:ext cx="371711" cy="2262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49" name="表格 11">
            <a:extLst>
              <a:ext uri="{FF2B5EF4-FFF2-40B4-BE49-F238E27FC236}">
                <a16:creationId xmlns:a16="http://schemas.microsoft.com/office/drawing/2014/main" id="{8AA41F0B-2DA9-4F10-A3EF-A457FF019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925441"/>
              </p:ext>
            </p:extLst>
          </p:nvPr>
        </p:nvGraphicFramePr>
        <p:xfrm>
          <a:off x="4110958" y="1224060"/>
          <a:ext cx="664682" cy="7446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4682">
                  <a:extLst>
                    <a:ext uri="{9D8B030D-6E8A-4147-A177-3AD203B41FA5}">
                      <a16:colId xmlns:a16="http://schemas.microsoft.com/office/drawing/2014/main" val="3258693071"/>
                    </a:ext>
                  </a:extLst>
                </a:gridCol>
              </a:tblGrid>
              <a:tr h="3621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zh-CN" altLang="en-US" sz="17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89284" marR="89284" marT="44643" marB="44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037497"/>
                  </a:ext>
                </a:extLst>
              </a:tr>
              <a:tr h="3825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solidFill>
                              <a:prstClr val="black"/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null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89284" marR="89284" marT="44643" marB="44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934164"/>
                  </a:ext>
                </a:extLst>
              </a:tr>
            </a:tbl>
          </a:graphicData>
        </a:graphic>
      </p:graphicFrame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77C761D7-1D92-4A12-8EE9-D7AD02D117BF}"/>
              </a:ext>
            </a:extLst>
          </p:cNvPr>
          <p:cNvCxnSpPr>
            <a:cxnSpLocks/>
          </p:cNvCxnSpPr>
          <p:nvPr/>
        </p:nvCxnSpPr>
        <p:spPr>
          <a:xfrm>
            <a:off x="697226" y="3842455"/>
            <a:ext cx="755040" cy="30340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85A2370F-3016-4B03-A749-BD826CC1B816}"/>
              </a:ext>
            </a:extLst>
          </p:cNvPr>
          <p:cNvSpPr txBox="1"/>
          <p:nvPr/>
        </p:nvSpPr>
        <p:spPr>
          <a:xfrm>
            <a:off x="634673" y="3554512"/>
            <a:ext cx="929726" cy="329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63" dirty="0"/>
              <a:t>0x7788</a:t>
            </a:r>
            <a:endParaRPr lang="zh-CN" altLang="en-US" sz="1563" dirty="0"/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70B6F495-ACEC-4FC6-BB26-D8DC93526EF9}"/>
              </a:ext>
            </a:extLst>
          </p:cNvPr>
          <p:cNvCxnSpPr/>
          <p:nvPr/>
        </p:nvCxnSpPr>
        <p:spPr>
          <a:xfrm>
            <a:off x="4110949" y="1040598"/>
            <a:ext cx="0" cy="18264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3734CFC0-E87C-4B05-8882-759F15193903}"/>
              </a:ext>
            </a:extLst>
          </p:cNvPr>
          <p:cNvSpPr txBox="1"/>
          <p:nvPr/>
        </p:nvSpPr>
        <p:spPr>
          <a:xfrm>
            <a:off x="4060093" y="966635"/>
            <a:ext cx="1098083" cy="329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63" dirty="0"/>
              <a:t>0x7788</a:t>
            </a:r>
            <a:endParaRPr lang="zh-CN" altLang="en-US" sz="1563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BE3664F6-9891-4496-AE4A-E077106A2A6A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1306373" y="2567508"/>
            <a:ext cx="2753718" cy="1422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E6D4D5CE-9E33-4636-9FF0-25A3F50A0F8F}"/>
              </a:ext>
            </a:extLst>
          </p:cNvPr>
          <p:cNvSpPr txBox="1"/>
          <p:nvPr/>
        </p:nvSpPr>
        <p:spPr>
          <a:xfrm>
            <a:off x="4822731" y="2726996"/>
            <a:ext cx="929726" cy="329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63" dirty="0"/>
              <a:t>0x3344</a:t>
            </a:r>
            <a:endParaRPr lang="zh-CN" altLang="en-US" sz="1563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004F864-6960-4AC2-B36F-6CD0423CC4C7}"/>
              </a:ext>
            </a:extLst>
          </p:cNvPr>
          <p:cNvSpPr txBox="1"/>
          <p:nvPr/>
        </p:nvSpPr>
        <p:spPr>
          <a:xfrm>
            <a:off x="4822731" y="3067255"/>
            <a:ext cx="929726" cy="329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63" dirty="0"/>
              <a:t>0x5566</a:t>
            </a:r>
            <a:endParaRPr lang="zh-CN" altLang="en-US" sz="1563" dirty="0"/>
          </a:p>
        </p:txBody>
      </p:sp>
      <p:graphicFrame>
        <p:nvGraphicFramePr>
          <p:cNvPr id="54" name="表格 11">
            <a:extLst>
              <a:ext uri="{FF2B5EF4-FFF2-40B4-BE49-F238E27FC236}">
                <a16:creationId xmlns:a16="http://schemas.microsoft.com/office/drawing/2014/main" id="{1E243F80-01DC-476D-96C2-339F27532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169983"/>
              </p:ext>
            </p:extLst>
          </p:nvPr>
        </p:nvGraphicFramePr>
        <p:xfrm>
          <a:off x="7870734" y="2318769"/>
          <a:ext cx="1763877" cy="3697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7959">
                  <a:extLst>
                    <a:ext uri="{9D8B030D-6E8A-4147-A177-3AD203B41FA5}">
                      <a16:colId xmlns:a16="http://schemas.microsoft.com/office/drawing/2014/main" val="3258693071"/>
                    </a:ext>
                  </a:extLst>
                </a:gridCol>
                <a:gridCol w="587959">
                  <a:extLst>
                    <a:ext uri="{9D8B030D-6E8A-4147-A177-3AD203B41FA5}">
                      <a16:colId xmlns:a16="http://schemas.microsoft.com/office/drawing/2014/main" val="3897720530"/>
                    </a:ext>
                  </a:extLst>
                </a:gridCol>
                <a:gridCol w="587959">
                  <a:extLst>
                    <a:ext uri="{9D8B030D-6E8A-4147-A177-3AD203B41FA5}">
                      <a16:colId xmlns:a16="http://schemas.microsoft.com/office/drawing/2014/main" val="1177503984"/>
                    </a:ext>
                  </a:extLst>
                </a:gridCol>
              </a:tblGrid>
              <a:tr h="3697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7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89284" marR="89284" marT="44643" marB="44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solidFill>
                              <a:prstClr val="black"/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89284" marR="89284" marT="44643" marB="44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solidFill>
                              <a:prstClr val="black"/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89284" marR="89284" marT="44643" marB="44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037497"/>
                  </a:ext>
                </a:extLst>
              </a:tr>
            </a:tbl>
          </a:graphicData>
        </a:graphic>
      </p:graphicFrame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0DB49683-169E-4B15-8349-CE4CC53108E4}"/>
              </a:ext>
            </a:extLst>
          </p:cNvPr>
          <p:cNvCxnSpPr/>
          <p:nvPr/>
        </p:nvCxnSpPr>
        <p:spPr>
          <a:xfrm>
            <a:off x="7870730" y="2136121"/>
            <a:ext cx="0" cy="18264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64" name="表格 11">
            <a:extLst>
              <a:ext uri="{FF2B5EF4-FFF2-40B4-BE49-F238E27FC236}">
                <a16:creationId xmlns:a16="http://schemas.microsoft.com/office/drawing/2014/main" id="{D9C64327-A53F-4595-87E7-612DC095A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708744"/>
              </p:ext>
            </p:extLst>
          </p:nvPr>
        </p:nvGraphicFramePr>
        <p:xfrm>
          <a:off x="7870734" y="3397829"/>
          <a:ext cx="1763877" cy="3697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7959">
                  <a:extLst>
                    <a:ext uri="{9D8B030D-6E8A-4147-A177-3AD203B41FA5}">
                      <a16:colId xmlns:a16="http://schemas.microsoft.com/office/drawing/2014/main" val="3258693071"/>
                    </a:ext>
                  </a:extLst>
                </a:gridCol>
                <a:gridCol w="587959">
                  <a:extLst>
                    <a:ext uri="{9D8B030D-6E8A-4147-A177-3AD203B41FA5}">
                      <a16:colId xmlns:a16="http://schemas.microsoft.com/office/drawing/2014/main" val="3897720530"/>
                    </a:ext>
                  </a:extLst>
                </a:gridCol>
                <a:gridCol w="587959">
                  <a:extLst>
                    <a:ext uri="{9D8B030D-6E8A-4147-A177-3AD203B41FA5}">
                      <a16:colId xmlns:a16="http://schemas.microsoft.com/office/drawing/2014/main" val="1177503984"/>
                    </a:ext>
                  </a:extLst>
                </a:gridCol>
              </a:tblGrid>
              <a:tr h="3697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7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89284" marR="89284" marT="44643" marB="44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solidFill>
                              <a:prstClr val="black"/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89284" marR="89284" marT="44643" marB="44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solidFill>
                              <a:prstClr val="black"/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89284" marR="89284" marT="44643" marB="44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037497"/>
                  </a:ext>
                </a:extLst>
              </a:tr>
            </a:tbl>
          </a:graphicData>
        </a:graphic>
      </p:graphicFrame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9D3ACE02-8698-4F55-A7AA-697BC7DB3866}"/>
              </a:ext>
            </a:extLst>
          </p:cNvPr>
          <p:cNvCxnSpPr/>
          <p:nvPr/>
        </p:nvCxnSpPr>
        <p:spPr>
          <a:xfrm>
            <a:off x="7870730" y="3220198"/>
            <a:ext cx="0" cy="18264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2934F657-5D5C-4FA6-95FB-B5D09556CA6F}"/>
              </a:ext>
            </a:extLst>
          </p:cNvPr>
          <p:cNvSpPr txBox="1"/>
          <p:nvPr/>
        </p:nvSpPr>
        <p:spPr>
          <a:xfrm>
            <a:off x="7846487" y="2054195"/>
            <a:ext cx="929726" cy="329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63" dirty="0"/>
              <a:t>0x3344</a:t>
            </a:r>
            <a:endParaRPr lang="zh-CN" altLang="en-US" sz="1563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C69A8EC-00B0-48E6-93F9-843F8FCB8A6D}"/>
              </a:ext>
            </a:extLst>
          </p:cNvPr>
          <p:cNvSpPr txBox="1"/>
          <p:nvPr/>
        </p:nvSpPr>
        <p:spPr>
          <a:xfrm>
            <a:off x="7846487" y="3143726"/>
            <a:ext cx="929726" cy="329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63" dirty="0"/>
              <a:t>0x5566</a:t>
            </a:r>
            <a:endParaRPr lang="zh-CN" altLang="en-US" sz="1563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F2496D9-5871-4AA7-ACFB-FFAE7DF12969}"/>
              </a:ext>
            </a:extLst>
          </p:cNvPr>
          <p:cNvCxnSpPr>
            <a:endCxn id="66" idx="1"/>
          </p:cNvCxnSpPr>
          <p:nvPr/>
        </p:nvCxnSpPr>
        <p:spPr>
          <a:xfrm flipV="1">
            <a:off x="5544949" y="2219140"/>
            <a:ext cx="2301538" cy="673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829FE2F-515A-4188-9C38-C71AB0BAD5C6}"/>
              </a:ext>
            </a:extLst>
          </p:cNvPr>
          <p:cNvCxnSpPr>
            <a:endCxn id="67" idx="1"/>
          </p:cNvCxnSpPr>
          <p:nvPr/>
        </p:nvCxnSpPr>
        <p:spPr>
          <a:xfrm>
            <a:off x="5552092" y="3232542"/>
            <a:ext cx="2294397" cy="76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4125975A-846B-4E5B-891F-ADF1D05F440B}"/>
              </a:ext>
            </a:extLst>
          </p:cNvPr>
          <p:cNvCxnSpPr>
            <a:cxnSpLocks/>
          </p:cNvCxnSpPr>
          <p:nvPr/>
        </p:nvCxnSpPr>
        <p:spPr>
          <a:xfrm>
            <a:off x="8034521" y="3510292"/>
            <a:ext cx="276823" cy="1616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C03948F5-4687-42A2-B1E8-72858AC1E3DE}"/>
              </a:ext>
            </a:extLst>
          </p:cNvPr>
          <p:cNvCxnSpPr>
            <a:cxnSpLocks/>
          </p:cNvCxnSpPr>
          <p:nvPr/>
        </p:nvCxnSpPr>
        <p:spPr>
          <a:xfrm>
            <a:off x="8614261" y="3507376"/>
            <a:ext cx="276823" cy="1616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0A19B864-91C5-426C-B686-39E12B96557E}"/>
              </a:ext>
            </a:extLst>
          </p:cNvPr>
          <p:cNvCxnSpPr>
            <a:cxnSpLocks/>
          </p:cNvCxnSpPr>
          <p:nvPr/>
        </p:nvCxnSpPr>
        <p:spPr>
          <a:xfrm>
            <a:off x="9219379" y="3507376"/>
            <a:ext cx="276823" cy="1616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F0F635CB-C0C8-4CC6-9231-A3F5A1A0DB0B}"/>
              </a:ext>
            </a:extLst>
          </p:cNvPr>
          <p:cNvSpPr txBox="1"/>
          <p:nvPr/>
        </p:nvSpPr>
        <p:spPr>
          <a:xfrm>
            <a:off x="8034521" y="3772991"/>
            <a:ext cx="276823" cy="36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58" b="1" dirty="0"/>
              <a:t>1</a:t>
            </a:r>
            <a:endParaRPr lang="zh-CN" altLang="en-US" sz="1758" b="1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507F2F25-C8B0-4167-A0D6-F34CEBB50EC7}"/>
              </a:ext>
            </a:extLst>
          </p:cNvPr>
          <p:cNvSpPr txBox="1"/>
          <p:nvPr/>
        </p:nvSpPr>
        <p:spPr>
          <a:xfrm>
            <a:off x="8614259" y="3774465"/>
            <a:ext cx="276823" cy="36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58" b="1" dirty="0"/>
              <a:t>2</a:t>
            </a:r>
            <a:endParaRPr lang="zh-CN" altLang="en-US" sz="1758" b="1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683C0D91-7671-4C2D-B0DD-58FD0289A83A}"/>
              </a:ext>
            </a:extLst>
          </p:cNvPr>
          <p:cNvSpPr txBox="1"/>
          <p:nvPr/>
        </p:nvSpPr>
        <p:spPr>
          <a:xfrm>
            <a:off x="9219379" y="3761728"/>
            <a:ext cx="276823" cy="36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58" b="1" dirty="0"/>
              <a:t>3</a:t>
            </a:r>
            <a:endParaRPr lang="zh-CN" altLang="en-US" sz="1758" b="1" dirty="0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DF63DD72-3DB4-49E1-BDC2-C1073A93024E}"/>
              </a:ext>
            </a:extLst>
          </p:cNvPr>
          <p:cNvCxnSpPr>
            <a:endCxn id="59" idx="1"/>
          </p:cNvCxnSpPr>
          <p:nvPr/>
        </p:nvCxnSpPr>
        <p:spPr>
          <a:xfrm flipV="1">
            <a:off x="1306373" y="1131583"/>
            <a:ext cx="2753718" cy="2588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乘号 75">
            <a:extLst>
              <a:ext uri="{FF2B5EF4-FFF2-40B4-BE49-F238E27FC236}">
                <a16:creationId xmlns:a16="http://schemas.microsoft.com/office/drawing/2014/main" id="{AD75BC4D-F856-4035-BE1D-D7C6EAA242E2}"/>
              </a:ext>
            </a:extLst>
          </p:cNvPr>
          <p:cNvSpPr/>
          <p:nvPr/>
        </p:nvSpPr>
        <p:spPr>
          <a:xfrm>
            <a:off x="2363461" y="3153688"/>
            <a:ext cx="373275" cy="36672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58"/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A6ACBF44-58C5-4D6F-9DF3-989BABB81A40}"/>
              </a:ext>
            </a:extLst>
          </p:cNvPr>
          <p:cNvCxnSpPr>
            <a:cxnSpLocks/>
          </p:cNvCxnSpPr>
          <p:nvPr/>
        </p:nvCxnSpPr>
        <p:spPr>
          <a:xfrm>
            <a:off x="9219378" y="2436822"/>
            <a:ext cx="276823" cy="1616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5047FAAB-DBD0-40A5-BFA5-A1B08BAD4112}"/>
              </a:ext>
            </a:extLst>
          </p:cNvPr>
          <p:cNvSpPr txBox="1"/>
          <p:nvPr/>
        </p:nvSpPr>
        <p:spPr>
          <a:xfrm>
            <a:off x="9219378" y="2665057"/>
            <a:ext cx="276823" cy="36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58" b="1" dirty="0"/>
              <a:t>5</a:t>
            </a:r>
            <a:endParaRPr lang="zh-CN" altLang="en-US" sz="1758" b="1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D032DDE-665B-442E-BF26-F94773CE3199}"/>
              </a:ext>
            </a:extLst>
          </p:cNvPr>
          <p:cNvSpPr txBox="1"/>
          <p:nvPr/>
        </p:nvSpPr>
        <p:spPr>
          <a:xfrm>
            <a:off x="8216216" y="4382743"/>
            <a:ext cx="3608618" cy="633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58" dirty="0"/>
              <a:t>堆</a:t>
            </a:r>
            <a:r>
              <a:rPr lang="en-US" altLang="zh-CN" sz="1758" dirty="0"/>
              <a:t>heap</a:t>
            </a:r>
            <a:r>
              <a:rPr lang="zh-CN" altLang="en-US" sz="1758" dirty="0"/>
              <a:t>：</a:t>
            </a:r>
            <a:endParaRPr lang="en-US" altLang="zh-CN" sz="1758" dirty="0"/>
          </a:p>
          <a:p>
            <a:r>
              <a:rPr lang="en-US" altLang="zh-CN" sz="1758" dirty="0"/>
              <a:t>new</a:t>
            </a:r>
            <a:r>
              <a:rPr lang="zh-CN" altLang="en-US" sz="1758" dirty="0"/>
              <a:t>出来的结构：对象、数组</a:t>
            </a:r>
          </a:p>
        </p:txBody>
      </p:sp>
    </p:spTree>
    <p:extLst>
      <p:ext uri="{BB962C8B-B14F-4D97-AF65-F5344CB8AC3E}">
        <p14:creationId xmlns:p14="http://schemas.microsoft.com/office/powerpoint/2010/main" val="1686347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矩形 85">
            <a:extLst>
              <a:ext uri="{FF2B5EF4-FFF2-40B4-BE49-F238E27FC236}">
                <a16:creationId xmlns:a16="http://schemas.microsoft.com/office/drawing/2014/main" id="{A1B21A48-9260-4C42-989A-2021C5F47FD9}"/>
              </a:ext>
            </a:extLst>
          </p:cNvPr>
          <p:cNvSpPr/>
          <p:nvPr/>
        </p:nvSpPr>
        <p:spPr>
          <a:xfrm>
            <a:off x="1968658" y="52437"/>
            <a:ext cx="9315440" cy="434522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58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F89005C-70A8-4215-8BE3-171EEB57297F}"/>
              </a:ext>
            </a:extLst>
          </p:cNvPr>
          <p:cNvSpPr txBox="1"/>
          <p:nvPr/>
        </p:nvSpPr>
        <p:spPr>
          <a:xfrm>
            <a:off x="8150572" y="113276"/>
            <a:ext cx="2438093" cy="1775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63" dirty="0"/>
              <a:t>Person p1 = new Person();</a:t>
            </a:r>
          </a:p>
          <a:p>
            <a:r>
              <a:rPr lang="en-US" altLang="zh-CN" sz="1563" dirty="0"/>
              <a:t>p1.name = "Tom";</a:t>
            </a:r>
          </a:p>
          <a:p>
            <a:r>
              <a:rPr lang="en-US" altLang="zh-CN" sz="1563" dirty="0"/>
              <a:t>p1.isMale = true;</a:t>
            </a:r>
          </a:p>
          <a:p>
            <a:r>
              <a:rPr lang="en-US" altLang="zh-CN" sz="1563" dirty="0"/>
              <a:t>Person p2 = new Person();</a:t>
            </a:r>
          </a:p>
          <a:p>
            <a:r>
              <a:rPr lang="en-US" altLang="zh-CN" sz="1563" dirty="0"/>
              <a:t>sysout(p2.name);//null</a:t>
            </a:r>
          </a:p>
          <a:p>
            <a:r>
              <a:rPr lang="en-US" altLang="zh-CN" sz="1563" dirty="0"/>
              <a:t>Person p3 = p1;</a:t>
            </a:r>
          </a:p>
          <a:p>
            <a:r>
              <a:rPr lang="en-US" altLang="zh-CN" sz="1563" dirty="0"/>
              <a:t>p3.age = 10;</a:t>
            </a:r>
            <a:endParaRPr lang="zh-CN" altLang="en-US" sz="1563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B16D9BA-2145-404C-909A-A1771B43A074}"/>
              </a:ext>
            </a:extLst>
          </p:cNvPr>
          <p:cNvSpPr/>
          <p:nvPr/>
        </p:nvSpPr>
        <p:spPr>
          <a:xfrm>
            <a:off x="180334" y="52437"/>
            <a:ext cx="1517853" cy="434522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58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DF4DF96-2D30-4BC8-B1BF-C3EC2882B99C}"/>
              </a:ext>
            </a:extLst>
          </p:cNvPr>
          <p:cNvSpPr txBox="1"/>
          <p:nvPr/>
        </p:nvSpPr>
        <p:spPr>
          <a:xfrm>
            <a:off x="381232" y="4406934"/>
            <a:ext cx="1116067" cy="633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58" dirty="0"/>
              <a:t>栈</a:t>
            </a:r>
            <a:r>
              <a:rPr lang="en-US" altLang="zh-CN" sz="1758" dirty="0"/>
              <a:t>stack</a:t>
            </a:r>
            <a:r>
              <a:rPr lang="zh-CN" altLang="en-US" sz="1758" dirty="0"/>
              <a:t>：</a:t>
            </a:r>
            <a:endParaRPr lang="en-US" altLang="zh-CN" sz="1758" dirty="0"/>
          </a:p>
          <a:p>
            <a:r>
              <a:rPr lang="zh-CN" altLang="en-US" sz="1758" dirty="0"/>
              <a:t>局部变量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1ABC543-FD0B-4166-B906-14E4C97336E3}"/>
              </a:ext>
            </a:extLst>
          </p:cNvPr>
          <p:cNvSpPr txBox="1"/>
          <p:nvPr/>
        </p:nvSpPr>
        <p:spPr>
          <a:xfrm>
            <a:off x="381228" y="3834077"/>
            <a:ext cx="1316959" cy="329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63" dirty="0"/>
              <a:t>p1:0x1122</a:t>
            </a:r>
            <a:endParaRPr lang="zh-CN" altLang="en-US" sz="1563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BE3664F6-9891-4496-AE4A-E077106A2A6A}"/>
              </a:ext>
            </a:extLst>
          </p:cNvPr>
          <p:cNvCxnSpPr>
            <a:cxnSpLocks/>
          </p:cNvCxnSpPr>
          <p:nvPr/>
        </p:nvCxnSpPr>
        <p:spPr>
          <a:xfrm flipV="1">
            <a:off x="1324780" y="2582102"/>
            <a:ext cx="2753723" cy="1419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4D032DDE-665B-442E-BF26-F94773CE3199}"/>
              </a:ext>
            </a:extLst>
          </p:cNvPr>
          <p:cNvSpPr txBox="1"/>
          <p:nvPr/>
        </p:nvSpPr>
        <p:spPr>
          <a:xfrm>
            <a:off x="8234623" y="4403874"/>
            <a:ext cx="3608618" cy="633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58" dirty="0"/>
              <a:t>堆</a:t>
            </a:r>
            <a:r>
              <a:rPr lang="en-US" altLang="zh-CN" sz="1758" dirty="0"/>
              <a:t>heap</a:t>
            </a:r>
            <a:r>
              <a:rPr lang="zh-CN" altLang="en-US" sz="1758" dirty="0"/>
              <a:t>：</a:t>
            </a:r>
            <a:endParaRPr lang="en-US" altLang="zh-CN" sz="1758" dirty="0"/>
          </a:p>
          <a:p>
            <a:r>
              <a:rPr lang="en-US" altLang="zh-CN" sz="1758" dirty="0"/>
              <a:t>new</a:t>
            </a:r>
            <a:r>
              <a:rPr lang="zh-CN" altLang="en-US" sz="1758" dirty="0"/>
              <a:t>出来的结构：对象、数组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4F75BE3-8AA6-415F-8E44-6B5FC8D3CF08}"/>
              </a:ext>
            </a:extLst>
          </p:cNvPr>
          <p:cNvSpPr/>
          <p:nvPr/>
        </p:nvSpPr>
        <p:spPr>
          <a:xfrm>
            <a:off x="4078506" y="2591625"/>
            <a:ext cx="1967843" cy="13516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6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CF4123-015B-4E56-A32B-C98DD112881C}"/>
              </a:ext>
            </a:extLst>
          </p:cNvPr>
          <p:cNvSpPr txBox="1"/>
          <p:nvPr/>
        </p:nvSpPr>
        <p:spPr>
          <a:xfrm>
            <a:off x="4243866" y="2798616"/>
            <a:ext cx="1707775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60" dirty="0"/>
              <a:t>name:null</a:t>
            </a:r>
          </a:p>
          <a:p>
            <a:pPr algn="ctr"/>
            <a:r>
              <a:rPr lang="en-US" altLang="zh-CN" sz="1860" dirty="0"/>
              <a:t>age:0</a:t>
            </a:r>
          </a:p>
          <a:p>
            <a:pPr algn="ctr"/>
            <a:r>
              <a:rPr lang="en-US" altLang="zh-CN" sz="1860" dirty="0"/>
              <a:t>isMale:false</a:t>
            </a:r>
            <a:endParaRPr lang="zh-CN" altLang="en-US" sz="1860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6A5FE37-7D2D-4F81-BF5C-E4CA3DBE0373}"/>
              </a:ext>
            </a:extLst>
          </p:cNvPr>
          <p:cNvCxnSpPr>
            <a:cxnSpLocks/>
          </p:cNvCxnSpPr>
          <p:nvPr/>
        </p:nvCxnSpPr>
        <p:spPr>
          <a:xfrm>
            <a:off x="5162260" y="2859303"/>
            <a:ext cx="459956" cy="26873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0770196B-1A96-463B-92DB-2FDAA3597F42}"/>
              </a:ext>
            </a:extLst>
          </p:cNvPr>
          <p:cNvSpPr txBox="1"/>
          <p:nvPr/>
        </p:nvSpPr>
        <p:spPr>
          <a:xfrm>
            <a:off x="6116995" y="2798617"/>
            <a:ext cx="615492" cy="375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60" dirty="0"/>
              <a:t>Tom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BAB4CB7-B7AE-49C7-AE98-98BE860E76A5}"/>
              </a:ext>
            </a:extLst>
          </p:cNvPr>
          <p:cNvSpPr txBox="1"/>
          <p:nvPr/>
        </p:nvSpPr>
        <p:spPr>
          <a:xfrm>
            <a:off x="6116995" y="3076608"/>
            <a:ext cx="615492" cy="375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60" dirty="0"/>
              <a:t>10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802EBAF-EC29-4971-A99A-2F6655AFE447}"/>
              </a:ext>
            </a:extLst>
          </p:cNvPr>
          <p:cNvSpPr txBox="1"/>
          <p:nvPr/>
        </p:nvSpPr>
        <p:spPr>
          <a:xfrm>
            <a:off x="6116995" y="3354602"/>
            <a:ext cx="615492" cy="375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60" dirty="0"/>
              <a:t>true</a:t>
            </a: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1D9FC4BC-2CFB-4455-A03E-CE165078DE1C}"/>
              </a:ext>
            </a:extLst>
          </p:cNvPr>
          <p:cNvCxnSpPr>
            <a:cxnSpLocks/>
          </p:cNvCxnSpPr>
          <p:nvPr/>
        </p:nvCxnSpPr>
        <p:spPr>
          <a:xfrm>
            <a:off x="5190855" y="3190929"/>
            <a:ext cx="277332" cy="15686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FB8240FD-9B42-438D-B74C-62936CD53622}"/>
              </a:ext>
            </a:extLst>
          </p:cNvPr>
          <p:cNvCxnSpPr>
            <a:cxnSpLocks/>
          </p:cNvCxnSpPr>
          <p:nvPr/>
        </p:nvCxnSpPr>
        <p:spPr>
          <a:xfrm>
            <a:off x="5162260" y="3411065"/>
            <a:ext cx="459956" cy="26873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CE0F3B2-09EA-4DF9-88E2-0771086F73F8}"/>
              </a:ext>
            </a:extLst>
          </p:cNvPr>
          <p:cNvCxnSpPr>
            <a:cxnSpLocks/>
          </p:cNvCxnSpPr>
          <p:nvPr/>
        </p:nvCxnSpPr>
        <p:spPr>
          <a:xfrm>
            <a:off x="4078498" y="2349836"/>
            <a:ext cx="0" cy="241791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BD5E5145-A09C-4DDA-BC04-E21EC7762209}"/>
              </a:ext>
            </a:extLst>
          </p:cNvPr>
          <p:cNvSpPr txBox="1"/>
          <p:nvPr/>
        </p:nvSpPr>
        <p:spPr>
          <a:xfrm>
            <a:off x="4022855" y="2296064"/>
            <a:ext cx="943548" cy="375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60" dirty="0"/>
              <a:t>0x1122</a:t>
            </a:r>
            <a:endParaRPr lang="zh-CN" altLang="en-US" sz="1860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93920E57-C4B9-441B-9994-AC61351BDE0A}"/>
              </a:ext>
            </a:extLst>
          </p:cNvPr>
          <p:cNvSpPr/>
          <p:nvPr/>
        </p:nvSpPr>
        <p:spPr>
          <a:xfrm>
            <a:off x="4078503" y="618178"/>
            <a:ext cx="1967843" cy="13516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6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07DE74E5-2713-4192-8865-A91FA8857189}"/>
              </a:ext>
            </a:extLst>
          </p:cNvPr>
          <p:cNvSpPr txBox="1"/>
          <p:nvPr/>
        </p:nvSpPr>
        <p:spPr>
          <a:xfrm>
            <a:off x="4243863" y="825169"/>
            <a:ext cx="1707775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60" dirty="0"/>
              <a:t>name:null</a:t>
            </a:r>
          </a:p>
          <a:p>
            <a:pPr algn="ctr"/>
            <a:r>
              <a:rPr lang="en-US" altLang="zh-CN" sz="1860" dirty="0"/>
              <a:t>age:0</a:t>
            </a:r>
          </a:p>
          <a:p>
            <a:pPr algn="ctr"/>
            <a:r>
              <a:rPr lang="en-US" altLang="zh-CN" sz="1860" dirty="0"/>
              <a:t>isMale:false</a:t>
            </a:r>
            <a:endParaRPr lang="zh-CN" altLang="en-US" sz="1860" dirty="0"/>
          </a:p>
        </p:txBody>
      </p: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452542B6-5151-4EBD-B864-2EAA89E73E21}"/>
              </a:ext>
            </a:extLst>
          </p:cNvPr>
          <p:cNvCxnSpPr>
            <a:cxnSpLocks/>
          </p:cNvCxnSpPr>
          <p:nvPr/>
        </p:nvCxnSpPr>
        <p:spPr>
          <a:xfrm>
            <a:off x="4078494" y="376389"/>
            <a:ext cx="0" cy="241791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FDDA2026-3259-456F-AC0A-51796AF65B51}"/>
              </a:ext>
            </a:extLst>
          </p:cNvPr>
          <p:cNvSpPr txBox="1"/>
          <p:nvPr/>
        </p:nvSpPr>
        <p:spPr>
          <a:xfrm>
            <a:off x="4022852" y="322617"/>
            <a:ext cx="943548" cy="375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60" dirty="0"/>
              <a:t>0xaabb</a:t>
            </a:r>
            <a:endParaRPr lang="zh-CN" altLang="en-US" sz="186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9274D085-09A7-417E-B886-A4F5177E0392}"/>
              </a:ext>
            </a:extLst>
          </p:cNvPr>
          <p:cNvSpPr txBox="1"/>
          <p:nvPr/>
        </p:nvSpPr>
        <p:spPr>
          <a:xfrm>
            <a:off x="381225" y="3511862"/>
            <a:ext cx="1316959" cy="329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63" dirty="0"/>
              <a:t>p2:0x3344</a:t>
            </a:r>
            <a:endParaRPr lang="zh-CN" altLang="en-US" sz="1563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FB7BE699-F1D3-4E36-88A0-EBCA910C7D61}"/>
              </a:ext>
            </a:extLst>
          </p:cNvPr>
          <p:cNvSpPr txBox="1"/>
          <p:nvPr/>
        </p:nvSpPr>
        <p:spPr>
          <a:xfrm>
            <a:off x="381225" y="3151526"/>
            <a:ext cx="1316959" cy="329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63" dirty="0"/>
              <a:t>p3:0x1122</a:t>
            </a:r>
            <a:endParaRPr lang="zh-CN" altLang="en-US" sz="1563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A5B72F0-6B0A-447D-B719-4A06804AB0AF}"/>
              </a:ext>
            </a:extLst>
          </p:cNvPr>
          <p:cNvCxnSpPr>
            <a:cxnSpLocks/>
          </p:cNvCxnSpPr>
          <p:nvPr/>
        </p:nvCxnSpPr>
        <p:spPr>
          <a:xfrm flipV="1">
            <a:off x="1324774" y="614039"/>
            <a:ext cx="2753720" cy="3065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086F4B1-CCD8-4ADC-9A77-C5D00FFCB370}"/>
              </a:ext>
            </a:extLst>
          </p:cNvPr>
          <p:cNvCxnSpPr/>
          <p:nvPr/>
        </p:nvCxnSpPr>
        <p:spPr>
          <a:xfrm flipV="1">
            <a:off x="1324780" y="2591627"/>
            <a:ext cx="2753723" cy="700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96AF45D3-4C8D-485A-8FBE-A5CA0DA61C67}"/>
              </a:ext>
            </a:extLst>
          </p:cNvPr>
          <p:cNvSpPr txBox="1"/>
          <p:nvPr/>
        </p:nvSpPr>
        <p:spPr>
          <a:xfrm>
            <a:off x="8150571" y="2404088"/>
            <a:ext cx="2438093" cy="1294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63" dirty="0"/>
              <a:t>class Person {</a:t>
            </a:r>
          </a:p>
          <a:p>
            <a:r>
              <a:rPr lang="zh-CN" altLang="en-US" sz="1563" dirty="0"/>
              <a:t>       </a:t>
            </a:r>
            <a:r>
              <a:rPr lang="en-US" altLang="zh-CN" sz="1563" dirty="0"/>
              <a:t>String name;</a:t>
            </a:r>
          </a:p>
          <a:p>
            <a:r>
              <a:rPr lang="en-US" altLang="zh-CN" sz="1563" dirty="0"/>
              <a:t>       int age = 1;</a:t>
            </a:r>
          </a:p>
          <a:p>
            <a:r>
              <a:rPr lang="en-US" altLang="zh-CN" sz="1563" dirty="0"/>
              <a:t>       boolean isMale;</a:t>
            </a:r>
          </a:p>
          <a:p>
            <a:r>
              <a:rPr lang="en-US" altLang="zh-CN" sz="1563" dirty="0"/>
              <a:t>}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DF43B90-F949-461E-BB99-3A0E166E9170}"/>
              </a:ext>
            </a:extLst>
          </p:cNvPr>
          <p:cNvSpPr txBox="1"/>
          <p:nvPr/>
        </p:nvSpPr>
        <p:spPr>
          <a:xfrm>
            <a:off x="5479183" y="3081719"/>
            <a:ext cx="615492" cy="375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60" dirty="0"/>
              <a:t>1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3D1A32A-2102-4B32-AA34-35F91DB0CCD0}"/>
              </a:ext>
            </a:extLst>
          </p:cNvPr>
          <p:cNvSpPr txBox="1"/>
          <p:nvPr/>
        </p:nvSpPr>
        <p:spPr>
          <a:xfrm>
            <a:off x="5481695" y="1112850"/>
            <a:ext cx="615492" cy="375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60" dirty="0"/>
              <a:t>1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16B11972-C259-44AF-B732-79F887F13CDC}"/>
              </a:ext>
            </a:extLst>
          </p:cNvPr>
          <p:cNvCxnSpPr>
            <a:cxnSpLocks/>
          </p:cNvCxnSpPr>
          <p:nvPr/>
        </p:nvCxnSpPr>
        <p:spPr>
          <a:xfrm>
            <a:off x="5164253" y="1222252"/>
            <a:ext cx="277332" cy="15686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714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矩形 61">
            <a:extLst>
              <a:ext uri="{FF2B5EF4-FFF2-40B4-BE49-F238E27FC236}">
                <a16:creationId xmlns:a16="http://schemas.microsoft.com/office/drawing/2014/main" id="{A19F6836-A099-4CED-BE7D-63D4137FCBEA}"/>
              </a:ext>
            </a:extLst>
          </p:cNvPr>
          <p:cNvSpPr/>
          <p:nvPr/>
        </p:nvSpPr>
        <p:spPr>
          <a:xfrm>
            <a:off x="1968658" y="52437"/>
            <a:ext cx="9315440" cy="434522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58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F89005C-70A8-4215-8BE3-171EEB57297F}"/>
              </a:ext>
            </a:extLst>
          </p:cNvPr>
          <p:cNvSpPr txBox="1"/>
          <p:nvPr/>
        </p:nvSpPr>
        <p:spPr>
          <a:xfrm>
            <a:off x="8352978" y="134643"/>
            <a:ext cx="2812068" cy="1775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63" dirty="0"/>
              <a:t>Student[] stus = new Student[5];</a:t>
            </a:r>
          </a:p>
          <a:p>
            <a:r>
              <a:rPr lang="en-US" altLang="zh-CN" sz="1563" dirty="0"/>
              <a:t>stus[0] = new Student();</a:t>
            </a:r>
          </a:p>
          <a:p>
            <a:r>
              <a:rPr lang="en-US" altLang="zh-CN" sz="1563" dirty="0"/>
              <a:t>sysout(stus[0].state);//1</a:t>
            </a:r>
          </a:p>
          <a:p>
            <a:r>
              <a:rPr lang="en-US" altLang="zh-CN" sz="1563" dirty="0"/>
              <a:t>sysout(stus[1]);//null</a:t>
            </a:r>
          </a:p>
          <a:p>
            <a:r>
              <a:rPr lang="en-US" altLang="zh-CN" sz="1563" dirty="0"/>
              <a:t>sysout(stus[1].number);//</a:t>
            </a:r>
            <a:r>
              <a:rPr lang="zh-CN" altLang="en-US" sz="1563" dirty="0"/>
              <a:t>异常</a:t>
            </a:r>
          </a:p>
          <a:p>
            <a:r>
              <a:rPr lang="en-US" altLang="zh-CN" sz="1563" dirty="0"/>
              <a:t>stus[1] = new Student();</a:t>
            </a:r>
          </a:p>
          <a:p>
            <a:r>
              <a:rPr lang="en-US" altLang="zh-CN" sz="1563" dirty="0"/>
              <a:t>sysout(stus[1].number);//0</a:t>
            </a:r>
            <a:endParaRPr lang="zh-CN" altLang="en-US" sz="1563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B16D9BA-2145-404C-909A-A1771B43A074}"/>
              </a:ext>
            </a:extLst>
          </p:cNvPr>
          <p:cNvSpPr/>
          <p:nvPr/>
        </p:nvSpPr>
        <p:spPr>
          <a:xfrm>
            <a:off x="180334" y="52437"/>
            <a:ext cx="1517853" cy="434522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58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DF4DF96-2D30-4BC8-B1BF-C3EC2882B99C}"/>
              </a:ext>
            </a:extLst>
          </p:cNvPr>
          <p:cNvSpPr txBox="1"/>
          <p:nvPr/>
        </p:nvSpPr>
        <p:spPr>
          <a:xfrm>
            <a:off x="381232" y="4406934"/>
            <a:ext cx="1116067" cy="633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58" dirty="0"/>
              <a:t>栈</a:t>
            </a:r>
            <a:r>
              <a:rPr lang="en-US" altLang="zh-CN" sz="1758" dirty="0"/>
              <a:t>stack</a:t>
            </a:r>
            <a:r>
              <a:rPr lang="zh-CN" altLang="en-US" sz="1758" dirty="0"/>
              <a:t>：</a:t>
            </a:r>
            <a:endParaRPr lang="en-US" altLang="zh-CN" sz="1758" dirty="0"/>
          </a:p>
          <a:p>
            <a:r>
              <a:rPr lang="zh-CN" altLang="en-US" sz="1758" dirty="0"/>
              <a:t>局部变量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1ABC543-FD0B-4166-B906-14E4C97336E3}"/>
              </a:ext>
            </a:extLst>
          </p:cNvPr>
          <p:cNvSpPr txBox="1"/>
          <p:nvPr/>
        </p:nvSpPr>
        <p:spPr>
          <a:xfrm>
            <a:off x="255667" y="3834450"/>
            <a:ext cx="1367186" cy="37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60" dirty="0"/>
              <a:t>stus:0x1122</a:t>
            </a:r>
            <a:endParaRPr lang="zh-CN" altLang="en-US" sz="1860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BE3664F6-9891-4496-AE4A-E077106A2A6A}"/>
              </a:ext>
            </a:extLst>
          </p:cNvPr>
          <p:cNvCxnSpPr>
            <a:cxnSpLocks/>
          </p:cNvCxnSpPr>
          <p:nvPr/>
        </p:nvCxnSpPr>
        <p:spPr>
          <a:xfrm flipV="1">
            <a:off x="1526923" y="2312906"/>
            <a:ext cx="1604061" cy="147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4D032DDE-665B-442E-BF26-F94773CE3199}"/>
              </a:ext>
            </a:extLst>
          </p:cNvPr>
          <p:cNvSpPr txBox="1"/>
          <p:nvPr/>
        </p:nvSpPr>
        <p:spPr>
          <a:xfrm>
            <a:off x="8234623" y="4403874"/>
            <a:ext cx="3608618" cy="633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58" dirty="0"/>
              <a:t>堆</a:t>
            </a:r>
            <a:r>
              <a:rPr lang="en-US" altLang="zh-CN" sz="1758" dirty="0"/>
              <a:t>heap</a:t>
            </a:r>
            <a:r>
              <a:rPr lang="zh-CN" altLang="en-US" sz="1758" dirty="0"/>
              <a:t>：</a:t>
            </a:r>
            <a:endParaRPr lang="en-US" altLang="zh-CN" sz="1758" dirty="0"/>
          </a:p>
          <a:p>
            <a:r>
              <a:rPr lang="en-US" altLang="zh-CN" sz="1758" dirty="0"/>
              <a:t>new</a:t>
            </a:r>
            <a:r>
              <a:rPr lang="zh-CN" altLang="en-US" sz="1758" dirty="0"/>
              <a:t>出来的结构：对象、数组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6A5FE37-7D2D-4F81-BF5C-E4CA3DBE0373}"/>
              </a:ext>
            </a:extLst>
          </p:cNvPr>
          <p:cNvCxnSpPr>
            <a:cxnSpLocks/>
          </p:cNvCxnSpPr>
          <p:nvPr/>
        </p:nvCxnSpPr>
        <p:spPr>
          <a:xfrm>
            <a:off x="3278553" y="2371217"/>
            <a:ext cx="459956" cy="26873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CE0F3B2-09EA-4DF9-88E2-0771086F73F8}"/>
              </a:ext>
            </a:extLst>
          </p:cNvPr>
          <p:cNvCxnSpPr>
            <a:cxnSpLocks/>
          </p:cNvCxnSpPr>
          <p:nvPr/>
        </p:nvCxnSpPr>
        <p:spPr>
          <a:xfrm>
            <a:off x="3131005" y="2084606"/>
            <a:ext cx="0" cy="241791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BD5E5145-A09C-4DDA-BC04-E21EC7762209}"/>
              </a:ext>
            </a:extLst>
          </p:cNvPr>
          <p:cNvSpPr txBox="1"/>
          <p:nvPr/>
        </p:nvSpPr>
        <p:spPr>
          <a:xfrm>
            <a:off x="3062028" y="2026712"/>
            <a:ext cx="943548" cy="375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60" dirty="0"/>
              <a:t>0x1122</a:t>
            </a:r>
            <a:endParaRPr lang="zh-CN" altLang="en-US" sz="1860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93920E57-C4B9-441B-9994-AC61351BDE0A}"/>
              </a:ext>
            </a:extLst>
          </p:cNvPr>
          <p:cNvSpPr/>
          <p:nvPr/>
        </p:nvSpPr>
        <p:spPr>
          <a:xfrm>
            <a:off x="5854050" y="795473"/>
            <a:ext cx="1967843" cy="13516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6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07DE74E5-2713-4192-8865-A91FA8857189}"/>
              </a:ext>
            </a:extLst>
          </p:cNvPr>
          <p:cNvSpPr txBox="1"/>
          <p:nvPr/>
        </p:nvSpPr>
        <p:spPr>
          <a:xfrm>
            <a:off x="6019410" y="1002464"/>
            <a:ext cx="1707775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60" dirty="0"/>
              <a:t>number:0</a:t>
            </a:r>
          </a:p>
          <a:p>
            <a:pPr algn="ctr"/>
            <a:r>
              <a:rPr lang="en-US" altLang="zh-CN" sz="1860" dirty="0"/>
              <a:t>state:0</a:t>
            </a:r>
          </a:p>
          <a:p>
            <a:pPr algn="ctr"/>
            <a:r>
              <a:rPr lang="en-US" altLang="zh-CN" sz="1860" dirty="0"/>
              <a:t>score:0</a:t>
            </a:r>
            <a:endParaRPr lang="zh-CN" altLang="en-US" sz="1860" dirty="0"/>
          </a:p>
        </p:txBody>
      </p: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452542B6-5151-4EBD-B864-2EAA89E73E21}"/>
              </a:ext>
            </a:extLst>
          </p:cNvPr>
          <p:cNvCxnSpPr>
            <a:cxnSpLocks/>
          </p:cNvCxnSpPr>
          <p:nvPr/>
        </p:nvCxnSpPr>
        <p:spPr>
          <a:xfrm>
            <a:off x="5854041" y="553684"/>
            <a:ext cx="0" cy="241791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FDDA2026-3259-456F-AC0A-51796AF65B51}"/>
              </a:ext>
            </a:extLst>
          </p:cNvPr>
          <p:cNvSpPr txBox="1"/>
          <p:nvPr/>
        </p:nvSpPr>
        <p:spPr>
          <a:xfrm>
            <a:off x="5798399" y="499912"/>
            <a:ext cx="943548" cy="375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60" dirty="0"/>
              <a:t>0xaabb</a:t>
            </a:r>
            <a:endParaRPr lang="zh-CN" altLang="en-US" sz="1860" dirty="0"/>
          </a:p>
        </p:txBody>
      </p:sp>
      <p:graphicFrame>
        <p:nvGraphicFramePr>
          <p:cNvPr id="27" name="表格 11">
            <a:extLst>
              <a:ext uri="{FF2B5EF4-FFF2-40B4-BE49-F238E27FC236}">
                <a16:creationId xmlns:a16="http://schemas.microsoft.com/office/drawing/2014/main" id="{D2EB2315-B68D-417E-9E2C-DBAF468BD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479975"/>
              </p:ext>
            </p:extLst>
          </p:nvPr>
        </p:nvGraphicFramePr>
        <p:xfrm>
          <a:off x="3130997" y="2322180"/>
          <a:ext cx="714732" cy="18275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4732">
                  <a:extLst>
                    <a:ext uri="{9D8B030D-6E8A-4147-A177-3AD203B41FA5}">
                      <a16:colId xmlns:a16="http://schemas.microsoft.com/office/drawing/2014/main" val="3258693071"/>
                    </a:ext>
                  </a:extLst>
                </a:gridCol>
              </a:tblGrid>
              <a:tr h="3019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zh-CN" altLang="en-US" sz="17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89284" marR="89284" marT="44643" marB="44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037497"/>
                  </a:ext>
                </a:extLst>
              </a:tr>
              <a:tr h="3697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solidFill>
                              <a:prstClr val="black"/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null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89284" marR="89284" marT="44643" marB="44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934164"/>
                  </a:ext>
                </a:extLst>
              </a:tr>
              <a:tr h="3697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solidFill>
                              <a:prstClr val="black"/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null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89284" marR="89284" marT="44643" marB="44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5464139"/>
                  </a:ext>
                </a:extLst>
              </a:tr>
              <a:tr h="3697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solidFill>
                              <a:prstClr val="black"/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null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89284" marR="89284" marT="44643" marB="44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9007939"/>
                  </a:ext>
                </a:extLst>
              </a:tr>
              <a:tr h="3697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solidFill>
                              <a:prstClr val="black"/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null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89284" marR="89284" marT="44643" marB="44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818463"/>
                  </a:ext>
                </a:extLst>
              </a:tr>
            </a:tbl>
          </a:graphicData>
        </a:graphic>
      </p:graphicFrame>
      <p:sp>
        <p:nvSpPr>
          <p:cNvPr id="30" name="矩形 29">
            <a:extLst>
              <a:ext uri="{FF2B5EF4-FFF2-40B4-BE49-F238E27FC236}">
                <a16:creationId xmlns:a16="http://schemas.microsoft.com/office/drawing/2014/main" id="{41ABD427-7154-4F3B-BBFC-E50F728E836C}"/>
              </a:ext>
            </a:extLst>
          </p:cNvPr>
          <p:cNvSpPr/>
          <p:nvPr/>
        </p:nvSpPr>
        <p:spPr>
          <a:xfrm>
            <a:off x="5854050" y="2794578"/>
            <a:ext cx="1967843" cy="13516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6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81B1365-0696-4885-8367-EED45CB41583}"/>
              </a:ext>
            </a:extLst>
          </p:cNvPr>
          <p:cNvSpPr txBox="1"/>
          <p:nvPr/>
        </p:nvSpPr>
        <p:spPr>
          <a:xfrm>
            <a:off x="6019410" y="3001569"/>
            <a:ext cx="1707775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60" dirty="0"/>
              <a:t>number:0</a:t>
            </a:r>
          </a:p>
          <a:p>
            <a:pPr algn="ctr"/>
            <a:r>
              <a:rPr lang="en-US" altLang="zh-CN" sz="1860" dirty="0"/>
              <a:t>state:0</a:t>
            </a:r>
          </a:p>
          <a:p>
            <a:pPr algn="ctr"/>
            <a:r>
              <a:rPr lang="en-US" altLang="zh-CN" sz="1860" dirty="0"/>
              <a:t>score:0</a:t>
            </a:r>
            <a:endParaRPr lang="zh-CN" altLang="en-US" sz="1860" dirty="0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2978277D-8863-43EF-BD64-849AF4520DFB}"/>
              </a:ext>
            </a:extLst>
          </p:cNvPr>
          <p:cNvCxnSpPr>
            <a:cxnSpLocks/>
          </p:cNvCxnSpPr>
          <p:nvPr/>
        </p:nvCxnSpPr>
        <p:spPr>
          <a:xfrm>
            <a:off x="5854041" y="2552789"/>
            <a:ext cx="0" cy="241791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4B6B5BA8-EB8A-471B-9282-F3C640A6229C}"/>
              </a:ext>
            </a:extLst>
          </p:cNvPr>
          <p:cNvSpPr txBox="1"/>
          <p:nvPr/>
        </p:nvSpPr>
        <p:spPr>
          <a:xfrm>
            <a:off x="5798399" y="2499017"/>
            <a:ext cx="943548" cy="375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60" dirty="0"/>
              <a:t>0xccdd</a:t>
            </a:r>
            <a:endParaRPr lang="zh-CN" altLang="en-US" sz="1860" dirty="0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C0E7012D-EF22-4AE6-99B7-F686D730195F}"/>
              </a:ext>
            </a:extLst>
          </p:cNvPr>
          <p:cNvCxnSpPr>
            <a:cxnSpLocks/>
          </p:cNvCxnSpPr>
          <p:nvPr/>
        </p:nvCxnSpPr>
        <p:spPr>
          <a:xfrm>
            <a:off x="3260707" y="2723517"/>
            <a:ext cx="459956" cy="26873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BC91BCD4-B7B0-4937-82CC-707BE06D446E}"/>
              </a:ext>
            </a:extLst>
          </p:cNvPr>
          <p:cNvSpPr txBox="1"/>
          <p:nvPr/>
        </p:nvSpPr>
        <p:spPr>
          <a:xfrm>
            <a:off x="3845131" y="2298016"/>
            <a:ext cx="943548" cy="375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60" dirty="0"/>
              <a:t>0xaabb</a:t>
            </a:r>
            <a:endParaRPr lang="zh-CN" altLang="en-US" sz="186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01B6B24-D7DD-4564-B076-ABC9436965F6}"/>
              </a:ext>
            </a:extLst>
          </p:cNvPr>
          <p:cNvSpPr txBox="1"/>
          <p:nvPr/>
        </p:nvSpPr>
        <p:spPr>
          <a:xfrm>
            <a:off x="3842099" y="2653884"/>
            <a:ext cx="943548" cy="375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60" dirty="0"/>
              <a:t>0xccdd</a:t>
            </a:r>
            <a:endParaRPr lang="zh-CN" altLang="en-US" sz="1860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D869AAE-4F9C-4CF3-AB07-F603C2245757}"/>
              </a:ext>
            </a:extLst>
          </p:cNvPr>
          <p:cNvCxnSpPr>
            <a:cxnSpLocks/>
          </p:cNvCxnSpPr>
          <p:nvPr/>
        </p:nvCxnSpPr>
        <p:spPr>
          <a:xfrm flipV="1">
            <a:off x="4621676" y="795473"/>
            <a:ext cx="1232361" cy="1663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0B58F5B4-0A29-4055-A174-5F48F6E481C2}"/>
              </a:ext>
            </a:extLst>
          </p:cNvPr>
          <p:cNvCxnSpPr>
            <a:cxnSpLocks/>
          </p:cNvCxnSpPr>
          <p:nvPr/>
        </p:nvCxnSpPr>
        <p:spPr>
          <a:xfrm flipV="1">
            <a:off x="4580207" y="2794578"/>
            <a:ext cx="1273839" cy="59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CCBEF126-1069-49D5-9BCF-635DB72BFAF6}"/>
              </a:ext>
            </a:extLst>
          </p:cNvPr>
          <p:cNvSpPr txBox="1"/>
          <p:nvPr/>
        </p:nvSpPr>
        <p:spPr>
          <a:xfrm>
            <a:off x="8342957" y="2426943"/>
            <a:ext cx="2460171" cy="1294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63" dirty="0"/>
              <a:t>class Student{</a:t>
            </a:r>
          </a:p>
          <a:p>
            <a:r>
              <a:rPr lang="en-US" altLang="zh-CN" sz="1563" dirty="0"/>
              <a:t>       int number;//</a:t>
            </a:r>
            <a:r>
              <a:rPr lang="zh-CN" altLang="en-US" sz="1563" dirty="0"/>
              <a:t>学号</a:t>
            </a:r>
          </a:p>
          <a:p>
            <a:r>
              <a:rPr lang="en-US" altLang="zh-CN" sz="1563" dirty="0"/>
              <a:t>       int state = 1;//</a:t>
            </a:r>
            <a:r>
              <a:rPr lang="zh-CN" altLang="en-US" sz="1563" dirty="0"/>
              <a:t>年级</a:t>
            </a:r>
          </a:p>
          <a:p>
            <a:r>
              <a:rPr lang="en-US" altLang="zh-CN" sz="1563" dirty="0"/>
              <a:t>       int score;//</a:t>
            </a:r>
            <a:r>
              <a:rPr lang="zh-CN" altLang="en-US" sz="1563" dirty="0"/>
              <a:t>成绩</a:t>
            </a:r>
          </a:p>
          <a:p>
            <a:r>
              <a:rPr lang="en-US" altLang="zh-CN" sz="1563" dirty="0"/>
              <a:t>}</a:t>
            </a:r>
            <a:endParaRPr lang="zh-CN" altLang="en-US" sz="1563" dirty="0"/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0FBF2533-30FA-4D86-8474-A33F258B207B}"/>
              </a:ext>
            </a:extLst>
          </p:cNvPr>
          <p:cNvCxnSpPr>
            <a:cxnSpLocks/>
          </p:cNvCxnSpPr>
          <p:nvPr/>
        </p:nvCxnSpPr>
        <p:spPr>
          <a:xfrm>
            <a:off x="6982984" y="1358106"/>
            <a:ext cx="319168" cy="22635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8FBC4F9E-BEA0-4800-A817-382AF83FBE61}"/>
              </a:ext>
            </a:extLst>
          </p:cNvPr>
          <p:cNvCxnSpPr>
            <a:cxnSpLocks/>
          </p:cNvCxnSpPr>
          <p:nvPr/>
        </p:nvCxnSpPr>
        <p:spPr>
          <a:xfrm>
            <a:off x="6982984" y="3363906"/>
            <a:ext cx="319168" cy="22635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0770196B-1A96-463B-92DB-2FDAA3597F42}"/>
              </a:ext>
            </a:extLst>
          </p:cNvPr>
          <p:cNvSpPr txBox="1"/>
          <p:nvPr/>
        </p:nvSpPr>
        <p:spPr>
          <a:xfrm>
            <a:off x="7408017" y="1283450"/>
            <a:ext cx="319168" cy="375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60" dirty="0"/>
              <a:t>1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F8F62384-8DEC-41BD-8B57-2421C30C0A4A}"/>
              </a:ext>
            </a:extLst>
          </p:cNvPr>
          <p:cNvSpPr txBox="1"/>
          <p:nvPr/>
        </p:nvSpPr>
        <p:spPr>
          <a:xfrm>
            <a:off x="7408017" y="3289250"/>
            <a:ext cx="319168" cy="375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6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2160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>
            <a:extLst>
              <a:ext uri="{FF2B5EF4-FFF2-40B4-BE49-F238E27FC236}">
                <a16:creationId xmlns:a16="http://schemas.microsoft.com/office/drawing/2014/main" id="{DFB364C4-53BD-A371-94C6-DDE834274EC4}"/>
              </a:ext>
            </a:extLst>
          </p:cNvPr>
          <p:cNvSpPr/>
          <p:nvPr/>
        </p:nvSpPr>
        <p:spPr>
          <a:xfrm>
            <a:off x="1988201" y="30066"/>
            <a:ext cx="9315440" cy="434522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58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F89005C-70A8-4215-8BE3-171EEB57297F}"/>
              </a:ext>
            </a:extLst>
          </p:cNvPr>
          <p:cNvSpPr txBox="1"/>
          <p:nvPr/>
        </p:nvSpPr>
        <p:spPr>
          <a:xfrm>
            <a:off x="8150572" y="113276"/>
            <a:ext cx="2438093" cy="1054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63" dirty="0"/>
              <a:t>class Data{</a:t>
            </a:r>
          </a:p>
          <a:p>
            <a:r>
              <a:rPr lang="en-US" altLang="zh-CN" sz="1563" dirty="0"/>
              <a:t>	int m;</a:t>
            </a:r>
          </a:p>
          <a:p>
            <a:r>
              <a:rPr lang="en-US" altLang="zh-CN" sz="1563" dirty="0"/>
              <a:t>	int n;</a:t>
            </a:r>
          </a:p>
          <a:p>
            <a:r>
              <a:rPr lang="en-US" altLang="zh-CN" sz="1563" dirty="0"/>
              <a:t>}</a:t>
            </a:r>
            <a:endParaRPr lang="zh-CN" altLang="en-US" sz="1563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B16D9BA-2145-404C-909A-A1771B43A074}"/>
              </a:ext>
            </a:extLst>
          </p:cNvPr>
          <p:cNvSpPr/>
          <p:nvPr/>
        </p:nvSpPr>
        <p:spPr>
          <a:xfrm>
            <a:off x="180334" y="52437"/>
            <a:ext cx="1517853" cy="434522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58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DF4DF96-2D30-4BC8-B1BF-C3EC2882B99C}"/>
              </a:ext>
            </a:extLst>
          </p:cNvPr>
          <p:cNvSpPr txBox="1"/>
          <p:nvPr/>
        </p:nvSpPr>
        <p:spPr>
          <a:xfrm>
            <a:off x="381232" y="4406934"/>
            <a:ext cx="1116067" cy="633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58" dirty="0"/>
              <a:t>栈</a:t>
            </a:r>
            <a:r>
              <a:rPr lang="en-US" altLang="zh-CN" sz="1758" dirty="0"/>
              <a:t>stack</a:t>
            </a:r>
            <a:r>
              <a:rPr lang="zh-CN" altLang="en-US" sz="1758" dirty="0"/>
              <a:t>：</a:t>
            </a:r>
            <a:endParaRPr lang="en-US" altLang="zh-CN" sz="1758" dirty="0"/>
          </a:p>
          <a:p>
            <a:r>
              <a:rPr lang="zh-CN" altLang="en-US" sz="1758" dirty="0"/>
              <a:t>局部变量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1ABC543-FD0B-4166-B906-14E4C97336E3}"/>
              </a:ext>
            </a:extLst>
          </p:cNvPr>
          <p:cNvSpPr txBox="1"/>
          <p:nvPr/>
        </p:nvSpPr>
        <p:spPr>
          <a:xfrm>
            <a:off x="381228" y="3834077"/>
            <a:ext cx="1316959" cy="329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63" dirty="0"/>
              <a:t>data:0x1122</a:t>
            </a:r>
            <a:endParaRPr lang="zh-CN" altLang="en-US" sz="1563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BE3664F6-9891-4496-AE4A-E077106A2A6A}"/>
              </a:ext>
            </a:extLst>
          </p:cNvPr>
          <p:cNvCxnSpPr>
            <a:cxnSpLocks/>
          </p:cNvCxnSpPr>
          <p:nvPr/>
        </p:nvCxnSpPr>
        <p:spPr>
          <a:xfrm flipV="1">
            <a:off x="1461242" y="1590570"/>
            <a:ext cx="2921942" cy="2408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4D032DDE-665B-442E-BF26-F94773CE3199}"/>
              </a:ext>
            </a:extLst>
          </p:cNvPr>
          <p:cNvSpPr txBox="1"/>
          <p:nvPr/>
        </p:nvSpPr>
        <p:spPr>
          <a:xfrm>
            <a:off x="8234623" y="4403874"/>
            <a:ext cx="3608618" cy="633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58" dirty="0"/>
              <a:t>堆</a:t>
            </a:r>
            <a:r>
              <a:rPr lang="en-US" altLang="zh-CN" sz="1758" dirty="0"/>
              <a:t>heap</a:t>
            </a:r>
            <a:r>
              <a:rPr lang="zh-CN" altLang="en-US" sz="1758" dirty="0"/>
              <a:t>：</a:t>
            </a:r>
            <a:endParaRPr lang="en-US" altLang="zh-CN" sz="1758" dirty="0"/>
          </a:p>
          <a:p>
            <a:r>
              <a:rPr lang="en-US" altLang="zh-CN" sz="1758" dirty="0"/>
              <a:t>new</a:t>
            </a:r>
            <a:r>
              <a:rPr lang="zh-CN" altLang="en-US" sz="1758" dirty="0"/>
              <a:t>出来的结构：对象、数组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4F75BE3-8AA6-415F-8E44-6B5FC8D3CF08}"/>
              </a:ext>
            </a:extLst>
          </p:cNvPr>
          <p:cNvSpPr/>
          <p:nvPr/>
        </p:nvSpPr>
        <p:spPr>
          <a:xfrm>
            <a:off x="4380306" y="1590570"/>
            <a:ext cx="1967843" cy="13516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6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CF4123-015B-4E56-A32B-C98DD112881C}"/>
              </a:ext>
            </a:extLst>
          </p:cNvPr>
          <p:cNvSpPr txBox="1"/>
          <p:nvPr/>
        </p:nvSpPr>
        <p:spPr>
          <a:xfrm>
            <a:off x="4202931" y="1887816"/>
            <a:ext cx="1707775" cy="664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60" dirty="0"/>
              <a:t>m:0</a:t>
            </a:r>
          </a:p>
          <a:p>
            <a:pPr algn="ctr"/>
            <a:r>
              <a:rPr lang="en-US" altLang="zh-CN" sz="1860" dirty="0"/>
              <a:t>n:0</a:t>
            </a:r>
            <a:endParaRPr lang="zh-CN" altLang="en-US" sz="1860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6A5FE37-7D2D-4F81-BF5C-E4CA3DBE0373}"/>
              </a:ext>
            </a:extLst>
          </p:cNvPr>
          <p:cNvCxnSpPr>
            <a:cxnSpLocks/>
          </p:cNvCxnSpPr>
          <p:nvPr/>
        </p:nvCxnSpPr>
        <p:spPr>
          <a:xfrm>
            <a:off x="5107187" y="2018183"/>
            <a:ext cx="171009" cy="12493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CE0F3B2-09EA-4DF9-88E2-0771086F73F8}"/>
              </a:ext>
            </a:extLst>
          </p:cNvPr>
          <p:cNvCxnSpPr>
            <a:cxnSpLocks/>
          </p:cNvCxnSpPr>
          <p:nvPr/>
        </p:nvCxnSpPr>
        <p:spPr>
          <a:xfrm>
            <a:off x="4380306" y="1360078"/>
            <a:ext cx="0" cy="241791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BD5E5145-A09C-4DDA-BC04-E21EC7762209}"/>
              </a:ext>
            </a:extLst>
          </p:cNvPr>
          <p:cNvSpPr txBox="1"/>
          <p:nvPr/>
        </p:nvSpPr>
        <p:spPr>
          <a:xfrm>
            <a:off x="4360356" y="1296070"/>
            <a:ext cx="943548" cy="375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60" dirty="0"/>
              <a:t>0x1122</a:t>
            </a:r>
            <a:endParaRPr lang="zh-CN" altLang="en-US" sz="186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9274D085-09A7-417E-B886-A4F5177E0392}"/>
              </a:ext>
            </a:extLst>
          </p:cNvPr>
          <p:cNvSpPr txBox="1"/>
          <p:nvPr/>
        </p:nvSpPr>
        <p:spPr>
          <a:xfrm>
            <a:off x="381225" y="3511862"/>
            <a:ext cx="1316959" cy="329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63" dirty="0"/>
              <a:t>data:0x1122</a:t>
            </a:r>
            <a:endParaRPr lang="zh-CN" altLang="en-US" sz="1563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FB7BE699-F1D3-4E36-88A0-EBCA910C7D61}"/>
              </a:ext>
            </a:extLst>
          </p:cNvPr>
          <p:cNvSpPr txBox="1"/>
          <p:nvPr/>
        </p:nvSpPr>
        <p:spPr>
          <a:xfrm>
            <a:off x="381225" y="3151526"/>
            <a:ext cx="1316959" cy="329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63" dirty="0"/>
              <a:t>temp:10</a:t>
            </a:r>
            <a:endParaRPr lang="zh-CN" altLang="en-US" sz="1563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086F4B1-CCD8-4ADC-9A77-C5D00FFCB370}"/>
              </a:ext>
            </a:extLst>
          </p:cNvPr>
          <p:cNvCxnSpPr>
            <a:cxnSpLocks/>
          </p:cNvCxnSpPr>
          <p:nvPr/>
        </p:nvCxnSpPr>
        <p:spPr>
          <a:xfrm flipV="1">
            <a:off x="1476283" y="1590570"/>
            <a:ext cx="2904022" cy="2086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96AF45D3-4C8D-485A-8FBE-A5CA0DA61C67}"/>
              </a:ext>
            </a:extLst>
          </p:cNvPr>
          <p:cNvSpPr txBox="1"/>
          <p:nvPr/>
        </p:nvSpPr>
        <p:spPr>
          <a:xfrm>
            <a:off x="8144981" y="1303328"/>
            <a:ext cx="2753720" cy="2978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63" dirty="0"/>
              <a:t>main(){</a:t>
            </a:r>
          </a:p>
          <a:p>
            <a:r>
              <a:rPr lang="en-US" altLang="zh-CN" sz="1563" dirty="0"/>
              <a:t>	Data data = new Data();</a:t>
            </a:r>
          </a:p>
          <a:p>
            <a:r>
              <a:rPr lang="en-US" altLang="zh-CN" sz="1563" dirty="0"/>
              <a:t>	data.m = 10;</a:t>
            </a:r>
          </a:p>
          <a:p>
            <a:r>
              <a:rPr lang="en-US" altLang="zh-CN" sz="1563" dirty="0"/>
              <a:t>	data.n = 20;</a:t>
            </a:r>
          </a:p>
          <a:p>
            <a:r>
              <a:rPr lang="en-US" altLang="zh-CN" sz="1563" dirty="0"/>
              <a:t>	v.swap(data);</a:t>
            </a:r>
          </a:p>
          <a:p>
            <a:r>
              <a:rPr lang="en-US" altLang="zh-CN" sz="1563" dirty="0"/>
              <a:t>	sysout(data.m,data.n);</a:t>
            </a:r>
          </a:p>
          <a:p>
            <a:r>
              <a:rPr lang="en-US" altLang="zh-CN" sz="1563" dirty="0"/>
              <a:t>}</a:t>
            </a:r>
          </a:p>
          <a:p>
            <a:r>
              <a:rPr lang="en-US" altLang="zh-CN" sz="1563" dirty="0"/>
              <a:t>swap(Data data){</a:t>
            </a:r>
          </a:p>
          <a:p>
            <a:r>
              <a:rPr lang="en-US" altLang="zh-CN" sz="1563" dirty="0"/>
              <a:t>	int temp = data.m;</a:t>
            </a:r>
          </a:p>
          <a:p>
            <a:r>
              <a:rPr lang="en-US" altLang="zh-CN" sz="1563" dirty="0"/>
              <a:t>	data.m = data.n;</a:t>
            </a:r>
          </a:p>
          <a:p>
            <a:r>
              <a:rPr lang="en-US" altLang="zh-CN" sz="1563" dirty="0"/>
              <a:t>	data.n = temp;</a:t>
            </a:r>
          </a:p>
          <a:p>
            <a:r>
              <a:rPr lang="en-US" altLang="zh-CN" sz="1563" dirty="0"/>
              <a:t>}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DF43B90-F949-461E-BB99-3A0E166E9170}"/>
              </a:ext>
            </a:extLst>
          </p:cNvPr>
          <p:cNvSpPr txBox="1"/>
          <p:nvPr/>
        </p:nvSpPr>
        <p:spPr>
          <a:xfrm>
            <a:off x="5281075" y="1887816"/>
            <a:ext cx="485149" cy="37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60" dirty="0"/>
              <a:t>10</a:t>
            </a: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19D2DA4F-80C6-0345-9B1A-8E7FCF6BE513}"/>
              </a:ext>
            </a:extLst>
          </p:cNvPr>
          <p:cNvCxnSpPr>
            <a:cxnSpLocks/>
          </p:cNvCxnSpPr>
          <p:nvPr/>
        </p:nvCxnSpPr>
        <p:spPr>
          <a:xfrm>
            <a:off x="5083988" y="2285527"/>
            <a:ext cx="171009" cy="12493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5E007844-B62D-DA8D-1187-54F2A85CD601}"/>
              </a:ext>
            </a:extLst>
          </p:cNvPr>
          <p:cNvSpPr txBox="1"/>
          <p:nvPr/>
        </p:nvSpPr>
        <p:spPr>
          <a:xfrm>
            <a:off x="5281075" y="2168556"/>
            <a:ext cx="485149" cy="37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60" dirty="0"/>
              <a:t>20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0048537-DBAA-D7B0-B904-965E322440C2}"/>
              </a:ext>
            </a:extLst>
          </p:cNvPr>
          <p:cNvSpPr txBox="1"/>
          <p:nvPr/>
        </p:nvSpPr>
        <p:spPr>
          <a:xfrm>
            <a:off x="5620609" y="1891367"/>
            <a:ext cx="485149" cy="37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60" dirty="0"/>
              <a:t>20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8F840B3-0E15-E408-3A19-5E6A4CE0A83A}"/>
              </a:ext>
            </a:extLst>
          </p:cNvPr>
          <p:cNvSpPr txBox="1"/>
          <p:nvPr/>
        </p:nvSpPr>
        <p:spPr>
          <a:xfrm>
            <a:off x="5614977" y="2175823"/>
            <a:ext cx="485149" cy="37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60" dirty="0"/>
              <a:t>10</a:t>
            </a: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9D4589D9-8129-92B4-6683-514D8CFABFDC}"/>
              </a:ext>
            </a:extLst>
          </p:cNvPr>
          <p:cNvCxnSpPr>
            <a:cxnSpLocks/>
          </p:cNvCxnSpPr>
          <p:nvPr/>
        </p:nvCxnSpPr>
        <p:spPr>
          <a:xfrm>
            <a:off x="5368842" y="2000053"/>
            <a:ext cx="293379" cy="154089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F7F842C2-FEDF-3E78-D7EF-85D5E519C91C}"/>
              </a:ext>
            </a:extLst>
          </p:cNvPr>
          <p:cNvCxnSpPr>
            <a:cxnSpLocks/>
          </p:cNvCxnSpPr>
          <p:nvPr/>
        </p:nvCxnSpPr>
        <p:spPr>
          <a:xfrm>
            <a:off x="5364228" y="2279659"/>
            <a:ext cx="293379" cy="154089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9CDF373D-B166-F207-8D5F-4765DCEBB229}"/>
              </a:ext>
            </a:extLst>
          </p:cNvPr>
          <p:cNvSpPr txBox="1"/>
          <p:nvPr/>
        </p:nvSpPr>
        <p:spPr>
          <a:xfrm>
            <a:off x="2316480" y="264701"/>
            <a:ext cx="5119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形参是引用数据类型：</a:t>
            </a:r>
            <a:endParaRPr lang="en-US" altLang="zh-CN" dirty="0"/>
          </a:p>
          <a:p>
            <a:r>
              <a:rPr lang="zh-CN" altLang="en-US" dirty="0"/>
              <a:t>将实参引用数据类型变量的“</a:t>
            </a:r>
            <a:r>
              <a:rPr lang="zh-CN" altLang="en-US" dirty="0">
                <a:solidFill>
                  <a:srgbClr val="FF0000"/>
                </a:solidFill>
              </a:rPr>
              <a:t>地址值</a:t>
            </a:r>
            <a:r>
              <a:rPr lang="zh-CN" altLang="en-US" dirty="0"/>
              <a:t>” 传递给形参。</a:t>
            </a:r>
          </a:p>
        </p:txBody>
      </p:sp>
    </p:spTree>
    <p:extLst>
      <p:ext uri="{BB962C8B-B14F-4D97-AF65-F5344CB8AC3E}">
        <p14:creationId xmlns:p14="http://schemas.microsoft.com/office/powerpoint/2010/main" val="833429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矩形 85">
            <a:extLst>
              <a:ext uri="{FF2B5EF4-FFF2-40B4-BE49-F238E27FC236}">
                <a16:creationId xmlns:a16="http://schemas.microsoft.com/office/drawing/2014/main" id="{A1B21A48-9260-4C42-989A-2021C5F47FD9}"/>
              </a:ext>
            </a:extLst>
          </p:cNvPr>
          <p:cNvSpPr/>
          <p:nvPr/>
        </p:nvSpPr>
        <p:spPr>
          <a:xfrm>
            <a:off x="2146704" y="96689"/>
            <a:ext cx="9315440" cy="434522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58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F89005C-70A8-4215-8BE3-171EEB57297F}"/>
              </a:ext>
            </a:extLst>
          </p:cNvPr>
          <p:cNvSpPr txBox="1"/>
          <p:nvPr/>
        </p:nvSpPr>
        <p:spPr>
          <a:xfrm>
            <a:off x="7434341" y="67284"/>
            <a:ext cx="384975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public class TransferTest1 {</a:t>
            </a:r>
          </a:p>
          <a:p>
            <a:r>
              <a:rPr lang="en-US" altLang="zh-CN" sz="1200" dirty="0"/>
              <a:t>	public static void main(String args[]) {</a:t>
            </a:r>
          </a:p>
          <a:p>
            <a:r>
              <a:rPr lang="en-US" altLang="zh-CN" sz="1200" dirty="0"/>
              <a:t>		TransferTest1 test = new TransferTest1();</a:t>
            </a:r>
          </a:p>
          <a:p>
            <a:r>
              <a:rPr lang="en-US" altLang="zh-CN" sz="1200" dirty="0"/>
              <a:t>		test.first();</a:t>
            </a:r>
          </a:p>
          <a:p>
            <a:r>
              <a:rPr lang="en-US" altLang="zh-CN" sz="1200" dirty="0"/>
              <a:t>	}</a:t>
            </a:r>
          </a:p>
          <a:p>
            <a:r>
              <a:rPr lang="en-US" altLang="zh-CN" sz="1200" dirty="0"/>
              <a:t>	public void first() {</a:t>
            </a:r>
          </a:p>
          <a:p>
            <a:r>
              <a:rPr lang="en-US" altLang="zh-CN" sz="1200" dirty="0"/>
              <a:t>		int i = 5;</a:t>
            </a:r>
          </a:p>
          <a:p>
            <a:r>
              <a:rPr lang="en-US" altLang="zh-CN" sz="1200" dirty="0"/>
              <a:t>		Value v = new Value();</a:t>
            </a:r>
          </a:p>
          <a:p>
            <a:r>
              <a:rPr lang="en-US" altLang="zh-CN" sz="1200" dirty="0"/>
              <a:t>		v.i = 25;</a:t>
            </a:r>
          </a:p>
          <a:p>
            <a:r>
              <a:rPr lang="en-US" altLang="zh-CN" sz="1200" dirty="0"/>
              <a:t>		second(v, i);</a:t>
            </a:r>
          </a:p>
          <a:p>
            <a:r>
              <a:rPr lang="en-US" altLang="zh-CN" sz="1200" dirty="0"/>
              <a:t>		System.out.println(v.i);</a:t>
            </a:r>
          </a:p>
          <a:p>
            <a:r>
              <a:rPr lang="en-US" altLang="zh-CN" sz="1200" dirty="0"/>
              <a:t>	}</a:t>
            </a:r>
          </a:p>
          <a:p>
            <a:r>
              <a:rPr lang="en-US" altLang="zh-CN" sz="1200" dirty="0"/>
              <a:t>	public void second(Value v, int i) {</a:t>
            </a:r>
          </a:p>
          <a:p>
            <a:r>
              <a:rPr lang="en-US" altLang="zh-CN" sz="1200" dirty="0"/>
              <a:t>		i = 0;</a:t>
            </a:r>
          </a:p>
          <a:p>
            <a:r>
              <a:rPr lang="en-US" altLang="zh-CN" sz="1200" dirty="0"/>
              <a:t>		v.i = 20;</a:t>
            </a:r>
          </a:p>
          <a:p>
            <a:r>
              <a:rPr lang="en-US" altLang="zh-CN" sz="1200" dirty="0"/>
              <a:t>		Value val = new Value();</a:t>
            </a:r>
          </a:p>
          <a:p>
            <a:r>
              <a:rPr lang="en-US" altLang="zh-CN" sz="1200" dirty="0"/>
              <a:t>		v = val;</a:t>
            </a:r>
          </a:p>
          <a:p>
            <a:r>
              <a:rPr lang="en-US" altLang="zh-CN" sz="1200" dirty="0"/>
              <a:t>		System.out.println(v.i + " " + i);</a:t>
            </a:r>
          </a:p>
          <a:p>
            <a:r>
              <a:rPr lang="en-US" altLang="zh-CN" sz="1200" dirty="0"/>
              <a:t>	}</a:t>
            </a:r>
          </a:p>
          <a:p>
            <a:r>
              <a:rPr lang="en-US" altLang="zh-CN" sz="1200" dirty="0"/>
              <a:t>}</a:t>
            </a:r>
          </a:p>
          <a:p>
            <a:r>
              <a:rPr lang="en-US" altLang="zh-CN" sz="1200" dirty="0"/>
              <a:t>class Value {</a:t>
            </a:r>
          </a:p>
          <a:p>
            <a:r>
              <a:rPr lang="en-US" altLang="zh-CN" sz="1200" dirty="0"/>
              <a:t>	int i = 15;</a:t>
            </a:r>
          </a:p>
          <a:p>
            <a:r>
              <a:rPr lang="en-US" altLang="zh-CN" sz="1200" dirty="0"/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B16D9BA-2145-404C-909A-A1771B43A074}"/>
              </a:ext>
            </a:extLst>
          </p:cNvPr>
          <p:cNvSpPr/>
          <p:nvPr/>
        </p:nvSpPr>
        <p:spPr>
          <a:xfrm>
            <a:off x="180334" y="52437"/>
            <a:ext cx="1517853" cy="434522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58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DF4DF96-2D30-4BC8-B1BF-C3EC2882B99C}"/>
              </a:ext>
            </a:extLst>
          </p:cNvPr>
          <p:cNvSpPr txBox="1"/>
          <p:nvPr/>
        </p:nvSpPr>
        <p:spPr>
          <a:xfrm>
            <a:off x="381232" y="4406934"/>
            <a:ext cx="1116067" cy="633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58" dirty="0"/>
              <a:t>栈</a:t>
            </a:r>
            <a:r>
              <a:rPr lang="en-US" altLang="zh-CN" sz="1758" dirty="0"/>
              <a:t>stack</a:t>
            </a:r>
            <a:r>
              <a:rPr lang="zh-CN" altLang="en-US" sz="1758" dirty="0"/>
              <a:t>：</a:t>
            </a:r>
            <a:endParaRPr lang="en-US" altLang="zh-CN" sz="1758" dirty="0"/>
          </a:p>
          <a:p>
            <a:r>
              <a:rPr lang="zh-CN" altLang="en-US" sz="1758" dirty="0"/>
              <a:t>局部变量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1ABC543-FD0B-4166-B906-14E4C97336E3}"/>
              </a:ext>
            </a:extLst>
          </p:cNvPr>
          <p:cNvSpPr txBox="1"/>
          <p:nvPr/>
        </p:nvSpPr>
        <p:spPr>
          <a:xfrm>
            <a:off x="381228" y="3834077"/>
            <a:ext cx="1316959" cy="329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63" dirty="0"/>
              <a:t>test:0x1122</a:t>
            </a:r>
            <a:endParaRPr lang="zh-CN" altLang="en-US" sz="1563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BE3664F6-9891-4496-AE4A-E077106A2A6A}"/>
              </a:ext>
            </a:extLst>
          </p:cNvPr>
          <p:cNvCxnSpPr>
            <a:cxnSpLocks/>
          </p:cNvCxnSpPr>
          <p:nvPr/>
        </p:nvCxnSpPr>
        <p:spPr>
          <a:xfrm flipV="1">
            <a:off x="1409515" y="3052316"/>
            <a:ext cx="2668979" cy="946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4D032DDE-665B-442E-BF26-F94773CE3199}"/>
              </a:ext>
            </a:extLst>
          </p:cNvPr>
          <p:cNvSpPr txBox="1"/>
          <p:nvPr/>
        </p:nvSpPr>
        <p:spPr>
          <a:xfrm>
            <a:off x="8234623" y="4403874"/>
            <a:ext cx="3608618" cy="633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58" dirty="0"/>
              <a:t>堆</a:t>
            </a:r>
            <a:r>
              <a:rPr lang="en-US" altLang="zh-CN" sz="1758" dirty="0"/>
              <a:t>heap</a:t>
            </a:r>
            <a:r>
              <a:rPr lang="zh-CN" altLang="en-US" sz="1758" dirty="0"/>
              <a:t>：</a:t>
            </a:r>
            <a:endParaRPr lang="en-US" altLang="zh-CN" sz="1758" dirty="0"/>
          </a:p>
          <a:p>
            <a:r>
              <a:rPr lang="en-US" altLang="zh-CN" sz="1758" dirty="0"/>
              <a:t>new</a:t>
            </a:r>
            <a:r>
              <a:rPr lang="zh-CN" altLang="en-US" sz="1758" dirty="0"/>
              <a:t>出来的结构：对象、数组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CE0F3B2-09EA-4DF9-88E2-0771086F73F8}"/>
              </a:ext>
            </a:extLst>
          </p:cNvPr>
          <p:cNvCxnSpPr>
            <a:cxnSpLocks/>
          </p:cNvCxnSpPr>
          <p:nvPr/>
        </p:nvCxnSpPr>
        <p:spPr>
          <a:xfrm>
            <a:off x="4078494" y="2800513"/>
            <a:ext cx="0" cy="241791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BD5E5145-A09C-4DDA-BC04-E21EC7762209}"/>
              </a:ext>
            </a:extLst>
          </p:cNvPr>
          <p:cNvSpPr txBox="1"/>
          <p:nvPr/>
        </p:nvSpPr>
        <p:spPr>
          <a:xfrm>
            <a:off x="4039060" y="2750428"/>
            <a:ext cx="943548" cy="375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60" dirty="0"/>
              <a:t>0x1122</a:t>
            </a:r>
            <a:endParaRPr lang="zh-CN" altLang="en-US" sz="1860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93920E57-C4B9-441B-9994-AC61351BDE0A}"/>
              </a:ext>
            </a:extLst>
          </p:cNvPr>
          <p:cNvSpPr/>
          <p:nvPr/>
        </p:nvSpPr>
        <p:spPr>
          <a:xfrm>
            <a:off x="4078494" y="614039"/>
            <a:ext cx="1967843" cy="7913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60" dirty="0"/>
          </a:p>
        </p:txBody>
      </p: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452542B6-5151-4EBD-B864-2EAA89E73E21}"/>
              </a:ext>
            </a:extLst>
          </p:cNvPr>
          <p:cNvCxnSpPr>
            <a:cxnSpLocks/>
          </p:cNvCxnSpPr>
          <p:nvPr/>
        </p:nvCxnSpPr>
        <p:spPr>
          <a:xfrm>
            <a:off x="4078494" y="376389"/>
            <a:ext cx="0" cy="241791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FDDA2026-3259-456F-AC0A-51796AF65B51}"/>
              </a:ext>
            </a:extLst>
          </p:cNvPr>
          <p:cNvSpPr txBox="1"/>
          <p:nvPr/>
        </p:nvSpPr>
        <p:spPr>
          <a:xfrm>
            <a:off x="4022852" y="322617"/>
            <a:ext cx="943548" cy="375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60" dirty="0"/>
              <a:t>0x5566</a:t>
            </a:r>
            <a:endParaRPr lang="zh-CN" altLang="en-US" sz="186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9274D085-09A7-417E-B886-A4F5177E0392}"/>
              </a:ext>
            </a:extLst>
          </p:cNvPr>
          <p:cNvSpPr txBox="1"/>
          <p:nvPr/>
        </p:nvSpPr>
        <p:spPr>
          <a:xfrm>
            <a:off x="473075" y="3173135"/>
            <a:ext cx="1316959" cy="329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63" dirty="0"/>
              <a:t>v:0x3344</a:t>
            </a:r>
            <a:endParaRPr lang="zh-CN" altLang="en-US" sz="1563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FB7BE699-F1D3-4E36-88A0-EBCA910C7D61}"/>
              </a:ext>
            </a:extLst>
          </p:cNvPr>
          <p:cNvSpPr txBox="1"/>
          <p:nvPr/>
        </p:nvSpPr>
        <p:spPr>
          <a:xfrm>
            <a:off x="406340" y="2096044"/>
            <a:ext cx="1316959" cy="329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63" dirty="0"/>
              <a:t>val:0x5566</a:t>
            </a:r>
            <a:endParaRPr lang="zh-CN" altLang="en-US" sz="1563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A5B72F0-6B0A-447D-B719-4A06804AB0AF}"/>
              </a:ext>
            </a:extLst>
          </p:cNvPr>
          <p:cNvCxnSpPr>
            <a:cxnSpLocks/>
          </p:cNvCxnSpPr>
          <p:nvPr/>
        </p:nvCxnSpPr>
        <p:spPr>
          <a:xfrm flipV="1">
            <a:off x="1307987" y="1856489"/>
            <a:ext cx="2762115" cy="148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086F4B1-CCD8-4ADC-9A77-C5D00FFCB370}"/>
              </a:ext>
            </a:extLst>
          </p:cNvPr>
          <p:cNvCxnSpPr>
            <a:cxnSpLocks/>
          </p:cNvCxnSpPr>
          <p:nvPr/>
        </p:nvCxnSpPr>
        <p:spPr>
          <a:xfrm flipV="1">
            <a:off x="1322206" y="1873232"/>
            <a:ext cx="2742415" cy="1115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DDF43B90-F949-461E-BB99-3A0E166E9170}"/>
              </a:ext>
            </a:extLst>
          </p:cNvPr>
          <p:cNvSpPr txBox="1"/>
          <p:nvPr/>
        </p:nvSpPr>
        <p:spPr>
          <a:xfrm>
            <a:off x="4245510" y="2059189"/>
            <a:ext cx="615492" cy="375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60" dirty="0"/>
              <a:t>1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D4B9BED-D3EC-40E8-0E2F-BA1FFC2EB4A5}"/>
              </a:ext>
            </a:extLst>
          </p:cNvPr>
          <p:cNvSpPr/>
          <p:nvPr/>
        </p:nvSpPr>
        <p:spPr>
          <a:xfrm>
            <a:off x="4078494" y="3042692"/>
            <a:ext cx="1967843" cy="7913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6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021F677-2ADC-647C-674B-1AEA7B1615FE}"/>
              </a:ext>
            </a:extLst>
          </p:cNvPr>
          <p:cNvSpPr txBox="1"/>
          <p:nvPr/>
        </p:nvSpPr>
        <p:spPr>
          <a:xfrm>
            <a:off x="4735390" y="3911843"/>
            <a:ext cx="759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无属性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C6BDF7B-812C-4335-E0C4-B3EA46FEB73B}"/>
              </a:ext>
            </a:extLst>
          </p:cNvPr>
          <p:cNvSpPr txBox="1"/>
          <p:nvPr/>
        </p:nvSpPr>
        <p:spPr>
          <a:xfrm>
            <a:off x="711598" y="3524129"/>
            <a:ext cx="613175" cy="329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63" dirty="0"/>
              <a:t>i:5</a:t>
            </a:r>
            <a:endParaRPr lang="zh-CN" altLang="en-US" sz="1563" dirty="0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6A41FEA2-A7B5-D09A-C214-E9C21949C2FE}"/>
              </a:ext>
            </a:extLst>
          </p:cNvPr>
          <p:cNvCxnSpPr>
            <a:cxnSpLocks/>
          </p:cNvCxnSpPr>
          <p:nvPr/>
        </p:nvCxnSpPr>
        <p:spPr>
          <a:xfrm>
            <a:off x="4070103" y="1614698"/>
            <a:ext cx="0" cy="241791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4E7236D5-13DA-1D3E-463B-3D12A267A274}"/>
              </a:ext>
            </a:extLst>
          </p:cNvPr>
          <p:cNvSpPr/>
          <p:nvPr/>
        </p:nvSpPr>
        <p:spPr>
          <a:xfrm>
            <a:off x="4070103" y="1856489"/>
            <a:ext cx="1967843" cy="7913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6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7E15AEB-59A5-6C72-9A90-8F3F03A733B8}"/>
              </a:ext>
            </a:extLst>
          </p:cNvPr>
          <p:cNvSpPr txBox="1"/>
          <p:nvPr/>
        </p:nvSpPr>
        <p:spPr>
          <a:xfrm>
            <a:off x="4044285" y="1566101"/>
            <a:ext cx="943548" cy="375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60" dirty="0"/>
              <a:t>0x3344</a:t>
            </a:r>
            <a:endParaRPr lang="zh-CN" altLang="en-US" sz="186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CA5B44F-267A-9C4E-B6AC-D27F64520AEE}"/>
              </a:ext>
            </a:extLst>
          </p:cNvPr>
          <p:cNvSpPr txBox="1"/>
          <p:nvPr/>
        </p:nvSpPr>
        <p:spPr>
          <a:xfrm>
            <a:off x="4245511" y="2019535"/>
            <a:ext cx="1601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i:0</a:t>
            </a:r>
            <a:endParaRPr lang="zh-CN" altLang="en-US" dirty="0"/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1D9FC4BC-2CFB-4455-A03E-CE165078DE1C}"/>
              </a:ext>
            </a:extLst>
          </p:cNvPr>
          <p:cNvCxnSpPr>
            <a:cxnSpLocks/>
          </p:cNvCxnSpPr>
          <p:nvPr/>
        </p:nvCxnSpPr>
        <p:spPr>
          <a:xfrm>
            <a:off x="4407823" y="2113976"/>
            <a:ext cx="206022" cy="15686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56A6DA3F-8187-04A7-32CF-4DD432BBB5F0}"/>
              </a:ext>
            </a:extLst>
          </p:cNvPr>
          <p:cNvSpPr txBox="1"/>
          <p:nvPr/>
        </p:nvSpPr>
        <p:spPr>
          <a:xfrm>
            <a:off x="4639040" y="2019535"/>
            <a:ext cx="46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15</a:t>
            </a:r>
            <a:endParaRPr lang="zh-CN" alt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6A5FE37-7D2D-4F81-BF5C-E4CA3DBE0373}"/>
              </a:ext>
            </a:extLst>
          </p:cNvPr>
          <p:cNvCxnSpPr>
            <a:cxnSpLocks/>
          </p:cNvCxnSpPr>
          <p:nvPr/>
        </p:nvCxnSpPr>
        <p:spPr>
          <a:xfrm>
            <a:off x="4719507" y="2102446"/>
            <a:ext cx="263101" cy="19093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AD58D762-04EB-2ED1-77FA-DE38B5DE3278}"/>
              </a:ext>
            </a:extLst>
          </p:cNvPr>
          <p:cNvSpPr txBox="1"/>
          <p:nvPr/>
        </p:nvSpPr>
        <p:spPr>
          <a:xfrm>
            <a:off x="5049127" y="2019535"/>
            <a:ext cx="46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25</a:t>
            </a:r>
            <a:endParaRPr lang="zh-CN" altLang="en-US" dirty="0"/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C74243FD-107F-73CE-CE73-1D3A7E8509F4}"/>
              </a:ext>
            </a:extLst>
          </p:cNvPr>
          <p:cNvCxnSpPr>
            <a:cxnSpLocks/>
          </p:cNvCxnSpPr>
          <p:nvPr/>
        </p:nvCxnSpPr>
        <p:spPr>
          <a:xfrm>
            <a:off x="5115756" y="2108733"/>
            <a:ext cx="263101" cy="19093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21353BA9-F584-B5DD-1B01-6E2A90B0CE1B}"/>
              </a:ext>
            </a:extLst>
          </p:cNvPr>
          <p:cNvSpPr txBox="1"/>
          <p:nvPr/>
        </p:nvSpPr>
        <p:spPr>
          <a:xfrm>
            <a:off x="5443522" y="2019535"/>
            <a:ext cx="46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0E29BE2E-1759-1EAC-E120-C2ACF7BDCA10}"/>
              </a:ext>
            </a:extLst>
          </p:cNvPr>
          <p:cNvSpPr txBox="1"/>
          <p:nvPr/>
        </p:nvSpPr>
        <p:spPr>
          <a:xfrm>
            <a:off x="470251" y="2824173"/>
            <a:ext cx="1316959" cy="329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63" dirty="0"/>
              <a:t>v:0x3344</a:t>
            </a:r>
            <a:endParaRPr lang="zh-CN" altLang="en-US" sz="1563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77DAC0DA-C519-DFA6-54D1-D5AB7CB52A6F}"/>
              </a:ext>
            </a:extLst>
          </p:cNvPr>
          <p:cNvSpPr txBox="1"/>
          <p:nvPr/>
        </p:nvSpPr>
        <p:spPr>
          <a:xfrm>
            <a:off x="750309" y="2486588"/>
            <a:ext cx="613175" cy="329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63" dirty="0"/>
              <a:t>i:5</a:t>
            </a:r>
            <a:endParaRPr lang="zh-CN" altLang="en-US" sz="1563" dirty="0"/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9E825A26-19D1-08B1-3767-C233A0424886}"/>
              </a:ext>
            </a:extLst>
          </p:cNvPr>
          <p:cNvCxnSpPr>
            <a:cxnSpLocks/>
          </p:cNvCxnSpPr>
          <p:nvPr/>
        </p:nvCxnSpPr>
        <p:spPr>
          <a:xfrm>
            <a:off x="912495" y="2590480"/>
            <a:ext cx="170480" cy="11692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4A6BFCA2-569F-046E-12D4-0C5A70EA68AF}"/>
              </a:ext>
            </a:extLst>
          </p:cNvPr>
          <p:cNvSpPr txBox="1"/>
          <p:nvPr/>
        </p:nvSpPr>
        <p:spPr>
          <a:xfrm>
            <a:off x="1063870" y="2487926"/>
            <a:ext cx="259381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60" dirty="0"/>
              <a:t>0</a:t>
            </a:r>
            <a:endParaRPr lang="zh-CN" altLang="en-US" sz="1560" dirty="0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E9DE7CDE-5994-7B83-4D02-6751D849A4E9}"/>
              </a:ext>
            </a:extLst>
          </p:cNvPr>
          <p:cNvCxnSpPr>
            <a:cxnSpLocks/>
          </p:cNvCxnSpPr>
          <p:nvPr/>
        </p:nvCxnSpPr>
        <p:spPr>
          <a:xfrm flipV="1">
            <a:off x="1398218" y="614039"/>
            <a:ext cx="2674661" cy="1632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04EEFB18-7ACE-5E06-DE78-E190EDD9445E}"/>
              </a:ext>
            </a:extLst>
          </p:cNvPr>
          <p:cNvSpPr txBox="1"/>
          <p:nvPr/>
        </p:nvSpPr>
        <p:spPr>
          <a:xfrm>
            <a:off x="4475185" y="814694"/>
            <a:ext cx="1601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i:0</a:t>
            </a:r>
            <a:endParaRPr lang="zh-CN" altLang="en-US" dirty="0"/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7C0A462F-2842-FAF5-1773-7B650236FE13}"/>
              </a:ext>
            </a:extLst>
          </p:cNvPr>
          <p:cNvCxnSpPr>
            <a:cxnSpLocks/>
          </p:cNvCxnSpPr>
          <p:nvPr/>
        </p:nvCxnSpPr>
        <p:spPr>
          <a:xfrm>
            <a:off x="4636010" y="920928"/>
            <a:ext cx="206022" cy="15686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B8694B1C-85F2-542D-6485-EEEC2B0F82C3}"/>
              </a:ext>
            </a:extLst>
          </p:cNvPr>
          <p:cNvSpPr txBox="1"/>
          <p:nvPr/>
        </p:nvSpPr>
        <p:spPr>
          <a:xfrm>
            <a:off x="4802887" y="811289"/>
            <a:ext cx="46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72" name="乘号 71">
            <a:extLst>
              <a:ext uri="{FF2B5EF4-FFF2-40B4-BE49-F238E27FC236}">
                <a16:creationId xmlns:a16="http://schemas.microsoft.com/office/drawing/2014/main" id="{40739FEB-EEC6-EC02-A9A7-33DB7EFAE17E}"/>
              </a:ext>
            </a:extLst>
          </p:cNvPr>
          <p:cNvSpPr/>
          <p:nvPr/>
        </p:nvSpPr>
        <p:spPr>
          <a:xfrm>
            <a:off x="1703852" y="2557332"/>
            <a:ext cx="373275" cy="36672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58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C9D4B0E6-2285-037D-B26F-67545D46DF53}"/>
              </a:ext>
            </a:extLst>
          </p:cNvPr>
          <p:cNvCxnSpPr>
            <a:cxnSpLocks/>
          </p:cNvCxnSpPr>
          <p:nvPr/>
        </p:nvCxnSpPr>
        <p:spPr>
          <a:xfrm flipV="1">
            <a:off x="1306770" y="625875"/>
            <a:ext cx="2771723" cy="2356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211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B8AF4E0-CB83-0BC2-4CC6-63227CCB90AD}"/>
              </a:ext>
            </a:extLst>
          </p:cNvPr>
          <p:cNvSpPr/>
          <p:nvPr/>
        </p:nvSpPr>
        <p:spPr>
          <a:xfrm>
            <a:off x="408934" y="1710813"/>
            <a:ext cx="1517853" cy="268684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58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86E7B60-DDB1-7C1B-5729-8FF9CF378B6C}"/>
              </a:ext>
            </a:extLst>
          </p:cNvPr>
          <p:cNvSpPr txBox="1"/>
          <p:nvPr/>
        </p:nvSpPr>
        <p:spPr>
          <a:xfrm>
            <a:off x="609832" y="4406934"/>
            <a:ext cx="1116067" cy="633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58" dirty="0"/>
              <a:t>栈</a:t>
            </a:r>
            <a:r>
              <a:rPr lang="en-US" altLang="zh-CN" sz="1758" dirty="0"/>
              <a:t>stack</a:t>
            </a:r>
            <a:r>
              <a:rPr lang="zh-CN" altLang="en-US" sz="1758" dirty="0"/>
              <a:t>：</a:t>
            </a:r>
            <a:endParaRPr lang="en-US" altLang="zh-CN" sz="1758" dirty="0"/>
          </a:p>
          <a:p>
            <a:r>
              <a:rPr lang="zh-CN" altLang="en-US" sz="1758" dirty="0"/>
              <a:t>局部变量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C7A8B9E-6AFE-59B3-8C18-4C6C0E8A83E5}"/>
              </a:ext>
            </a:extLst>
          </p:cNvPr>
          <p:cNvSpPr/>
          <p:nvPr/>
        </p:nvSpPr>
        <p:spPr>
          <a:xfrm>
            <a:off x="2315497" y="1710813"/>
            <a:ext cx="8731045" cy="268684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58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196E915-0EA3-E6E2-ED0D-41346A8E49AB}"/>
              </a:ext>
            </a:extLst>
          </p:cNvPr>
          <p:cNvSpPr/>
          <p:nvPr/>
        </p:nvSpPr>
        <p:spPr>
          <a:xfrm>
            <a:off x="4398706" y="2058720"/>
            <a:ext cx="4564626" cy="19910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5EA62F3-4939-DD91-50D7-8F0DF589A655}"/>
              </a:ext>
            </a:extLst>
          </p:cNvPr>
          <p:cNvSpPr txBox="1"/>
          <p:nvPr/>
        </p:nvSpPr>
        <p:spPr>
          <a:xfrm>
            <a:off x="8103957" y="4397659"/>
            <a:ext cx="3608618" cy="633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58" dirty="0"/>
              <a:t>堆</a:t>
            </a:r>
            <a:r>
              <a:rPr lang="en-US" altLang="zh-CN" sz="1758" dirty="0"/>
              <a:t>heap</a:t>
            </a:r>
            <a:r>
              <a:rPr lang="zh-CN" altLang="en-US" sz="1758" dirty="0"/>
              <a:t>：</a:t>
            </a:r>
            <a:endParaRPr lang="en-US" altLang="zh-CN" sz="1758" dirty="0"/>
          </a:p>
          <a:p>
            <a:r>
              <a:rPr lang="en-US" altLang="zh-CN" sz="1758" dirty="0"/>
              <a:t>new</a:t>
            </a:r>
            <a:r>
              <a:rPr lang="zh-CN" altLang="en-US" sz="1758" dirty="0"/>
              <a:t>出来的结构：对象、数组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E2269F2-55CD-A10B-5BE9-F5154D8A0EE1}"/>
              </a:ext>
            </a:extLst>
          </p:cNvPr>
          <p:cNvSpPr txBox="1"/>
          <p:nvPr/>
        </p:nvSpPr>
        <p:spPr>
          <a:xfrm>
            <a:off x="6382364" y="3311940"/>
            <a:ext cx="77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hello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8CE1AD7-C524-8989-CB5B-EA59B325A05E}"/>
              </a:ext>
            </a:extLst>
          </p:cNvPr>
          <p:cNvSpPr txBox="1"/>
          <p:nvPr/>
        </p:nvSpPr>
        <p:spPr>
          <a:xfrm>
            <a:off x="6382364" y="2500664"/>
            <a:ext cx="77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hi~~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D5A40A5-C8AE-65ED-AAE3-0AFA33CE7BA9}"/>
              </a:ext>
            </a:extLst>
          </p:cNvPr>
          <p:cNvSpPr txBox="1"/>
          <p:nvPr/>
        </p:nvSpPr>
        <p:spPr>
          <a:xfrm>
            <a:off x="645508" y="3719862"/>
            <a:ext cx="1043234" cy="329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63" dirty="0"/>
              <a:t>S1:</a:t>
            </a:r>
            <a:r>
              <a:rPr lang="zh-CN" altLang="en-US" sz="1563" dirty="0"/>
              <a:t>地址值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B8CE86A-1642-0EB8-D0F2-406FEDDF18CB}"/>
              </a:ext>
            </a:extLst>
          </p:cNvPr>
          <p:cNvSpPr txBox="1"/>
          <p:nvPr/>
        </p:nvSpPr>
        <p:spPr>
          <a:xfrm>
            <a:off x="645508" y="3274380"/>
            <a:ext cx="1043234" cy="329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63" dirty="0"/>
              <a:t>S2:</a:t>
            </a:r>
            <a:r>
              <a:rPr lang="zh-CN" altLang="en-US" sz="1563" dirty="0"/>
              <a:t>地址值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B635329-B04E-2F54-1E83-421C31650D7E}"/>
              </a:ext>
            </a:extLst>
          </p:cNvPr>
          <p:cNvCxnSpPr>
            <a:stCxn id="12" idx="3"/>
            <a:endCxn id="10" idx="1"/>
          </p:cNvCxnSpPr>
          <p:nvPr/>
        </p:nvCxnSpPr>
        <p:spPr>
          <a:xfrm flipV="1">
            <a:off x="1688742" y="3496606"/>
            <a:ext cx="4693622" cy="388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DED4B1E-54E5-448E-D2F7-BD2ECA00964B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1688742" y="3439325"/>
            <a:ext cx="4693622" cy="57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乘号 17">
            <a:extLst>
              <a:ext uri="{FF2B5EF4-FFF2-40B4-BE49-F238E27FC236}">
                <a16:creationId xmlns:a16="http://schemas.microsoft.com/office/drawing/2014/main" id="{42781C48-0A93-DD27-E7C1-594E014036D9}"/>
              </a:ext>
            </a:extLst>
          </p:cNvPr>
          <p:cNvSpPr/>
          <p:nvPr/>
        </p:nvSpPr>
        <p:spPr>
          <a:xfrm>
            <a:off x="3441464" y="3274380"/>
            <a:ext cx="373275" cy="36672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58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F81EE51-646A-994F-CD53-32D2B039AD72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 flipV="1">
            <a:off x="1688742" y="2685330"/>
            <a:ext cx="4693622" cy="753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18F1D661-AEB3-C006-D1B5-9EB38B05A3D1}"/>
              </a:ext>
            </a:extLst>
          </p:cNvPr>
          <p:cNvCxnSpPr>
            <a:cxnSpLocks/>
          </p:cNvCxnSpPr>
          <p:nvPr/>
        </p:nvCxnSpPr>
        <p:spPr>
          <a:xfrm>
            <a:off x="972203" y="3346992"/>
            <a:ext cx="657057" cy="22274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2B0E15C7-7D84-1724-666A-4D09B8B78D9D}"/>
              </a:ext>
            </a:extLst>
          </p:cNvPr>
          <p:cNvSpPr txBox="1"/>
          <p:nvPr/>
        </p:nvSpPr>
        <p:spPr>
          <a:xfrm>
            <a:off x="802051" y="2998001"/>
            <a:ext cx="1043234" cy="329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63" dirty="0"/>
              <a:t>新地址值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A0374E4-AC78-2C05-0900-5AF051E8B2F9}"/>
              </a:ext>
            </a:extLst>
          </p:cNvPr>
          <p:cNvSpPr txBox="1"/>
          <p:nvPr/>
        </p:nvSpPr>
        <p:spPr>
          <a:xfrm>
            <a:off x="7152968" y="2965035"/>
            <a:ext cx="1580818" cy="362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58" dirty="0"/>
              <a:t>字符串常量池</a:t>
            </a:r>
            <a:endParaRPr lang="en-US" altLang="zh-CN" sz="1758" dirty="0"/>
          </a:p>
        </p:txBody>
      </p:sp>
    </p:spTree>
    <p:extLst>
      <p:ext uri="{BB962C8B-B14F-4D97-AF65-F5344CB8AC3E}">
        <p14:creationId xmlns:p14="http://schemas.microsoft.com/office/powerpoint/2010/main" val="2046652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1938</TotalTime>
  <Words>798</Words>
  <Application>Microsoft Office PowerPoint</Application>
  <PresentationFormat>自定义</PresentationFormat>
  <Paragraphs>229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苏 燕星</dc:creator>
  <cp:lastModifiedBy>苏 燕星</cp:lastModifiedBy>
  <cp:revision>58</cp:revision>
  <dcterms:created xsi:type="dcterms:W3CDTF">2022-04-07T16:01:32Z</dcterms:created>
  <dcterms:modified xsi:type="dcterms:W3CDTF">2022-07-03T07:38:38Z</dcterms:modified>
</cp:coreProperties>
</file>