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58" r:id="rId5"/>
    <p:sldId id="259" r:id="rId6"/>
    <p:sldId id="260" r:id="rId7"/>
    <p:sldId id="265" r:id="rId8"/>
    <p:sldId id="266" r:id="rId9"/>
    <p:sldId id="267" r:id="rId10"/>
    <p:sldId id="268" r:id="rId11"/>
    <p:sldId id="269" r:id="rId12"/>
    <p:sldId id="270" r:id="rId13"/>
    <p:sldId id="271" r:id="rId14"/>
    <p:sldId id="26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2" d="100"/>
          <a:sy n="82" d="100"/>
        </p:scale>
        <p:origin x="-810"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06108F-C43E-884A-97DC-D583459E41DB}"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6AC57-DBE5-BB49-94C7-8B1DCDA91176}" type="slidenum">
              <a:rPr lang="en-US" smtClean="0"/>
              <a:t>‹#›</a:t>
            </a:fld>
            <a:endParaRPr lang="en-US"/>
          </a:p>
        </p:txBody>
      </p:sp>
    </p:spTree>
    <p:extLst>
      <p:ext uri="{BB962C8B-B14F-4D97-AF65-F5344CB8AC3E}">
        <p14:creationId xmlns:p14="http://schemas.microsoft.com/office/powerpoint/2010/main" val="381187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06108F-C43E-884A-97DC-D583459E41DB}"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6AC57-DBE5-BB49-94C7-8B1DCDA91176}" type="slidenum">
              <a:rPr lang="en-US" smtClean="0"/>
              <a:t>‹#›</a:t>
            </a:fld>
            <a:endParaRPr lang="en-US"/>
          </a:p>
        </p:txBody>
      </p:sp>
    </p:spTree>
    <p:extLst>
      <p:ext uri="{BB962C8B-B14F-4D97-AF65-F5344CB8AC3E}">
        <p14:creationId xmlns:p14="http://schemas.microsoft.com/office/powerpoint/2010/main" val="142128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06108F-C43E-884A-97DC-D583459E41DB}"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6AC57-DBE5-BB49-94C7-8B1DCDA91176}" type="slidenum">
              <a:rPr lang="en-US" smtClean="0"/>
              <a:t>‹#›</a:t>
            </a:fld>
            <a:endParaRPr lang="en-US"/>
          </a:p>
        </p:txBody>
      </p:sp>
    </p:spTree>
    <p:extLst>
      <p:ext uri="{BB962C8B-B14F-4D97-AF65-F5344CB8AC3E}">
        <p14:creationId xmlns:p14="http://schemas.microsoft.com/office/powerpoint/2010/main" val="163810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06108F-C43E-884A-97DC-D583459E41DB}"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6AC57-DBE5-BB49-94C7-8B1DCDA91176}" type="slidenum">
              <a:rPr lang="en-US" smtClean="0"/>
              <a:t>‹#›</a:t>
            </a:fld>
            <a:endParaRPr lang="en-US"/>
          </a:p>
        </p:txBody>
      </p:sp>
    </p:spTree>
    <p:extLst>
      <p:ext uri="{BB962C8B-B14F-4D97-AF65-F5344CB8AC3E}">
        <p14:creationId xmlns:p14="http://schemas.microsoft.com/office/powerpoint/2010/main" val="234940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6108F-C43E-884A-97DC-D583459E41DB}"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6AC57-DBE5-BB49-94C7-8B1DCDA91176}" type="slidenum">
              <a:rPr lang="en-US" smtClean="0"/>
              <a:t>‹#›</a:t>
            </a:fld>
            <a:endParaRPr lang="en-US"/>
          </a:p>
        </p:txBody>
      </p:sp>
    </p:spTree>
    <p:extLst>
      <p:ext uri="{BB962C8B-B14F-4D97-AF65-F5344CB8AC3E}">
        <p14:creationId xmlns:p14="http://schemas.microsoft.com/office/powerpoint/2010/main" val="413008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06108F-C43E-884A-97DC-D583459E41DB}" type="datetimeFigureOut">
              <a:rPr lang="en-US" smtClean="0"/>
              <a:t>6/27/2013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6AC57-DBE5-BB49-94C7-8B1DCDA91176}" type="slidenum">
              <a:rPr lang="en-US" smtClean="0"/>
              <a:t>‹#›</a:t>
            </a:fld>
            <a:endParaRPr lang="en-US"/>
          </a:p>
        </p:txBody>
      </p:sp>
    </p:spTree>
    <p:extLst>
      <p:ext uri="{BB962C8B-B14F-4D97-AF65-F5344CB8AC3E}">
        <p14:creationId xmlns:p14="http://schemas.microsoft.com/office/powerpoint/2010/main" val="236845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06108F-C43E-884A-97DC-D583459E41DB}" type="datetimeFigureOut">
              <a:rPr lang="en-US" smtClean="0"/>
              <a:t>6/27/2013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6AC57-DBE5-BB49-94C7-8B1DCDA91176}" type="slidenum">
              <a:rPr lang="en-US" smtClean="0"/>
              <a:t>‹#›</a:t>
            </a:fld>
            <a:endParaRPr lang="en-US"/>
          </a:p>
        </p:txBody>
      </p:sp>
    </p:spTree>
    <p:extLst>
      <p:ext uri="{BB962C8B-B14F-4D97-AF65-F5344CB8AC3E}">
        <p14:creationId xmlns:p14="http://schemas.microsoft.com/office/powerpoint/2010/main" val="64501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06108F-C43E-884A-97DC-D583459E41DB}" type="datetimeFigureOut">
              <a:rPr lang="en-US" smtClean="0"/>
              <a:t>6/27/2013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6AC57-DBE5-BB49-94C7-8B1DCDA91176}" type="slidenum">
              <a:rPr lang="en-US" smtClean="0"/>
              <a:t>‹#›</a:t>
            </a:fld>
            <a:endParaRPr lang="en-US"/>
          </a:p>
        </p:txBody>
      </p:sp>
    </p:spTree>
    <p:extLst>
      <p:ext uri="{BB962C8B-B14F-4D97-AF65-F5344CB8AC3E}">
        <p14:creationId xmlns:p14="http://schemas.microsoft.com/office/powerpoint/2010/main" val="315163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6108F-C43E-884A-97DC-D583459E41DB}" type="datetimeFigureOut">
              <a:rPr lang="en-US" smtClean="0"/>
              <a:t>6/27/2013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6AC57-DBE5-BB49-94C7-8B1DCDA91176}" type="slidenum">
              <a:rPr lang="en-US" smtClean="0"/>
              <a:t>‹#›</a:t>
            </a:fld>
            <a:endParaRPr lang="en-US"/>
          </a:p>
        </p:txBody>
      </p:sp>
    </p:spTree>
    <p:extLst>
      <p:ext uri="{BB962C8B-B14F-4D97-AF65-F5344CB8AC3E}">
        <p14:creationId xmlns:p14="http://schemas.microsoft.com/office/powerpoint/2010/main" val="376457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6108F-C43E-884A-97DC-D583459E41DB}" type="datetimeFigureOut">
              <a:rPr lang="en-US" smtClean="0"/>
              <a:t>6/27/2013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6AC57-DBE5-BB49-94C7-8B1DCDA91176}" type="slidenum">
              <a:rPr lang="en-US" smtClean="0"/>
              <a:t>‹#›</a:t>
            </a:fld>
            <a:endParaRPr lang="en-US"/>
          </a:p>
        </p:txBody>
      </p:sp>
    </p:spTree>
    <p:extLst>
      <p:ext uri="{BB962C8B-B14F-4D97-AF65-F5344CB8AC3E}">
        <p14:creationId xmlns:p14="http://schemas.microsoft.com/office/powerpoint/2010/main" val="3382122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6108F-C43E-884A-97DC-D583459E41DB}" type="datetimeFigureOut">
              <a:rPr lang="en-US" smtClean="0"/>
              <a:t>6/27/2013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6AC57-DBE5-BB49-94C7-8B1DCDA91176}" type="slidenum">
              <a:rPr lang="en-US" smtClean="0"/>
              <a:t>‹#›</a:t>
            </a:fld>
            <a:endParaRPr lang="en-US"/>
          </a:p>
        </p:txBody>
      </p:sp>
    </p:spTree>
    <p:extLst>
      <p:ext uri="{BB962C8B-B14F-4D97-AF65-F5344CB8AC3E}">
        <p14:creationId xmlns:p14="http://schemas.microsoft.com/office/powerpoint/2010/main" val="384334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6108F-C43E-884A-97DC-D583459E41DB}" type="datetimeFigureOut">
              <a:rPr lang="en-US" smtClean="0"/>
              <a:t>6/27/2013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6AC57-DBE5-BB49-94C7-8B1DCDA91176}" type="slidenum">
              <a:rPr lang="en-US" smtClean="0"/>
              <a:t>‹#›</a:t>
            </a:fld>
            <a:endParaRPr lang="en-US"/>
          </a:p>
        </p:txBody>
      </p:sp>
    </p:spTree>
    <p:extLst>
      <p:ext uri="{BB962C8B-B14F-4D97-AF65-F5344CB8AC3E}">
        <p14:creationId xmlns:p14="http://schemas.microsoft.com/office/powerpoint/2010/main" val="1606823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google.com/url?q=http://muzso.hu/2012/04/21/how-to-compile-strace-for-use-on-an-android-phone-running-an-arm-cpu&amp;sa=D&amp;sntz=1&amp;usg=AFQjCNGDt8C2a-XdCN-LtJ0ZoVJEr4FyDQ"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hiteboard/ping.se/Android/Rooting" TargetMode="External"/><Relationship Id="rId2" Type="http://schemas.openxmlformats.org/officeDocument/2006/relationships/hyperlink" Target="http://source.android.com/source/building-devic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BUILD ENVIRONMENT </a:t>
            </a:r>
            <a:endParaRPr lang="en-US" dirty="0"/>
          </a:p>
        </p:txBody>
      </p:sp>
      <p:sp>
        <p:nvSpPr>
          <p:cNvPr id="3" name="Subtitle 2"/>
          <p:cNvSpPr>
            <a:spLocks noGrp="1"/>
          </p:cNvSpPr>
          <p:nvPr>
            <p:ph type="subTitle" idx="1"/>
          </p:nvPr>
        </p:nvSpPr>
        <p:spPr/>
        <p:txBody>
          <a:bodyPr/>
          <a:lstStyle/>
          <a:p>
            <a:r>
              <a:rPr lang="en-US" dirty="0" smtClean="0"/>
              <a:t>-ANDROID TEAM</a:t>
            </a:r>
            <a:endParaRPr lang="en-US" dirty="0"/>
          </a:p>
        </p:txBody>
      </p:sp>
    </p:spTree>
    <p:extLst>
      <p:ext uri="{BB962C8B-B14F-4D97-AF65-F5344CB8AC3E}">
        <p14:creationId xmlns:p14="http://schemas.microsoft.com/office/powerpoint/2010/main" val="112679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pack the image back</a:t>
            </a:r>
            <a:endParaRPr lang="en-US" dirty="0"/>
          </a:p>
        </p:txBody>
      </p:sp>
      <p:sp>
        <p:nvSpPr>
          <p:cNvPr id="3" name="Content Placeholder 2"/>
          <p:cNvSpPr>
            <a:spLocks noGrp="1"/>
          </p:cNvSpPr>
          <p:nvPr>
            <p:ph idx="1"/>
          </p:nvPr>
        </p:nvSpPr>
        <p:spPr/>
        <p:txBody>
          <a:bodyPr>
            <a:normAutofit fontScale="92500"/>
          </a:bodyPr>
          <a:lstStyle/>
          <a:p>
            <a:r>
              <a:rPr lang="en-US" dirty="0" smtClean="0"/>
              <a:t>be inside the </a:t>
            </a:r>
            <a:r>
              <a:rPr lang="en-US" dirty="0" err="1" smtClean="0"/>
              <a:t>rootfs</a:t>
            </a:r>
            <a:r>
              <a:rPr lang="en-US" dirty="0" smtClean="0"/>
              <a:t> folder that we just created</a:t>
            </a:r>
          </a:p>
          <a:p>
            <a:pPr marL="457200" lvl="1" indent="0">
              <a:buNone/>
            </a:pPr>
            <a:r>
              <a:rPr lang="en-US" dirty="0" smtClean="0"/>
              <a:t># </a:t>
            </a:r>
            <a:r>
              <a:rPr lang="en-US" sz="2000" b="1" dirty="0" smtClean="0"/>
              <a:t>find . | </a:t>
            </a:r>
            <a:r>
              <a:rPr lang="en-US" sz="2000" b="1" dirty="0" err="1" smtClean="0"/>
              <a:t>cpio</a:t>
            </a:r>
            <a:r>
              <a:rPr lang="en-US" sz="2000" b="1" dirty="0" smtClean="0"/>
              <a:t> -o </a:t>
            </a:r>
            <a:r>
              <a:rPr lang="en-US" sz="2000" b="1" dirty="0"/>
              <a:t>-</a:t>
            </a:r>
            <a:r>
              <a:rPr lang="en-US" sz="2000" b="1" dirty="0" smtClean="0"/>
              <a:t>H </a:t>
            </a:r>
            <a:r>
              <a:rPr lang="en-US" sz="2000" b="1" dirty="0" err="1" smtClean="0"/>
              <a:t>newc</a:t>
            </a:r>
            <a:r>
              <a:rPr lang="en-US" sz="2000" b="1" dirty="0" smtClean="0"/>
              <a:t> | </a:t>
            </a:r>
            <a:r>
              <a:rPr lang="en-US" sz="2000" b="1" dirty="0" err="1" smtClean="0"/>
              <a:t>gzip</a:t>
            </a:r>
            <a:r>
              <a:rPr lang="en-US" sz="2000" b="1" dirty="0" smtClean="0"/>
              <a:t> &gt; ../insecure_ramdisk.cpio.gz</a:t>
            </a:r>
          </a:p>
          <a:p>
            <a:pPr marL="457200" lvl="1" indent="0">
              <a:buNone/>
            </a:pPr>
            <a:r>
              <a:rPr lang="en-US" dirty="0" smtClean="0"/>
              <a:t># </a:t>
            </a:r>
            <a:r>
              <a:rPr lang="en-US" b="1" dirty="0" smtClean="0"/>
              <a:t>cd ..</a:t>
            </a:r>
          </a:p>
          <a:p>
            <a:pPr marL="457200" lvl="1" indent="0">
              <a:buNone/>
            </a:pPr>
            <a:r>
              <a:rPr lang="en-US" dirty="0" smtClean="0"/>
              <a:t># </a:t>
            </a:r>
            <a:r>
              <a:rPr lang="en-US" sz="2000" b="1" dirty="0" err="1" smtClean="0"/>
              <a:t>mkbootimg</a:t>
            </a:r>
            <a:r>
              <a:rPr lang="en-US" sz="2000" b="1" dirty="0" smtClean="0"/>
              <a:t> --kernel kernel.gz --</a:t>
            </a:r>
            <a:r>
              <a:rPr lang="en-US" sz="2000" b="1" dirty="0" err="1" smtClean="0"/>
              <a:t>ramdisk</a:t>
            </a:r>
            <a:r>
              <a:rPr lang="en-US" sz="2000" b="1" dirty="0" smtClean="0"/>
              <a:t> insecure_initramfs.cpio.gz --base 0x20000000 --</a:t>
            </a:r>
            <a:r>
              <a:rPr lang="en-US" sz="2000" b="1" dirty="0" err="1" smtClean="0"/>
              <a:t>cmdline</a:t>
            </a:r>
            <a:r>
              <a:rPr lang="en-US" sz="2000" b="1" dirty="0" smtClean="0"/>
              <a:t> ‘</a:t>
            </a:r>
            <a:r>
              <a:rPr lang="en-US" sz="2000" b="1" dirty="0" err="1" smtClean="0"/>
              <a:t>no_console_suspend</a:t>
            </a:r>
            <a:r>
              <a:rPr lang="en-US" sz="2000" b="1" dirty="0" smtClean="0"/>
              <a:t>=1’ -o </a:t>
            </a:r>
            <a:r>
              <a:rPr lang="en-US" sz="2000" b="1" dirty="0" err="1" smtClean="0"/>
              <a:t>new_boot.img</a:t>
            </a:r>
            <a:endParaRPr lang="en-US" sz="2000" b="1" dirty="0" smtClean="0"/>
          </a:p>
          <a:p>
            <a:pPr marL="457200" lvl="1" indent="0">
              <a:buNone/>
            </a:pPr>
            <a:r>
              <a:rPr lang="en-US" dirty="0" smtClean="0"/>
              <a:t>In the above command make sure the --</a:t>
            </a:r>
            <a:r>
              <a:rPr lang="en-US" dirty="0" err="1" smtClean="0"/>
              <a:t>ramdisk</a:t>
            </a:r>
            <a:r>
              <a:rPr lang="en-US" dirty="0" smtClean="0"/>
              <a:t> we are using is the same as what we created in the previous step. Also the above command string should be copied from what was printed while using the </a:t>
            </a:r>
            <a:r>
              <a:rPr lang="en-US" dirty="0" err="1" smtClean="0"/>
              <a:t>unmkbootimg</a:t>
            </a:r>
            <a:r>
              <a:rPr lang="en-US" dirty="0" smtClean="0"/>
              <a:t>. The new boot image will be available in </a:t>
            </a:r>
            <a:r>
              <a:rPr lang="en-US" dirty="0" err="1" smtClean="0"/>
              <a:t>new_boot.img</a:t>
            </a:r>
            <a:endParaRPr lang="en-US" dirty="0" smtClean="0"/>
          </a:p>
        </p:txBody>
      </p:sp>
    </p:spTree>
    <p:extLst>
      <p:ext uri="{BB962C8B-B14F-4D97-AF65-F5344CB8AC3E}">
        <p14:creationId xmlns:p14="http://schemas.microsoft.com/office/powerpoint/2010/main" val="3469986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Booting the new image</a:t>
            </a:r>
            <a:endParaRPr lang="en-US" dirty="0"/>
          </a:p>
        </p:txBody>
      </p:sp>
      <p:sp>
        <p:nvSpPr>
          <p:cNvPr id="3" name="Content Placeholder 2"/>
          <p:cNvSpPr>
            <a:spLocks noGrp="1"/>
          </p:cNvSpPr>
          <p:nvPr>
            <p:ph idx="1"/>
          </p:nvPr>
        </p:nvSpPr>
        <p:spPr/>
        <p:txBody>
          <a:bodyPr>
            <a:normAutofit lnSpcReduction="10000"/>
          </a:bodyPr>
          <a:lstStyle/>
          <a:p>
            <a:r>
              <a:rPr lang="en-US" dirty="0" smtClean="0"/>
              <a:t>We may either choose to place the new boot image into the same directory it was retrieved from. It could be the source tree or downloaded factory images. Then we may flash this image back to the phone</a:t>
            </a:r>
          </a:p>
          <a:p>
            <a:r>
              <a:rPr lang="en-US" dirty="0" smtClean="0"/>
              <a:t>We may also simply run</a:t>
            </a:r>
          </a:p>
          <a:p>
            <a:pPr marL="457200" lvl="1" indent="0">
              <a:buNone/>
            </a:pPr>
            <a:r>
              <a:rPr lang="en-US" dirty="0" smtClean="0"/>
              <a:t># </a:t>
            </a:r>
            <a:r>
              <a:rPr lang="en-US" b="1" dirty="0" err="1" smtClean="0"/>
              <a:t>fastboot</a:t>
            </a:r>
            <a:r>
              <a:rPr lang="en-US" b="1" dirty="0" smtClean="0"/>
              <a:t> boot </a:t>
            </a:r>
            <a:r>
              <a:rPr lang="en-US" b="1" dirty="0" err="1" smtClean="0"/>
              <a:t>new_boot.img</a:t>
            </a:r>
            <a:endParaRPr lang="en-US" b="1" dirty="0" smtClean="0"/>
          </a:p>
          <a:p>
            <a:pPr marL="457200" lvl="1" indent="0">
              <a:buNone/>
            </a:pPr>
            <a:r>
              <a:rPr lang="en-US" dirty="0" smtClean="0"/>
              <a:t>To get a temporary boot of the rooted boot image on the phone.</a:t>
            </a:r>
            <a:endParaRPr lang="en-US" dirty="0"/>
          </a:p>
        </p:txBody>
      </p:sp>
    </p:spTree>
    <p:extLst>
      <p:ext uri="{BB962C8B-B14F-4D97-AF65-F5344CB8AC3E}">
        <p14:creationId xmlns:p14="http://schemas.microsoft.com/office/powerpoint/2010/main" val="420903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strace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Obtain the </a:t>
            </a:r>
            <a:r>
              <a:rPr lang="en-US" dirty="0" err="1" smtClean="0"/>
              <a:t>strace</a:t>
            </a:r>
            <a:r>
              <a:rPr lang="en-US" dirty="0" smtClean="0"/>
              <a:t> binary compiled for arm (for nexus S)</a:t>
            </a:r>
            <a:br>
              <a:rPr lang="en-US" dirty="0" smtClean="0"/>
            </a:br>
            <a:r>
              <a:rPr lang="en-US" sz="1600" dirty="0" smtClean="0"/>
              <a:t>ref: </a:t>
            </a:r>
            <a:r>
              <a:rPr lang="en-US" sz="1600" dirty="0">
                <a:hlinkClick r:id="rId2"/>
              </a:rPr>
              <a:t>http://muzso.hu/2012/04/21/how-to-compile-strace-for-use-on-an-android-phone-running-an-arm-cpu</a:t>
            </a:r>
            <a:r>
              <a:rPr lang="en-US" dirty="0"/>
              <a:t> </a:t>
            </a:r>
            <a:endParaRPr lang="en-US" dirty="0" smtClean="0"/>
          </a:p>
          <a:p>
            <a:r>
              <a:rPr lang="en-US" dirty="0" smtClean="0"/>
              <a:t>We want to copy this binary onto the phone but even on a rooted device we have a </a:t>
            </a:r>
            <a:r>
              <a:rPr lang="en-US" dirty="0" err="1" smtClean="0"/>
              <a:t>filesystem</a:t>
            </a:r>
            <a:r>
              <a:rPr lang="en-US" dirty="0" smtClean="0"/>
              <a:t> that is mounted read only. We will need to remount the file </a:t>
            </a:r>
            <a:r>
              <a:rPr lang="en-US" dirty="0" err="1" smtClean="0"/>
              <a:t>systesm</a:t>
            </a:r>
            <a:r>
              <a:rPr lang="en-US" dirty="0" smtClean="0"/>
              <a:t> </a:t>
            </a:r>
            <a:r>
              <a:rPr lang="en-US" dirty="0" err="1" smtClean="0"/>
              <a:t>rw</a:t>
            </a:r>
            <a:r>
              <a:rPr lang="en-US" dirty="0" smtClean="0"/>
              <a:t>.</a:t>
            </a:r>
          </a:p>
          <a:p>
            <a:r>
              <a:rPr lang="en-US" dirty="0" smtClean="0"/>
              <a:t>Go to </a:t>
            </a:r>
            <a:r>
              <a:rPr lang="en-US" dirty="0" err="1" smtClean="0"/>
              <a:t>adb</a:t>
            </a:r>
            <a:r>
              <a:rPr lang="en-US" dirty="0" smtClean="0"/>
              <a:t> shell</a:t>
            </a:r>
            <a:br>
              <a:rPr lang="en-US" dirty="0" smtClean="0"/>
            </a:br>
            <a:r>
              <a:rPr lang="en-US" dirty="0" smtClean="0"/>
              <a:t># </a:t>
            </a:r>
            <a:r>
              <a:rPr lang="en-US" b="1" dirty="0" smtClean="0"/>
              <a:t>mount -o </a:t>
            </a:r>
            <a:r>
              <a:rPr lang="en-US" b="1" dirty="0" err="1" smtClean="0"/>
              <a:t>remount,rw</a:t>
            </a:r>
            <a:r>
              <a:rPr lang="en-US" b="1" dirty="0" smtClean="0"/>
              <a:t> </a:t>
            </a:r>
            <a:r>
              <a:rPr lang="en-US" b="1" dirty="0" err="1" smtClean="0"/>
              <a:t>rootfs</a:t>
            </a:r>
            <a:r>
              <a:rPr lang="en-US" b="1" dirty="0" smtClean="0"/>
              <a:t> /</a:t>
            </a:r>
          </a:p>
          <a:p>
            <a:r>
              <a:rPr lang="en-US" dirty="0" smtClean="0"/>
              <a:t>Leave </a:t>
            </a:r>
            <a:r>
              <a:rPr lang="en-US" dirty="0" err="1" smtClean="0"/>
              <a:t>adb</a:t>
            </a:r>
            <a:r>
              <a:rPr lang="en-US" dirty="0" smtClean="0"/>
              <a:t> shell</a:t>
            </a:r>
          </a:p>
          <a:p>
            <a:pPr marL="457200" lvl="1" indent="0">
              <a:buNone/>
            </a:pPr>
            <a:r>
              <a:rPr lang="en-US" dirty="0" smtClean="0"/>
              <a:t>..</a:t>
            </a:r>
            <a:r>
              <a:rPr lang="en-US" dirty="0" err="1" smtClean="0"/>
              <a:t>contd</a:t>
            </a:r>
            <a:endParaRPr lang="en-US" dirty="0" smtClean="0"/>
          </a:p>
        </p:txBody>
      </p:sp>
    </p:spTree>
    <p:extLst>
      <p:ext uri="{BB962C8B-B14F-4D97-AF65-F5344CB8AC3E}">
        <p14:creationId xmlns:p14="http://schemas.microsoft.com/office/powerpoint/2010/main" val="373253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strace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Copy the </a:t>
            </a:r>
            <a:r>
              <a:rPr lang="en-US" dirty="0" err="1" smtClean="0"/>
              <a:t>strace</a:t>
            </a:r>
            <a:r>
              <a:rPr lang="en-US" dirty="0" smtClean="0"/>
              <a:t> to the phone </a:t>
            </a:r>
            <a:r>
              <a:rPr lang="en-US" dirty="0" err="1" smtClean="0"/>
              <a:t>rootfs</a:t>
            </a:r>
            <a:r>
              <a:rPr lang="en-US" dirty="0"/>
              <a:t/>
            </a:r>
            <a:br>
              <a:rPr lang="en-US" dirty="0"/>
            </a:br>
            <a:r>
              <a:rPr lang="en-US" dirty="0" smtClean="0"/>
              <a:t># </a:t>
            </a:r>
            <a:r>
              <a:rPr lang="en-US" b="1" dirty="0" err="1" smtClean="0"/>
              <a:t>adb</a:t>
            </a:r>
            <a:r>
              <a:rPr lang="en-US" b="1" dirty="0" smtClean="0"/>
              <a:t> push &lt;local path to </a:t>
            </a:r>
            <a:r>
              <a:rPr lang="en-US" b="1" dirty="0" err="1" smtClean="0"/>
              <a:t>strace</a:t>
            </a:r>
            <a:r>
              <a:rPr lang="en-US" b="1" dirty="0" smtClean="0"/>
              <a:t>&gt; /</a:t>
            </a:r>
            <a:r>
              <a:rPr lang="en-US" dirty="0" smtClean="0"/>
              <a:t> </a:t>
            </a:r>
          </a:p>
          <a:p>
            <a:r>
              <a:rPr lang="en-US" dirty="0" smtClean="0"/>
              <a:t>Go to </a:t>
            </a:r>
            <a:r>
              <a:rPr lang="en-US" dirty="0" err="1" smtClean="0"/>
              <a:t>adb</a:t>
            </a:r>
            <a:r>
              <a:rPr lang="en-US" dirty="0" smtClean="0"/>
              <a:t> shell again</a:t>
            </a:r>
          </a:p>
          <a:p>
            <a:r>
              <a:rPr lang="en-US" dirty="0" smtClean="0"/>
              <a:t>Run </a:t>
            </a:r>
            <a:r>
              <a:rPr lang="en-US" dirty="0" err="1" smtClean="0"/>
              <a:t>strace</a:t>
            </a:r>
            <a:r>
              <a:rPr lang="en-US" dirty="0" smtClean="0"/>
              <a:t/>
            </a:r>
            <a:br>
              <a:rPr lang="en-US" dirty="0" smtClean="0"/>
            </a:br>
            <a:r>
              <a:rPr lang="en-US" dirty="0" smtClean="0"/>
              <a:t># </a:t>
            </a:r>
            <a:r>
              <a:rPr lang="en-US" b="1" dirty="0" smtClean="0"/>
              <a:t>./</a:t>
            </a:r>
            <a:r>
              <a:rPr lang="en-US" b="1" dirty="0" err="1" smtClean="0"/>
              <a:t>strace</a:t>
            </a:r>
            <a:r>
              <a:rPr lang="en-US" b="1" smtClean="0"/>
              <a:t> </a:t>
            </a:r>
            <a:r>
              <a:rPr lang="en-US" b="1"/>
              <a:t>-</a:t>
            </a:r>
            <a:r>
              <a:rPr lang="en-US" b="1" smtClean="0"/>
              <a:t>p &lt;</a:t>
            </a:r>
            <a:r>
              <a:rPr lang="en-US" b="1" dirty="0" err="1" smtClean="0"/>
              <a:t>pid</a:t>
            </a:r>
            <a:r>
              <a:rPr lang="en-US" b="1" dirty="0" smtClean="0"/>
              <a:t>&gt;</a:t>
            </a:r>
            <a:br>
              <a:rPr lang="en-US" b="1" dirty="0" smtClean="0"/>
            </a:br>
            <a:r>
              <a:rPr lang="en-US" b="1" dirty="0" smtClean="0"/>
              <a:t/>
            </a:r>
            <a:br>
              <a:rPr lang="en-US" b="1" dirty="0" smtClean="0"/>
            </a:br>
            <a:r>
              <a:rPr lang="en-US" dirty="0" smtClean="0"/>
              <a:t>note: </a:t>
            </a:r>
            <a:r>
              <a:rPr lang="en-US" dirty="0" err="1" smtClean="0"/>
              <a:t>strace</a:t>
            </a:r>
            <a:r>
              <a:rPr lang="en-US" dirty="0" smtClean="0"/>
              <a:t> would be working because </a:t>
            </a:r>
            <a:r>
              <a:rPr lang="en-US" dirty="0" err="1" smtClean="0"/>
              <a:t>ptrace</a:t>
            </a:r>
            <a:r>
              <a:rPr lang="en-US" dirty="0" smtClean="0"/>
              <a:t> </a:t>
            </a:r>
            <a:r>
              <a:rPr lang="en-US" dirty="0" err="1" smtClean="0"/>
              <a:t>systemcall</a:t>
            </a:r>
            <a:r>
              <a:rPr lang="en-US" dirty="0" smtClean="0"/>
              <a:t> is already present in the kernel. We can exploit the </a:t>
            </a:r>
            <a:r>
              <a:rPr lang="en-US" dirty="0" err="1" smtClean="0"/>
              <a:t>ptrace</a:t>
            </a:r>
            <a:r>
              <a:rPr lang="en-US" dirty="0" smtClean="0"/>
              <a:t> kernel code to carry out our hooking or code injection for monitoring other system calls sent from the user space to kernel</a:t>
            </a:r>
          </a:p>
        </p:txBody>
      </p:sp>
    </p:spTree>
    <p:extLst>
      <p:ext uri="{BB962C8B-B14F-4D97-AF65-F5344CB8AC3E}">
        <p14:creationId xmlns:p14="http://schemas.microsoft.com/office/powerpoint/2010/main" val="94047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r>
              <a:rPr lang="en-US" dirty="0" smtClean="0">
                <a:effectLst/>
              </a:rPr>
              <a:t> </a:t>
            </a:r>
            <a:endParaRPr lang="en-US" dirty="0"/>
          </a:p>
        </p:txBody>
      </p:sp>
      <p:sp>
        <p:nvSpPr>
          <p:cNvPr id="3" name="Content Placeholder 2"/>
          <p:cNvSpPr>
            <a:spLocks noGrp="1"/>
          </p:cNvSpPr>
          <p:nvPr>
            <p:ph idx="1"/>
          </p:nvPr>
        </p:nvSpPr>
        <p:spPr/>
        <p:txBody>
          <a:bodyPr/>
          <a:lstStyle/>
          <a:p>
            <a:r>
              <a:rPr lang="en-US" dirty="0">
                <a:hlinkClick r:id="rId2"/>
              </a:rPr>
              <a:t>http</a:t>
            </a:r>
            <a:r>
              <a:rPr lang="en-US">
                <a:hlinkClick r:id="rId2"/>
              </a:rPr>
              <a:t>://</a:t>
            </a:r>
            <a:r>
              <a:rPr lang="en-US" smtClean="0">
                <a:hlinkClick r:id="rId2"/>
              </a:rPr>
              <a:t>source.android.com/source/building-devices.html</a:t>
            </a:r>
            <a:endParaRPr lang="en-US" dirty="0" smtClean="0">
              <a:effectLst/>
            </a:endParaRPr>
          </a:p>
          <a:p>
            <a:r>
              <a:rPr lang="en-US" dirty="0" smtClean="0">
                <a:hlinkClick r:id="rId3"/>
              </a:rPr>
              <a:t>http://whiteboard/ping.se/Android/Rooting</a:t>
            </a:r>
            <a:endParaRPr lang="en-US" dirty="0" smtClean="0"/>
          </a:p>
          <a:p>
            <a:endParaRPr lang="en-US" dirty="0"/>
          </a:p>
        </p:txBody>
      </p:sp>
    </p:spTree>
    <p:extLst>
      <p:ext uri="{BB962C8B-B14F-4D97-AF65-F5344CB8AC3E}">
        <p14:creationId xmlns:p14="http://schemas.microsoft.com/office/powerpoint/2010/main" val="93966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5988"/>
          </a:xfrm>
        </p:spPr>
        <p:txBody>
          <a:bodyPr>
            <a:normAutofit fontScale="90000"/>
          </a:bodyPr>
          <a:lstStyle/>
          <a:p>
            <a:pPr lvl="0"/>
            <a:r>
              <a:rPr lang="en-US" dirty="0" smtClean="0">
                <a:ea typeface="ＭＳ 明朝"/>
                <a:cs typeface="Times New Roman"/>
              </a:rPr>
              <a:t>Initializing the Build Environment</a:t>
            </a:r>
            <a:r>
              <a:rPr lang="en-US" dirty="0" smtClean="0">
                <a:effectLst/>
                <a:latin typeface="Cambria"/>
                <a:ea typeface="ＭＳ 明朝"/>
                <a:cs typeface="Times New Roman"/>
              </a:rPr>
              <a:t/>
            </a:r>
            <a:br>
              <a:rPr lang="en-US" dirty="0" smtClean="0">
                <a:effectLst/>
                <a:latin typeface="Cambria"/>
                <a:ea typeface="ＭＳ 明朝"/>
                <a:cs typeface="Times New Roman"/>
              </a:rPr>
            </a:br>
            <a:endParaRPr lang="en-US" dirty="0"/>
          </a:p>
        </p:txBody>
      </p:sp>
      <p:sp>
        <p:nvSpPr>
          <p:cNvPr id="3" name="Content Placeholder 2"/>
          <p:cNvSpPr>
            <a:spLocks noGrp="1"/>
          </p:cNvSpPr>
          <p:nvPr>
            <p:ph idx="1"/>
          </p:nvPr>
        </p:nvSpPr>
        <p:spPr>
          <a:xfrm>
            <a:off x="457200" y="857250"/>
            <a:ext cx="8229600" cy="5268914"/>
          </a:xfrm>
        </p:spPr>
        <p:txBody>
          <a:bodyPr>
            <a:normAutofit fontScale="32500" lnSpcReduction="20000"/>
          </a:bodyPr>
          <a:lstStyle/>
          <a:p>
            <a:pPr marL="0" lvl="0" indent="0">
              <a:spcBef>
                <a:spcPts val="0"/>
              </a:spcBef>
              <a:buNone/>
            </a:pPr>
            <a:endParaRPr lang="en-US" sz="4900" dirty="0">
              <a:latin typeface="Cambria"/>
              <a:ea typeface="ＭＳ 明朝"/>
              <a:cs typeface="Times New Roman"/>
            </a:endParaRPr>
          </a:p>
          <a:p>
            <a:pPr marL="0" lvl="0" indent="0">
              <a:spcBef>
                <a:spcPts val="0"/>
              </a:spcBef>
              <a:buNone/>
            </a:pPr>
            <a:r>
              <a:rPr lang="en-US" sz="4900" b="1" dirty="0" smtClean="0">
                <a:effectLst/>
                <a:latin typeface="Cambria"/>
                <a:ea typeface="ＭＳ 明朝"/>
                <a:cs typeface="Times New Roman"/>
              </a:rPr>
              <a:t>1. Install required packages for </a:t>
            </a:r>
            <a:r>
              <a:rPr lang="en-US" sz="4900" b="1" dirty="0" err="1" smtClean="0">
                <a:effectLst/>
                <a:latin typeface="Cambria"/>
                <a:ea typeface="ＭＳ 明朝"/>
                <a:cs typeface="Times New Roman"/>
              </a:rPr>
              <a:t>ubuntu</a:t>
            </a:r>
            <a:r>
              <a:rPr lang="en-US" sz="4900" b="1" dirty="0" smtClean="0">
                <a:effectLst/>
                <a:latin typeface="Cambria"/>
                <a:ea typeface="ＭＳ 明朝"/>
                <a:cs typeface="Times New Roman"/>
              </a:rPr>
              <a:t> (11.1)</a:t>
            </a:r>
          </a:p>
          <a:p>
            <a:r>
              <a:rPr lang="en-US" sz="4300" b="1" i="0" u="none" strike="noStrike" baseline="0" dirty="0" smtClean="0">
                <a:solidFill>
                  <a:srgbClr val="00B050"/>
                </a:solidFill>
                <a:latin typeface="Courier New"/>
                <a:ea typeface="ＭＳ 明朝"/>
              </a:rPr>
              <a:t>$ </a:t>
            </a:r>
            <a:r>
              <a:rPr lang="en-US" sz="4300" b="1" i="0" u="none" strike="noStrike" baseline="0" dirty="0" err="1" smtClean="0">
                <a:solidFill>
                  <a:srgbClr val="00B050"/>
                </a:solidFill>
                <a:latin typeface="Courier New"/>
                <a:ea typeface="ＭＳ 明朝"/>
              </a:rPr>
              <a:t>sudo</a:t>
            </a:r>
            <a:r>
              <a:rPr lang="en-US" sz="4300" b="1" i="0" u="none" strike="noStrike" baseline="0" dirty="0" smtClean="0">
                <a:solidFill>
                  <a:srgbClr val="00B050"/>
                </a:solidFill>
                <a:latin typeface="Courier New"/>
                <a:ea typeface="ＭＳ 明朝"/>
              </a:rPr>
              <a:t> apt-get install libx11-dev:i386</a:t>
            </a:r>
          </a:p>
          <a:p>
            <a:endParaRPr lang="en-US" b="1" i="0" u="none" strike="noStrike" baseline="0" dirty="0" smtClean="0">
              <a:solidFill>
                <a:srgbClr val="00B050"/>
              </a:solidFill>
              <a:latin typeface="Courier New"/>
              <a:ea typeface="ＭＳ 明朝"/>
            </a:endParaRPr>
          </a:p>
          <a:p>
            <a:pPr marL="0" indent="0">
              <a:spcBef>
                <a:spcPts val="0"/>
              </a:spcBef>
              <a:buNone/>
            </a:pPr>
            <a:r>
              <a:rPr lang="en-US" sz="4300" b="1" dirty="0" smtClean="0">
                <a:effectLst/>
                <a:latin typeface="Cambria"/>
                <a:ea typeface="ＭＳ 明朝"/>
                <a:cs typeface="Times New Roman"/>
              </a:rPr>
              <a:t>2. </a:t>
            </a:r>
            <a:r>
              <a:rPr lang="en-US" sz="4900" b="1" dirty="0" smtClean="0">
                <a:effectLst/>
                <a:latin typeface="Cambria"/>
                <a:ea typeface="ＭＳ 明朝"/>
                <a:cs typeface="Times New Roman"/>
              </a:rPr>
              <a:t>Install the JDK. </a:t>
            </a:r>
          </a:p>
          <a:p>
            <a:pPr lvl="1">
              <a:spcBef>
                <a:spcPts val="0"/>
              </a:spcBef>
            </a:pPr>
            <a:r>
              <a:rPr lang="en-US" sz="4300" dirty="0" smtClean="0"/>
              <a:t>JDK 6 to build Gingerbread or newer; JDK 5 for </a:t>
            </a:r>
            <a:r>
              <a:rPr lang="en-US" sz="4300" dirty="0" err="1" smtClean="0"/>
              <a:t>Froyo</a:t>
            </a:r>
            <a:r>
              <a:rPr lang="en-US" sz="4300" dirty="0" smtClean="0"/>
              <a:t> or older. Both can be downloaded from </a:t>
            </a:r>
            <a:r>
              <a:rPr lang="en-US" sz="4300" i="1" dirty="0" err="1" smtClean="0"/>
              <a:t>java.sun.com</a:t>
            </a:r>
            <a:r>
              <a:rPr lang="en-US" sz="4300" dirty="0" smtClean="0"/>
              <a:t>.</a:t>
            </a:r>
          </a:p>
          <a:p>
            <a:pPr lvl="1">
              <a:spcBef>
                <a:spcPts val="0"/>
              </a:spcBef>
            </a:pPr>
            <a:endParaRPr lang="en-US" sz="4300" dirty="0" smtClean="0"/>
          </a:p>
          <a:p>
            <a:pPr algn="just"/>
            <a:r>
              <a:rPr lang="en-US" sz="4300" b="0" i="0" u="none" strike="noStrike" baseline="0" dirty="0" smtClean="0">
                <a:latin typeface="Cambria"/>
                <a:ea typeface="ＭＳ 明朝"/>
              </a:rPr>
              <a:t>The Sun JDK is no longer in Ubuntu's main package repository. In order to download it, add the appropriate repository and indicate to the system which JDK should be used.</a:t>
            </a:r>
          </a:p>
          <a:p>
            <a:endParaRPr lang="en-US" sz="4300" b="0" i="0" u="none" strike="noStrike" baseline="0" dirty="0" smtClean="0">
              <a:latin typeface="Cambria"/>
              <a:ea typeface="ＭＳ 明朝"/>
            </a:endParaRPr>
          </a:p>
          <a:p>
            <a:r>
              <a:rPr lang="en-US" sz="4300" b="0" i="0" u="none" strike="noStrike" baseline="0" dirty="0" smtClean="0">
                <a:latin typeface="Cambria"/>
                <a:ea typeface="ＭＳ 明朝"/>
              </a:rPr>
              <a:t>Java 6: for Gingerbread and newer</a:t>
            </a:r>
          </a:p>
          <a:p>
            <a:r>
              <a:rPr lang="en-US" sz="4300" b="1" i="0" u="none" strike="noStrike" baseline="0" dirty="0" smtClean="0">
                <a:solidFill>
                  <a:srgbClr val="00B050"/>
                </a:solidFill>
                <a:latin typeface="Courier New"/>
                <a:ea typeface="ＭＳ 明朝"/>
              </a:rPr>
              <a:t>$ </a:t>
            </a:r>
            <a:r>
              <a:rPr lang="en-US" sz="4300" b="1" i="0" u="none" strike="noStrike" baseline="0" dirty="0" err="1" smtClean="0">
                <a:solidFill>
                  <a:srgbClr val="00B050"/>
                </a:solidFill>
                <a:latin typeface="Courier New"/>
                <a:ea typeface="ＭＳ 明朝"/>
              </a:rPr>
              <a:t>sudo</a:t>
            </a:r>
            <a:r>
              <a:rPr lang="en-US" sz="4300" b="1" i="0" u="none" strike="noStrike" baseline="0" dirty="0" smtClean="0">
                <a:solidFill>
                  <a:srgbClr val="00B050"/>
                </a:solidFill>
                <a:latin typeface="Courier New"/>
                <a:ea typeface="ＭＳ 明朝"/>
              </a:rPr>
              <a:t> add-apt-repository "deb http://</a:t>
            </a:r>
            <a:r>
              <a:rPr lang="en-US" sz="4300" b="1" i="0" u="none" strike="noStrike" baseline="0" dirty="0" err="1" smtClean="0">
                <a:solidFill>
                  <a:srgbClr val="00B050"/>
                </a:solidFill>
                <a:latin typeface="Courier New"/>
                <a:ea typeface="ＭＳ 明朝"/>
              </a:rPr>
              <a:t>archive.canonical.com</a:t>
            </a:r>
            <a:r>
              <a:rPr lang="en-US" sz="4300" b="1" i="0" u="none" strike="noStrike" baseline="0" dirty="0" smtClean="0">
                <a:solidFill>
                  <a:srgbClr val="00B050"/>
                </a:solidFill>
                <a:latin typeface="Courier New"/>
                <a:ea typeface="ＭＳ 明朝"/>
              </a:rPr>
              <a:t>/ lucid partner"</a:t>
            </a:r>
            <a:br>
              <a:rPr lang="en-US" sz="4300" b="1" i="0" u="none" strike="noStrike" baseline="0" dirty="0" smtClean="0">
                <a:solidFill>
                  <a:srgbClr val="00B050"/>
                </a:solidFill>
                <a:latin typeface="Courier New"/>
                <a:ea typeface="ＭＳ 明朝"/>
              </a:rPr>
            </a:br>
            <a:r>
              <a:rPr lang="en-US" sz="4300" b="1" i="0" u="none" strike="noStrike" baseline="0" dirty="0" smtClean="0">
                <a:solidFill>
                  <a:srgbClr val="00B050"/>
                </a:solidFill>
                <a:latin typeface="Courier New"/>
                <a:ea typeface="ＭＳ 明朝"/>
              </a:rPr>
              <a:t>$ </a:t>
            </a:r>
            <a:r>
              <a:rPr lang="en-US" sz="4300" b="1" i="0" u="none" strike="noStrike" baseline="0" dirty="0" err="1" smtClean="0">
                <a:solidFill>
                  <a:srgbClr val="00B050"/>
                </a:solidFill>
                <a:latin typeface="Courier New"/>
                <a:ea typeface="ＭＳ 明朝"/>
              </a:rPr>
              <a:t>sudo</a:t>
            </a:r>
            <a:r>
              <a:rPr lang="en-US" sz="4300" b="1" i="0" u="none" strike="noStrike" baseline="0" dirty="0" smtClean="0">
                <a:solidFill>
                  <a:srgbClr val="00B050"/>
                </a:solidFill>
                <a:latin typeface="Courier New"/>
                <a:ea typeface="ＭＳ 明朝"/>
              </a:rPr>
              <a:t> apt-get update</a:t>
            </a:r>
            <a:br>
              <a:rPr lang="en-US" sz="4300" b="1" i="0" u="none" strike="noStrike" baseline="0" dirty="0" smtClean="0">
                <a:solidFill>
                  <a:srgbClr val="00B050"/>
                </a:solidFill>
                <a:latin typeface="Courier New"/>
                <a:ea typeface="ＭＳ 明朝"/>
              </a:rPr>
            </a:br>
            <a:r>
              <a:rPr lang="en-US" sz="4300" b="1" i="0" u="none" strike="noStrike" baseline="0" dirty="0" smtClean="0">
                <a:solidFill>
                  <a:srgbClr val="00B050"/>
                </a:solidFill>
                <a:latin typeface="Courier New"/>
                <a:ea typeface="ＭＳ 明朝"/>
              </a:rPr>
              <a:t>$ </a:t>
            </a:r>
            <a:r>
              <a:rPr lang="en-US" sz="4300" b="1" i="0" u="none" strike="noStrike" baseline="0" dirty="0" err="1" smtClean="0">
                <a:solidFill>
                  <a:srgbClr val="00B050"/>
                </a:solidFill>
                <a:latin typeface="Courier New"/>
                <a:ea typeface="ＭＳ 明朝"/>
              </a:rPr>
              <a:t>sudo</a:t>
            </a:r>
            <a:r>
              <a:rPr lang="en-US" sz="4300" b="1" i="0" u="none" strike="noStrike" baseline="0" dirty="0" smtClean="0">
                <a:solidFill>
                  <a:srgbClr val="00B050"/>
                </a:solidFill>
                <a:latin typeface="Courier New"/>
                <a:ea typeface="ＭＳ 明朝"/>
              </a:rPr>
              <a:t> apt-get install sun-java6-jdk</a:t>
            </a:r>
          </a:p>
          <a:p>
            <a:endParaRPr lang="en-US" sz="4300" b="1" i="0" u="none" strike="noStrike" baseline="0" dirty="0" smtClean="0">
              <a:solidFill>
                <a:srgbClr val="00B050"/>
              </a:solidFill>
              <a:latin typeface="Courier New"/>
              <a:ea typeface="ＭＳ 明朝"/>
            </a:endParaRPr>
          </a:p>
          <a:p>
            <a:r>
              <a:rPr lang="en-US" sz="4300" b="0" i="0" u="none" strike="noStrike" baseline="0" dirty="0" smtClean="0">
                <a:latin typeface="Cambria"/>
                <a:ea typeface="ＭＳ 明朝"/>
              </a:rPr>
              <a:t>Java 5: for </a:t>
            </a:r>
            <a:r>
              <a:rPr lang="en-US" sz="4300" b="0" i="0" u="none" strike="noStrike" baseline="0" dirty="0" err="1" smtClean="0">
                <a:latin typeface="Cambria"/>
                <a:ea typeface="ＭＳ 明朝"/>
              </a:rPr>
              <a:t>Froyo</a:t>
            </a:r>
            <a:r>
              <a:rPr lang="en-US" sz="4300" b="0" i="0" u="none" strike="noStrike" baseline="0" dirty="0" smtClean="0">
                <a:latin typeface="Cambria"/>
                <a:ea typeface="ＭＳ 明朝"/>
              </a:rPr>
              <a:t> and older</a:t>
            </a:r>
          </a:p>
          <a:p>
            <a:r>
              <a:rPr lang="en-US" sz="4300" b="1" i="0" u="none" strike="noStrike" baseline="0" dirty="0" smtClean="0">
                <a:solidFill>
                  <a:srgbClr val="00B050"/>
                </a:solidFill>
                <a:latin typeface="Courier New"/>
                <a:ea typeface="ＭＳ 明朝"/>
              </a:rPr>
              <a:t>$ </a:t>
            </a:r>
            <a:r>
              <a:rPr lang="en-US" sz="4300" b="1" i="0" u="none" strike="noStrike" baseline="0" dirty="0" err="1" smtClean="0">
                <a:solidFill>
                  <a:srgbClr val="00B050"/>
                </a:solidFill>
                <a:latin typeface="Courier New"/>
                <a:ea typeface="ＭＳ 明朝"/>
              </a:rPr>
              <a:t>sudo</a:t>
            </a:r>
            <a:r>
              <a:rPr lang="en-US" sz="4300" b="1" i="0" u="none" strike="noStrike" baseline="0" dirty="0" smtClean="0">
                <a:solidFill>
                  <a:srgbClr val="00B050"/>
                </a:solidFill>
                <a:latin typeface="Courier New"/>
                <a:ea typeface="ＭＳ 明朝"/>
              </a:rPr>
              <a:t> add-apt-repository "deb http://</a:t>
            </a:r>
            <a:r>
              <a:rPr lang="en-US" sz="4300" b="1" i="0" u="none" strike="noStrike" baseline="0" dirty="0" err="1" smtClean="0">
                <a:solidFill>
                  <a:srgbClr val="00B050"/>
                </a:solidFill>
                <a:latin typeface="Courier New"/>
                <a:ea typeface="ＭＳ 明朝"/>
              </a:rPr>
              <a:t>archive.ubuntu.com</a:t>
            </a:r>
            <a:r>
              <a:rPr lang="en-US" sz="4300" b="1" i="0" u="none" strike="noStrike" baseline="0" dirty="0" smtClean="0">
                <a:solidFill>
                  <a:srgbClr val="00B050"/>
                </a:solidFill>
                <a:latin typeface="Courier New"/>
                <a:ea typeface="ＭＳ 明朝"/>
              </a:rPr>
              <a:t>/</a:t>
            </a:r>
            <a:r>
              <a:rPr lang="en-US" sz="4300" b="1" i="0" u="none" strike="noStrike" baseline="0" dirty="0" err="1" smtClean="0">
                <a:solidFill>
                  <a:srgbClr val="00B050"/>
                </a:solidFill>
                <a:latin typeface="Courier New"/>
                <a:ea typeface="ＭＳ 明朝"/>
              </a:rPr>
              <a:t>ubuntu</a:t>
            </a:r>
            <a:r>
              <a:rPr lang="en-US" sz="4300" b="1" i="0" u="none" strike="noStrike" baseline="0" dirty="0" smtClean="0">
                <a:solidFill>
                  <a:srgbClr val="00B050"/>
                </a:solidFill>
                <a:latin typeface="Courier New"/>
                <a:ea typeface="ＭＳ 明朝"/>
              </a:rPr>
              <a:t> hardy main multiverse"</a:t>
            </a:r>
            <a:br>
              <a:rPr lang="en-US" sz="4300" b="1" i="0" u="none" strike="noStrike" baseline="0" dirty="0" smtClean="0">
                <a:solidFill>
                  <a:srgbClr val="00B050"/>
                </a:solidFill>
                <a:latin typeface="Courier New"/>
                <a:ea typeface="ＭＳ 明朝"/>
              </a:rPr>
            </a:br>
            <a:r>
              <a:rPr lang="en-US" sz="4300" b="1" i="0" u="none" strike="noStrike" baseline="0" dirty="0" smtClean="0">
                <a:solidFill>
                  <a:srgbClr val="00B050"/>
                </a:solidFill>
                <a:latin typeface="Courier New"/>
                <a:ea typeface="ＭＳ 明朝"/>
              </a:rPr>
              <a:t>$ </a:t>
            </a:r>
            <a:r>
              <a:rPr lang="en-US" sz="4300" b="1" i="0" u="none" strike="noStrike" baseline="0" dirty="0" err="1" smtClean="0">
                <a:solidFill>
                  <a:srgbClr val="00B050"/>
                </a:solidFill>
                <a:latin typeface="Courier New"/>
                <a:ea typeface="ＭＳ 明朝"/>
              </a:rPr>
              <a:t>sudo</a:t>
            </a:r>
            <a:r>
              <a:rPr lang="en-US" sz="4300" b="1" i="0" u="none" strike="noStrike" baseline="0" dirty="0" smtClean="0">
                <a:solidFill>
                  <a:srgbClr val="00B050"/>
                </a:solidFill>
                <a:latin typeface="Courier New"/>
                <a:ea typeface="ＭＳ 明朝"/>
              </a:rPr>
              <a:t> add-apt-repository "deb http://</a:t>
            </a:r>
            <a:r>
              <a:rPr lang="en-US" sz="4300" b="1" i="0" u="none" strike="noStrike" baseline="0" dirty="0" err="1" smtClean="0">
                <a:solidFill>
                  <a:srgbClr val="00B050"/>
                </a:solidFill>
                <a:latin typeface="Courier New"/>
                <a:ea typeface="ＭＳ 明朝"/>
              </a:rPr>
              <a:t>archive.ubuntu.com</a:t>
            </a:r>
            <a:r>
              <a:rPr lang="en-US" sz="4300" b="1" i="0" u="none" strike="noStrike" baseline="0" dirty="0" smtClean="0">
                <a:solidFill>
                  <a:srgbClr val="00B050"/>
                </a:solidFill>
                <a:latin typeface="Courier New"/>
                <a:ea typeface="ＭＳ 明朝"/>
              </a:rPr>
              <a:t>/</a:t>
            </a:r>
            <a:r>
              <a:rPr lang="en-US" sz="4300" b="1" i="0" u="none" strike="noStrike" baseline="0" dirty="0" err="1" smtClean="0">
                <a:solidFill>
                  <a:srgbClr val="00B050"/>
                </a:solidFill>
                <a:latin typeface="Courier New"/>
                <a:ea typeface="ＭＳ 明朝"/>
              </a:rPr>
              <a:t>ubuntu</a:t>
            </a:r>
            <a:r>
              <a:rPr lang="en-US" sz="4300" b="1" i="0" u="none" strike="noStrike" baseline="0" dirty="0" smtClean="0">
                <a:solidFill>
                  <a:srgbClr val="00B050"/>
                </a:solidFill>
                <a:latin typeface="Courier New"/>
                <a:ea typeface="ＭＳ 明朝"/>
              </a:rPr>
              <a:t> hardy-updates main multiverse"</a:t>
            </a:r>
            <a:br>
              <a:rPr lang="en-US" sz="4300" b="1" i="0" u="none" strike="noStrike" baseline="0" dirty="0" smtClean="0">
                <a:solidFill>
                  <a:srgbClr val="00B050"/>
                </a:solidFill>
                <a:latin typeface="Courier New"/>
                <a:ea typeface="ＭＳ 明朝"/>
              </a:rPr>
            </a:br>
            <a:r>
              <a:rPr lang="en-US" sz="4300" b="1" i="0" u="none" strike="noStrike" baseline="0" dirty="0" smtClean="0">
                <a:solidFill>
                  <a:srgbClr val="00B050"/>
                </a:solidFill>
                <a:latin typeface="Courier New"/>
                <a:ea typeface="ＭＳ 明朝"/>
              </a:rPr>
              <a:t>$ </a:t>
            </a:r>
            <a:r>
              <a:rPr lang="en-US" sz="4300" b="1" i="0" u="none" strike="noStrike" baseline="0" dirty="0" err="1" smtClean="0">
                <a:solidFill>
                  <a:srgbClr val="00B050"/>
                </a:solidFill>
                <a:latin typeface="Courier New"/>
                <a:ea typeface="ＭＳ 明朝"/>
              </a:rPr>
              <a:t>sudo</a:t>
            </a:r>
            <a:r>
              <a:rPr lang="en-US" sz="4300" b="1" i="0" u="none" strike="noStrike" baseline="0" dirty="0" smtClean="0">
                <a:solidFill>
                  <a:srgbClr val="00B050"/>
                </a:solidFill>
                <a:latin typeface="Courier New"/>
                <a:ea typeface="ＭＳ 明朝"/>
              </a:rPr>
              <a:t> apt-get update</a:t>
            </a:r>
            <a:br>
              <a:rPr lang="en-US" sz="4300" b="1" i="0" u="none" strike="noStrike" baseline="0" dirty="0" smtClean="0">
                <a:solidFill>
                  <a:srgbClr val="00B050"/>
                </a:solidFill>
                <a:latin typeface="Courier New"/>
                <a:ea typeface="ＭＳ 明朝"/>
              </a:rPr>
            </a:br>
            <a:r>
              <a:rPr lang="en-US" sz="4300" b="1" i="0" u="none" strike="noStrike" baseline="0" dirty="0" smtClean="0">
                <a:solidFill>
                  <a:srgbClr val="00B050"/>
                </a:solidFill>
                <a:latin typeface="Courier New"/>
                <a:ea typeface="ＭＳ 明朝"/>
              </a:rPr>
              <a:t>$ </a:t>
            </a:r>
            <a:r>
              <a:rPr lang="en-US" sz="4300" b="1" i="0" u="none" strike="noStrike" baseline="0" dirty="0" err="1" smtClean="0">
                <a:solidFill>
                  <a:srgbClr val="00B050"/>
                </a:solidFill>
                <a:latin typeface="Courier New"/>
                <a:ea typeface="ＭＳ 明朝"/>
              </a:rPr>
              <a:t>sudo</a:t>
            </a:r>
            <a:r>
              <a:rPr lang="en-US" sz="4300" b="1" i="0" u="none" strike="noStrike" baseline="0" dirty="0" smtClean="0">
                <a:solidFill>
                  <a:srgbClr val="00B050"/>
                </a:solidFill>
                <a:latin typeface="Courier New"/>
                <a:ea typeface="ＭＳ 明朝"/>
              </a:rPr>
              <a:t> apt-get install sun-java5-jdk</a:t>
            </a:r>
          </a:p>
          <a:p>
            <a:endParaRPr lang="en-US" sz="4300" b="1" i="0" u="none" strike="noStrike" baseline="0" dirty="0" smtClean="0">
              <a:solidFill>
                <a:srgbClr val="00B050"/>
              </a:solidFill>
              <a:latin typeface="Courier New"/>
              <a:ea typeface="ＭＳ 明朝"/>
            </a:endParaRPr>
          </a:p>
          <a:p>
            <a:r>
              <a:rPr lang="en-US" sz="4300" b="0" i="0" u="none" strike="noStrike" baseline="0" dirty="0" smtClean="0">
                <a:latin typeface="Cambria"/>
                <a:ea typeface="ＭＳ 明朝"/>
              </a:rPr>
              <a:t>Note:</a:t>
            </a:r>
            <a:r>
              <a:rPr lang="en-US" sz="4300" b="0" i="1" u="none" strike="noStrike" baseline="0" dirty="0" smtClean="0">
                <a:latin typeface="Cambria"/>
                <a:ea typeface="ＭＳ 明朝"/>
              </a:rPr>
              <a:t> </a:t>
            </a:r>
            <a:r>
              <a:rPr lang="en-US" sz="4300" b="0" i="0" u="none" strike="noStrike" baseline="0" dirty="0" smtClean="0">
                <a:latin typeface="Cambria"/>
                <a:ea typeface="ＭＳ 明朝"/>
              </a:rPr>
              <a:t>The </a:t>
            </a:r>
            <a:r>
              <a:rPr lang="en-US" sz="4300" b="1" i="0" u="none" strike="noStrike" baseline="0" dirty="0" smtClean="0">
                <a:solidFill>
                  <a:srgbClr val="00B050"/>
                </a:solidFill>
                <a:latin typeface="Courier New"/>
                <a:ea typeface="ＭＳ 明朝"/>
              </a:rPr>
              <a:t>lunch</a:t>
            </a:r>
            <a:r>
              <a:rPr lang="en-US" sz="4300" b="0" i="0" u="none" strike="noStrike" baseline="0" dirty="0" smtClean="0">
                <a:solidFill>
                  <a:srgbClr val="00B050"/>
                </a:solidFill>
                <a:latin typeface="Cambria"/>
                <a:ea typeface="ＭＳ 明朝"/>
              </a:rPr>
              <a:t> command in the build step will ensure that the Sun JDK is used instead of any previously installed JDK.</a:t>
            </a:r>
          </a:p>
          <a:p>
            <a:pPr marL="514350" indent="-514350">
              <a:buFont typeface="+mj-lt"/>
              <a:buAutoNum type="arabicPeriod"/>
            </a:pPr>
            <a:endParaRPr lang="en-US" b="1" i="0" u="none" strike="noStrike" baseline="0" dirty="0" smtClean="0">
              <a:solidFill>
                <a:srgbClr val="00B050"/>
              </a:solidFill>
              <a:latin typeface="Courier New"/>
              <a:ea typeface="ＭＳ 明朝"/>
            </a:endParaRPr>
          </a:p>
          <a:p>
            <a:endParaRPr lang="en-US" dirty="0"/>
          </a:p>
        </p:txBody>
      </p:sp>
    </p:spTree>
    <p:extLst>
      <p:ext uri="{BB962C8B-B14F-4D97-AF65-F5344CB8AC3E}">
        <p14:creationId xmlns:p14="http://schemas.microsoft.com/office/powerpoint/2010/main" val="394614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明朝"/>
                <a:cs typeface="Times New Roman"/>
              </a:rPr>
              <a:t>Initializing the Build Environment</a:t>
            </a:r>
            <a:r>
              <a:rPr lang="en-US" dirty="0" smtClean="0">
                <a:effectLst/>
                <a:latin typeface="Cambria"/>
                <a:ea typeface="ＭＳ 明朝"/>
                <a:cs typeface="Times New Roman"/>
              </a:rPr>
              <a:t/>
            </a:r>
            <a:br>
              <a:rPr lang="en-US" dirty="0" smtClean="0">
                <a:effectLst/>
                <a:latin typeface="Cambria"/>
                <a:ea typeface="ＭＳ 明朝"/>
                <a:cs typeface="Times New Roman"/>
              </a:rPr>
            </a:br>
            <a:endParaRPr lang="en-US" dirty="0"/>
          </a:p>
        </p:txBody>
      </p:sp>
      <p:sp>
        <p:nvSpPr>
          <p:cNvPr id="3" name="Content Placeholder 2"/>
          <p:cNvSpPr>
            <a:spLocks noGrp="1"/>
          </p:cNvSpPr>
          <p:nvPr>
            <p:ph idx="1"/>
          </p:nvPr>
        </p:nvSpPr>
        <p:spPr>
          <a:xfrm>
            <a:off x="457200" y="1222376"/>
            <a:ext cx="8229600" cy="4903788"/>
          </a:xfrm>
        </p:spPr>
        <p:txBody>
          <a:bodyPr>
            <a:normAutofit fontScale="47500" lnSpcReduction="20000"/>
          </a:bodyPr>
          <a:lstStyle/>
          <a:p>
            <a:pPr marL="457200" lvl="1" indent="0">
              <a:spcBef>
                <a:spcPts val="0"/>
              </a:spcBef>
              <a:buNone/>
            </a:pPr>
            <a:endParaRPr lang="en-US" sz="4300" dirty="0" smtClean="0">
              <a:effectLst/>
              <a:latin typeface="Cambria"/>
              <a:ea typeface="ＭＳ 明朝"/>
              <a:cs typeface="Times New Roman"/>
            </a:endParaRPr>
          </a:p>
          <a:p>
            <a:pPr marL="0" lvl="0" indent="0">
              <a:spcBef>
                <a:spcPts val="0"/>
              </a:spcBef>
              <a:buNone/>
            </a:pPr>
            <a:r>
              <a:rPr lang="en-US" sz="4300" dirty="0" smtClean="0">
                <a:effectLst/>
                <a:latin typeface="Cambria"/>
                <a:ea typeface="ＭＳ 明朝"/>
                <a:cs typeface="Times New Roman"/>
              </a:rPr>
              <a:t>3. Configure USB</a:t>
            </a:r>
          </a:p>
          <a:p>
            <a:pPr lvl="1">
              <a:spcBef>
                <a:spcPts val="0"/>
              </a:spcBef>
            </a:pPr>
            <a:r>
              <a:rPr lang="en-US" sz="4300" dirty="0" smtClean="0">
                <a:effectLst/>
                <a:latin typeface="Cambria"/>
                <a:ea typeface="ＭＳ 明朝"/>
                <a:cs typeface="Times New Roman"/>
              </a:rPr>
              <a:t>cd /</a:t>
            </a:r>
            <a:r>
              <a:rPr lang="en-US" sz="4300" dirty="0" err="1" smtClean="0">
                <a:effectLst/>
                <a:latin typeface="Cambria"/>
                <a:ea typeface="ＭＳ 明朝"/>
                <a:cs typeface="Times New Roman"/>
              </a:rPr>
              <a:t>etc</a:t>
            </a:r>
            <a:r>
              <a:rPr lang="en-US" sz="4300" dirty="0" smtClean="0">
                <a:effectLst/>
                <a:latin typeface="Cambria"/>
                <a:ea typeface="ＭＳ 明朝"/>
                <a:cs typeface="Times New Roman"/>
              </a:rPr>
              <a:t>/</a:t>
            </a:r>
            <a:r>
              <a:rPr lang="en-US" sz="4300" dirty="0" err="1" smtClean="0">
                <a:effectLst/>
                <a:latin typeface="Cambria"/>
                <a:ea typeface="ＭＳ 明朝"/>
                <a:cs typeface="Times New Roman"/>
              </a:rPr>
              <a:t>udev</a:t>
            </a:r>
            <a:r>
              <a:rPr lang="en-US" sz="4300" dirty="0" smtClean="0">
                <a:effectLst/>
                <a:latin typeface="Cambria"/>
                <a:ea typeface="ＭＳ 明朝"/>
                <a:cs typeface="Times New Roman"/>
              </a:rPr>
              <a:t>/</a:t>
            </a:r>
            <a:r>
              <a:rPr lang="en-US" sz="4300" dirty="0" err="1" smtClean="0">
                <a:effectLst/>
                <a:latin typeface="Cambria"/>
                <a:ea typeface="ＭＳ 明朝"/>
                <a:cs typeface="Times New Roman"/>
              </a:rPr>
              <a:t>rules.d</a:t>
            </a:r>
            <a:r>
              <a:rPr lang="en-US" sz="4300" dirty="0" smtClean="0">
                <a:effectLst/>
                <a:latin typeface="Cambria"/>
                <a:ea typeface="ＭＳ 明朝"/>
                <a:cs typeface="Times New Roman"/>
              </a:rPr>
              <a:t>/51-android.rules</a:t>
            </a:r>
          </a:p>
          <a:p>
            <a:pPr lvl="1">
              <a:spcBef>
                <a:spcPts val="0"/>
              </a:spcBef>
            </a:pPr>
            <a:r>
              <a:rPr lang="en-US" sz="4300" dirty="0" smtClean="0">
                <a:effectLst/>
                <a:latin typeface="Cambria"/>
                <a:ea typeface="ＭＳ 明朝"/>
                <a:cs typeface="Times New Roman"/>
              </a:rPr>
              <a:t>Create the file if it doesn't exist.</a:t>
            </a:r>
          </a:p>
          <a:p>
            <a:pPr lvl="1">
              <a:spcBef>
                <a:spcPts val="0"/>
              </a:spcBef>
            </a:pPr>
            <a:r>
              <a:rPr lang="en-US" sz="4300" dirty="0" smtClean="0">
                <a:effectLst/>
                <a:latin typeface="Cambria"/>
                <a:ea typeface="ＭＳ 明朝"/>
                <a:cs typeface="Times New Roman"/>
              </a:rPr>
              <a:t>Edit the file with the following line</a:t>
            </a:r>
          </a:p>
          <a:p>
            <a:pPr lvl="1">
              <a:spcBef>
                <a:spcPts val="0"/>
              </a:spcBef>
            </a:pPr>
            <a:r>
              <a:rPr lang="en-US" sz="4300" dirty="0" smtClean="0">
                <a:effectLst/>
                <a:latin typeface="Cambria"/>
                <a:ea typeface="ＭＳ 明朝"/>
                <a:cs typeface="Times New Roman"/>
              </a:rPr>
              <a:t># </a:t>
            </a:r>
            <a:r>
              <a:rPr lang="en-US" sz="4300" dirty="0" err="1" smtClean="0">
                <a:effectLst/>
                <a:latin typeface="Cambria"/>
                <a:ea typeface="ＭＳ 明朝"/>
                <a:cs typeface="Times New Roman"/>
              </a:rPr>
              <a:t>adb</a:t>
            </a:r>
            <a:r>
              <a:rPr lang="en-US" sz="4300" dirty="0" smtClean="0">
                <a:effectLst/>
                <a:latin typeface="Cambria"/>
                <a:ea typeface="ＭＳ 明朝"/>
                <a:cs typeface="Times New Roman"/>
              </a:rPr>
              <a:t> protocol on </a:t>
            </a:r>
            <a:r>
              <a:rPr lang="en-US" sz="4300" dirty="0" err="1" smtClean="0">
                <a:effectLst/>
                <a:latin typeface="Cambria"/>
                <a:ea typeface="ＭＳ 明朝"/>
                <a:cs typeface="Times New Roman"/>
              </a:rPr>
              <a:t>crespo</a:t>
            </a:r>
            <a:r>
              <a:rPr lang="en-US" sz="4300" dirty="0" smtClean="0">
                <a:effectLst/>
                <a:latin typeface="Cambria"/>
                <a:ea typeface="ＭＳ 明朝"/>
                <a:cs typeface="Times New Roman"/>
              </a:rPr>
              <a:t>/crespo4g (Nexus S)</a:t>
            </a:r>
          </a:p>
          <a:p>
            <a:pPr lvl="1">
              <a:spcBef>
                <a:spcPts val="0"/>
              </a:spcBef>
            </a:pPr>
            <a:r>
              <a:rPr lang="en-US" sz="4300" dirty="0" smtClean="0">
                <a:effectLst/>
                <a:latin typeface="Cambria"/>
                <a:ea typeface="ＭＳ 明朝"/>
                <a:cs typeface="Times New Roman"/>
              </a:rPr>
              <a:t>SUBSYSTEM=="</a:t>
            </a:r>
            <a:r>
              <a:rPr lang="en-US" sz="4300" dirty="0" err="1" smtClean="0">
                <a:effectLst/>
                <a:latin typeface="Cambria"/>
                <a:ea typeface="ＭＳ 明朝"/>
                <a:cs typeface="Times New Roman"/>
              </a:rPr>
              <a:t>usb</a:t>
            </a:r>
            <a:r>
              <a:rPr lang="en-US" sz="4300" dirty="0" smtClean="0">
                <a:effectLst/>
                <a:latin typeface="Cambria"/>
                <a:ea typeface="ＭＳ 明朝"/>
                <a:cs typeface="Times New Roman"/>
              </a:rPr>
              <a:t>", ATTR{</a:t>
            </a:r>
            <a:r>
              <a:rPr lang="en-US" sz="4300" dirty="0" err="1" smtClean="0">
                <a:effectLst/>
                <a:latin typeface="Cambria"/>
                <a:ea typeface="ＭＳ 明朝"/>
                <a:cs typeface="Times New Roman"/>
              </a:rPr>
              <a:t>idVendor</a:t>
            </a:r>
            <a:r>
              <a:rPr lang="en-US" sz="4300" dirty="0" smtClean="0">
                <a:effectLst/>
                <a:latin typeface="Cambria"/>
                <a:ea typeface="ＭＳ 明朝"/>
                <a:cs typeface="Times New Roman"/>
              </a:rPr>
              <a:t>}=="18d1", ATTR{</a:t>
            </a:r>
            <a:r>
              <a:rPr lang="en-US" sz="4300" dirty="0" err="1" smtClean="0">
                <a:effectLst/>
                <a:latin typeface="Cambria"/>
                <a:ea typeface="ＭＳ 明朝"/>
                <a:cs typeface="Times New Roman"/>
              </a:rPr>
              <a:t>idProduct</a:t>
            </a:r>
            <a:r>
              <a:rPr lang="en-US" sz="4300" dirty="0" smtClean="0">
                <a:effectLst/>
                <a:latin typeface="Cambria"/>
                <a:ea typeface="ＭＳ 明朝"/>
                <a:cs typeface="Times New Roman"/>
              </a:rPr>
              <a:t>}=="4e22", MODE="0600", OWNER="&lt;username&gt;”</a:t>
            </a:r>
            <a:endParaRPr lang="en-US" sz="4300" dirty="0" smtClean="0">
              <a:latin typeface="Cambria"/>
              <a:ea typeface="ＭＳ 明朝"/>
              <a:cs typeface="Times New Roman"/>
            </a:endParaRPr>
          </a:p>
          <a:p>
            <a:pPr lvl="1">
              <a:spcBef>
                <a:spcPts val="0"/>
              </a:spcBef>
            </a:pPr>
            <a:r>
              <a:rPr lang="en-US" sz="4300" dirty="0" smtClean="0">
                <a:effectLst/>
                <a:latin typeface="Cambria"/>
                <a:ea typeface="ＭＳ 明朝"/>
                <a:cs typeface="Times New Roman"/>
              </a:rPr>
              <a:t>For different models the values may change.</a:t>
            </a:r>
          </a:p>
          <a:p>
            <a:pPr lvl="1">
              <a:spcBef>
                <a:spcPts val="0"/>
              </a:spcBef>
            </a:pPr>
            <a:endParaRPr lang="en-US" sz="4300" dirty="0" smtClean="0">
              <a:effectLst/>
              <a:latin typeface="Cambria"/>
              <a:ea typeface="ＭＳ 明朝"/>
              <a:cs typeface="Times New Roman"/>
            </a:endParaRPr>
          </a:p>
          <a:p>
            <a:pPr marL="0" marR="0" indent="0">
              <a:spcBef>
                <a:spcPts val="0"/>
              </a:spcBef>
              <a:spcAft>
                <a:spcPts val="0"/>
              </a:spcAft>
              <a:buNone/>
            </a:pPr>
            <a:r>
              <a:rPr lang="en-US" sz="4300" dirty="0" smtClean="0">
                <a:effectLst/>
                <a:latin typeface="Cambria"/>
                <a:ea typeface="ＭＳ 明朝"/>
                <a:cs typeface="Times New Roman"/>
              </a:rPr>
              <a:t>4. Setup </a:t>
            </a:r>
            <a:r>
              <a:rPr lang="en-US" sz="4300" dirty="0" err="1" smtClean="0">
                <a:effectLst/>
                <a:latin typeface="Cambria"/>
                <a:ea typeface="ＭＳ 明朝"/>
                <a:cs typeface="Times New Roman"/>
              </a:rPr>
              <a:t>cccahe</a:t>
            </a:r>
            <a:r>
              <a:rPr lang="en-US" sz="4300" dirty="0" smtClean="0">
                <a:effectLst/>
                <a:latin typeface="Cambria"/>
                <a:ea typeface="ＭＳ 明朝"/>
                <a:cs typeface="Times New Roman"/>
              </a:rPr>
              <a:t> for easy building.</a:t>
            </a:r>
          </a:p>
          <a:p>
            <a:pPr lvl="1">
              <a:spcBef>
                <a:spcPts val="0"/>
              </a:spcBef>
            </a:pPr>
            <a:r>
              <a:rPr lang="en-US" sz="4300" dirty="0" smtClean="0">
                <a:effectLst/>
                <a:latin typeface="Cambria"/>
                <a:ea typeface="ＭＳ 明朝"/>
                <a:cs typeface="Times New Roman"/>
              </a:rPr>
              <a:t>$ </a:t>
            </a:r>
            <a:r>
              <a:rPr lang="en-US" sz="4300" dirty="0" smtClean="0">
                <a:solidFill>
                  <a:srgbClr val="008000"/>
                </a:solidFill>
                <a:effectLst/>
                <a:latin typeface="Cambria"/>
                <a:ea typeface="ＭＳ 明朝"/>
                <a:cs typeface="Times New Roman"/>
              </a:rPr>
              <a:t>export USE_CCACHE=1</a:t>
            </a:r>
            <a:endParaRPr lang="en-US" sz="4300" dirty="0" smtClean="0">
              <a:effectLst/>
              <a:latin typeface="Cambria"/>
              <a:ea typeface="ＭＳ 明朝"/>
              <a:cs typeface="Times New Roman"/>
            </a:endParaRPr>
          </a:p>
          <a:p>
            <a:pPr lvl="1">
              <a:spcBef>
                <a:spcPts val="0"/>
              </a:spcBef>
            </a:pPr>
            <a:r>
              <a:rPr lang="en-US" sz="4300" dirty="0" smtClean="0">
                <a:effectLst/>
                <a:latin typeface="Cambria"/>
                <a:ea typeface="ＭＳ 明朝"/>
                <a:cs typeface="Times New Roman"/>
              </a:rPr>
              <a:t>$ </a:t>
            </a:r>
            <a:r>
              <a:rPr lang="en-US" sz="4300" dirty="0" smtClean="0">
                <a:solidFill>
                  <a:srgbClr val="008000"/>
                </a:solidFill>
                <a:effectLst/>
                <a:latin typeface="Cambria"/>
                <a:ea typeface="ＭＳ 明朝"/>
                <a:cs typeface="Times New Roman"/>
              </a:rPr>
              <a:t>export CCACHE_DIR=&lt;path-to-your-cache-directory&gt;</a:t>
            </a:r>
            <a:endParaRPr lang="en-US" sz="4300" dirty="0" smtClean="0">
              <a:latin typeface="Cambria"/>
              <a:ea typeface="ＭＳ 明朝"/>
              <a:cs typeface="Times New Roman"/>
            </a:endParaRPr>
          </a:p>
          <a:p>
            <a:pPr lvl="1">
              <a:spcBef>
                <a:spcPts val="0"/>
              </a:spcBef>
            </a:pPr>
            <a:r>
              <a:rPr lang="en-US" sz="4300" dirty="0" smtClean="0">
                <a:effectLst/>
                <a:latin typeface="Cambria"/>
                <a:ea typeface="ＭＳ 明朝"/>
                <a:cs typeface="Times New Roman"/>
              </a:rPr>
              <a:t>$ </a:t>
            </a:r>
            <a:r>
              <a:rPr lang="en-US" sz="4300" dirty="0" err="1" smtClean="0">
                <a:solidFill>
                  <a:srgbClr val="008000"/>
                </a:solidFill>
                <a:effectLst/>
                <a:latin typeface="Cambria"/>
                <a:ea typeface="ＭＳ 明朝"/>
                <a:cs typeface="Times New Roman"/>
              </a:rPr>
              <a:t>prebuilts</a:t>
            </a:r>
            <a:r>
              <a:rPr lang="en-US" sz="4300" dirty="0" smtClean="0">
                <a:solidFill>
                  <a:srgbClr val="008000"/>
                </a:solidFill>
                <a:effectLst/>
                <a:latin typeface="Cambria"/>
                <a:ea typeface="ＭＳ 明朝"/>
                <a:cs typeface="Times New Roman"/>
              </a:rPr>
              <a:t>/</a:t>
            </a:r>
            <a:r>
              <a:rPr lang="en-US" sz="4300" dirty="0" err="1" smtClean="0">
                <a:solidFill>
                  <a:srgbClr val="008000"/>
                </a:solidFill>
                <a:effectLst/>
                <a:latin typeface="Cambria"/>
                <a:ea typeface="ＭＳ 明朝"/>
                <a:cs typeface="Times New Roman"/>
              </a:rPr>
              <a:t>misc</a:t>
            </a:r>
            <a:r>
              <a:rPr lang="en-US" sz="4300" dirty="0" smtClean="0">
                <a:solidFill>
                  <a:srgbClr val="008000"/>
                </a:solidFill>
                <a:effectLst/>
                <a:latin typeface="Cambria"/>
                <a:ea typeface="ＭＳ 明朝"/>
                <a:cs typeface="Times New Roman"/>
              </a:rPr>
              <a:t>/linux-x86/</a:t>
            </a:r>
            <a:r>
              <a:rPr lang="en-US" sz="4300" dirty="0" err="1" smtClean="0">
                <a:solidFill>
                  <a:srgbClr val="008000"/>
                </a:solidFill>
                <a:effectLst/>
                <a:latin typeface="Cambria"/>
                <a:ea typeface="ＭＳ 明朝"/>
                <a:cs typeface="Times New Roman"/>
              </a:rPr>
              <a:t>ccache</a:t>
            </a:r>
            <a:r>
              <a:rPr lang="en-US" sz="4300" dirty="0" smtClean="0">
                <a:solidFill>
                  <a:srgbClr val="008000"/>
                </a:solidFill>
                <a:effectLst/>
                <a:latin typeface="Cambria"/>
                <a:ea typeface="ＭＳ 明朝"/>
                <a:cs typeface="Times New Roman"/>
              </a:rPr>
              <a:t>/</a:t>
            </a:r>
            <a:r>
              <a:rPr lang="en-US" sz="4300" dirty="0" err="1" smtClean="0">
                <a:solidFill>
                  <a:srgbClr val="008000"/>
                </a:solidFill>
                <a:effectLst/>
                <a:latin typeface="Cambria"/>
                <a:ea typeface="ＭＳ 明朝"/>
                <a:cs typeface="Times New Roman"/>
              </a:rPr>
              <a:t>ccache</a:t>
            </a:r>
            <a:r>
              <a:rPr lang="en-US" sz="4300" dirty="0" smtClean="0">
                <a:solidFill>
                  <a:srgbClr val="008000"/>
                </a:solidFill>
                <a:effectLst/>
                <a:latin typeface="Cambria"/>
                <a:ea typeface="ＭＳ 明朝"/>
                <a:cs typeface="Times New Roman"/>
              </a:rPr>
              <a:t> -M 50G</a:t>
            </a:r>
            <a:r>
              <a:rPr lang="en-US" sz="4300" dirty="0" smtClean="0">
                <a:effectLst/>
                <a:latin typeface="Cambria"/>
                <a:ea typeface="ＭＳ 明朝"/>
                <a:cs typeface="Times New Roman"/>
              </a:rPr>
              <a:t>(This value can be 50- 100) (The path may change depending on the source code/android version).</a:t>
            </a:r>
          </a:p>
          <a:p>
            <a:endParaRPr lang="en-US" dirty="0"/>
          </a:p>
        </p:txBody>
      </p:sp>
    </p:spTree>
    <p:extLst>
      <p:ext uri="{BB962C8B-B14F-4D97-AF65-F5344CB8AC3E}">
        <p14:creationId xmlns:p14="http://schemas.microsoft.com/office/powerpoint/2010/main" val="284312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79488"/>
          </a:xfrm>
        </p:spPr>
        <p:txBody>
          <a:bodyPr/>
          <a:lstStyle/>
          <a:p>
            <a:r>
              <a:rPr lang="en-US" dirty="0"/>
              <a:t>Downloading Android Source Code</a:t>
            </a:r>
            <a:r>
              <a:rPr lang="en-US" dirty="0" smtClean="0">
                <a:effectLst/>
              </a:rPr>
              <a:t> </a:t>
            </a:r>
            <a:endParaRPr lang="en-US" dirty="0"/>
          </a:p>
        </p:txBody>
      </p:sp>
      <p:sp>
        <p:nvSpPr>
          <p:cNvPr id="3" name="Content Placeholder 2"/>
          <p:cNvSpPr>
            <a:spLocks noGrp="1"/>
          </p:cNvSpPr>
          <p:nvPr>
            <p:ph idx="1"/>
          </p:nvPr>
        </p:nvSpPr>
        <p:spPr>
          <a:xfrm>
            <a:off x="457200" y="1254126"/>
            <a:ext cx="8229600" cy="5349874"/>
          </a:xfrm>
        </p:spPr>
        <p:txBody>
          <a:bodyPr>
            <a:normAutofit fontScale="47500" lnSpcReduction="20000"/>
          </a:bodyPr>
          <a:lstStyle/>
          <a:p>
            <a:pPr marL="0" indent="0">
              <a:buNone/>
            </a:pPr>
            <a:r>
              <a:rPr lang="en-US" sz="3800" b="1" dirty="0" smtClean="0"/>
              <a:t>Install </a:t>
            </a:r>
            <a:r>
              <a:rPr lang="en-US" sz="3800" b="1" dirty="0"/>
              <a:t>repo using the following </a:t>
            </a:r>
            <a:r>
              <a:rPr lang="en-US" sz="3800" b="1" dirty="0" smtClean="0"/>
              <a:t>commands:</a:t>
            </a:r>
            <a:endParaRPr lang="en-US" sz="3800" b="1" dirty="0"/>
          </a:p>
          <a:p>
            <a:r>
              <a:rPr lang="en-US" sz="3800" dirty="0"/>
              <a:t>$ </a:t>
            </a:r>
            <a:r>
              <a:rPr lang="en-US" sz="3800" dirty="0" err="1"/>
              <a:t>mkdir</a:t>
            </a:r>
            <a:r>
              <a:rPr lang="en-US" sz="3800" dirty="0"/>
              <a:t> ~/bin</a:t>
            </a:r>
          </a:p>
          <a:p>
            <a:r>
              <a:rPr lang="en-US" sz="3800" dirty="0"/>
              <a:t>$ PATH=~/bin:$PATH</a:t>
            </a:r>
          </a:p>
          <a:p>
            <a:r>
              <a:rPr lang="en-US" sz="3800" dirty="0"/>
              <a:t>$ curl https://dl-</a:t>
            </a:r>
            <a:r>
              <a:rPr lang="en-US" sz="3800" dirty="0" err="1"/>
              <a:t>ssl.google.com</a:t>
            </a:r>
            <a:r>
              <a:rPr lang="en-US" sz="3800" dirty="0"/>
              <a:t>/dl/</a:t>
            </a:r>
            <a:r>
              <a:rPr lang="en-US" sz="3800" dirty="0" err="1"/>
              <a:t>googlesource</a:t>
            </a:r>
            <a:r>
              <a:rPr lang="en-US" sz="3800" dirty="0"/>
              <a:t>/</a:t>
            </a:r>
            <a:r>
              <a:rPr lang="en-US" sz="3800" dirty="0" err="1"/>
              <a:t>git</a:t>
            </a:r>
            <a:r>
              <a:rPr lang="en-US" sz="3800" dirty="0"/>
              <a:t>-repo/repo &gt; ~/bin/repo</a:t>
            </a:r>
          </a:p>
          <a:p>
            <a:r>
              <a:rPr lang="en-US" sz="3800" dirty="0"/>
              <a:t>$ </a:t>
            </a:r>
            <a:r>
              <a:rPr lang="en-US" sz="3800" dirty="0" err="1"/>
              <a:t>chmod</a:t>
            </a:r>
            <a:r>
              <a:rPr lang="en-US" sz="3800" dirty="0"/>
              <a:t> </a:t>
            </a:r>
            <a:r>
              <a:rPr lang="en-US" sz="3800" dirty="0" err="1"/>
              <a:t>a+x</a:t>
            </a:r>
            <a:r>
              <a:rPr lang="en-US" sz="3800" dirty="0"/>
              <a:t> ~/bin/repo</a:t>
            </a:r>
          </a:p>
          <a:p>
            <a:r>
              <a:rPr lang="en-US" sz="3800" dirty="0"/>
              <a:t>$ </a:t>
            </a:r>
            <a:r>
              <a:rPr lang="en-US" sz="3800" dirty="0" err="1"/>
              <a:t>mkdir</a:t>
            </a:r>
            <a:r>
              <a:rPr lang="en-US" sz="3800" dirty="0"/>
              <a:t> WORKING_DIRECTORY</a:t>
            </a:r>
          </a:p>
          <a:p>
            <a:r>
              <a:rPr lang="en-US" sz="3800" dirty="0"/>
              <a:t>$ cd WORKING_DIRECTORY</a:t>
            </a:r>
          </a:p>
          <a:p>
            <a:r>
              <a:rPr lang="en-US" sz="3800" dirty="0"/>
              <a:t>$ repo </a:t>
            </a:r>
            <a:r>
              <a:rPr lang="en-US" sz="3800" dirty="0" err="1"/>
              <a:t>init</a:t>
            </a:r>
            <a:r>
              <a:rPr lang="en-US" sz="3800" dirty="0"/>
              <a:t> -u https://</a:t>
            </a:r>
            <a:r>
              <a:rPr lang="en-US" sz="3800" dirty="0" err="1"/>
              <a:t>android.googlesource.com</a:t>
            </a:r>
            <a:r>
              <a:rPr lang="en-US" sz="3800" dirty="0"/>
              <a:t>/platform/manifest</a:t>
            </a:r>
          </a:p>
          <a:p>
            <a:r>
              <a:rPr lang="en-US" sz="3800" dirty="0"/>
              <a:t>$ repo </a:t>
            </a:r>
            <a:r>
              <a:rPr lang="en-US" sz="3800" dirty="0" err="1"/>
              <a:t>init</a:t>
            </a:r>
            <a:r>
              <a:rPr lang="en-US" sz="3800" dirty="0"/>
              <a:t> -u https://</a:t>
            </a:r>
            <a:r>
              <a:rPr lang="en-US" sz="3800" dirty="0" err="1"/>
              <a:t>android.googlesource.com</a:t>
            </a:r>
            <a:r>
              <a:rPr lang="en-US" sz="3800" dirty="0"/>
              <a:t>/platform/manifest -b android-4.0.1_r1(This branch may change based on the version and device for which code is required)</a:t>
            </a:r>
          </a:p>
          <a:p>
            <a:r>
              <a:rPr lang="en-US" sz="3800" dirty="0"/>
              <a:t>$ repo sync</a:t>
            </a:r>
          </a:p>
          <a:p>
            <a:pPr marL="0" indent="0">
              <a:buNone/>
            </a:pPr>
            <a:endParaRPr lang="en-US" sz="3800" dirty="0"/>
          </a:p>
          <a:p>
            <a:pPr marL="0" indent="0">
              <a:buNone/>
            </a:pPr>
            <a:r>
              <a:rPr lang="en-US" sz="3800" b="1" dirty="0"/>
              <a:t>Troubleshooting errors:</a:t>
            </a:r>
          </a:p>
          <a:p>
            <a:r>
              <a:rPr lang="en-US" sz="3800" dirty="0"/>
              <a:t>There is a problem in the </a:t>
            </a:r>
            <a:r>
              <a:rPr lang="en-US" sz="3800" dirty="0" err="1"/>
              <a:t>manifest.xml</a:t>
            </a:r>
            <a:r>
              <a:rPr lang="en-US" sz="3800" dirty="0"/>
              <a:t> file given by the </a:t>
            </a:r>
            <a:r>
              <a:rPr lang="en-US" sz="3800" dirty="0" err="1"/>
              <a:t>google</a:t>
            </a:r>
            <a:r>
              <a:rPr lang="en-US" sz="3800" dirty="0"/>
              <a:t> itself.</a:t>
            </a:r>
          </a:p>
          <a:p>
            <a:r>
              <a:rPr lang="en-US" sz="3800" dirty="0"/>
              <a:t>When downloading source code, see the error and if it gives fatal error of 'something is not a </a:t>
            </a:r>
            <a:r>
              <a:rPr lang="en-US" sz="3800" dirty="0" err="1"/>
              <a:t>git</a:t>
            </a:r>
            <a:r>
              <a:rPr lang="en-US" sz="3800" dirty="0"/>
              <a:t> repository'. </a:t>
            </a:r>
            <a:r>
              <a:rPr lang="en-US" sz="3800" dirty="0" err="1"/>
              <a:t>goto</a:t>
            </a:r>
            <a:r>
              <a:rPr lang="en-US" sz="3800" dirty="0"/>
              <a:t> .repo folder, edit </a:t>
            </a:r>
            <a:r>
              <a:rPr lang="en-US" sz="3800" dirty="0" err="1"/>
              <a:t>manifest.xml</a:t>
            </a:r>
            <a:r>
              <a:rPr lang="en-US" sz="3800" dirty="0"/>
              <a:t> file. If it is not required simply delete the line. The source code will be downloaded easily.</a:t>
            </a:r>
          </a:p>
          <a:p>
            <a:r>
              <a:rPr lang="en-US" sz="3800" dirty="0"/>
              <a:t>For other issues like proxy, networking issues, refer to [1]. </a:t>
            </a:r>
          </a:p>
        </p:txBody>
      </p:sp>
    </p:spTree>
    <p:extLst>
      <p:ext uri="{BB962C8B-B14F-4D97-AF65-F5344CB8AC3E}">
        <p14:creationId xmlns:p14="http://schemas.microsoft.com/office/powerpoint/2010/main" val="215679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Compiling and Building the source code</a:t>
            </a:r>
            <a:r>
              <a:rPr lang="en-US" dirty="0" smtClean="0">
                <a:effectLst/>
              </a:rPr>
              <a:t> </a:t>
            </a:r>
            <a:endParaRPr lang="en-US" dirty="0"/>
          </a:p>
        </p:txBody>
      </p:sp>
      <p:sp>
        <p:nvSpPr>
          <p:cNvPr id="3" name="Content Placeholder 2"/>
          <p:cNvSpPr>
            <a:spLocks noGrp="1"/>
          </p:cNvSpPr>
          <p:nvPr>
            <p:ph idx="1"/>
          </p:nvPr>
        </p:nvSpPr>
        <p:spPr/>
        <p:txBody>
          <a:bodyPr>
            <a:normAutofit fontScale="55000" lnSpcReduction="20000"/>
          </a:bodyPr>
          <a:lstStyle/>
          <a:p>
            <a:r>
              <a:rPr lang="en-US" dirty="0"/>
              <a:t>After choosing the </a:t>
            </a:r>
            <a:r>
              <a:rPr lang="en-US" dirty="0" err="1"/>
              <a:t>requried</a:t>
            </a:r>
            <a:r>
              <a:rPr lang="en-US" dirty="0"/>
              <a:t> branch and downloading the source code, run the following command for compiling it.</a:t>
            </a:r>
          </a:p>
          <a:p>
            <a:r>
              <a:rPr lang="en-US" dirty="0"/>
              <a:t>$ source build/</a:t>
            </a:r>
            <a:r>
              <a:rPr lang="en-US" dirty="0" err="1"/>
              <a:t>envsetup.sh</a:t>
            </a:r>
            <a:endParaRPr lang="en-US" dirty="0"/>
          </a:p>
          <a:p>
            <a:r>
              <a:rPr lang="en-US" dirty="0"/>
              <a:t>$ </a:t>
            </a:r>
            <a:r>
              <a:rPr lang="en-US" dirty="0" err="1"/>
              <a:t>set_stuff_for_environment</a:t>
            </a:r>
            <a:endParaRPr lang="en-US" dirty="0"/>
          </a:p>
          <a:p>
            <a:r>
              <a:rPr lang="en-US" dirty="0"/>
              <a:t>$ lunch</a:t>
            </a:r>
          </a:p>
          <a:p>
            <a:r>
              <a:rPr lang="en-US" dirty="0"/>
              <a:t>It gives a list of targets for which binary has to be build. Choose the required option.</a:t>
            </a:r>
          </a:p>
          <a:p>
            <a:r>
              <a:rPr lang="en-US" dirty="0"/>
              <a:t>select option 8 '</a:t>
            </a:r>
            <a:r>
              <a:rPr lang="en-US" dirty="0" err="1"/>
              <a:t>full_crespo_userdebug</a:t>
            </a:r>
            <a:r>
              <a:rPr lang="en-US" dirty="0"/>
              <a:t>' for Nexus S device.</a:t>
            </a:r>
          </a:p>
          <a:p>
            <a:r>
              <a:rPr lang="en-US" dirty="0"/>
              <a:t>$ make -j4</a:t>
            </a:r>
          </a:p>
          <a:p>
            <a:r>
              <a:rPr lang="en-US" dirty="0"/>
              <a:t>Wait until the make is success or fix the compile errors 'if any'.</a:t>
            </a:r>
          </a:p>
          <a:p>
            <a:r>
              <a:rPr lang="en-US" dirty="0"/>
              <a:t> </a:t>
            </a:r>
          </a:p>
          <a:p>
            <a:r>
              <a:rPr lang="en-US" dirty="0"/>
              <a:t>Just check check for the files out/target/product/generic for </a:t>
            </a:r>
            <a:r>
              <a:rPr lang="en-US" dirty="0" err="1"/>
              <a:t>system.img</a:t>
            </a:r>
            <a:r>
              <a:rPr lang="en-US" dirty="0"/>
              <a:t> and </a:t>
            </a:r>
            <a:r>
              <a:rPr lang="en-US" dirty="0" err="1"/>
              <a:t>root.img</a:t>
            </a:r>
            <a:r>
              <a:rPr lang="en-US" dirty="0"/>
              <a:t> files.</a:t>
            </a:r>
          </a:p>
          <a:p>
            <a:r>
              <a:rPr lang="en-US" dirty="0"/>
              <a:t>Run this command to see the already built code in the emulator.</a:t>
            </a:r>
          </a:p>
          <a:p>
            <a:r>
              <a:rPr lang="en-US" dirty="0"/>
              <a:t>$ emulator</a:t>
            </a:r>
          </a:p>
          <a:p>
            <a:r>
              <a:rPr lang="en-US" dirty="0"/>
              <a:t>Emulator should work fine.</a:t>
            </a:r>
          </a:p>
          <a:p>
            <a:endParaRPr lang="en-US" dirty="0"/>
          </a:p>
        </p:txBody>
      </p:sp>
    </p:spTree>
    <p:extLst>
      <p:ext uri="{BB962C8B-B14F-4D97-AF65-F5344CB8AC3E}">
        <p14:creationId xmlns:p14="http://schemas.microsoft.com/office/powerpoint/2010/main" val="1245577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Flashing</a:t>
            </a:r>
            <a:r>
              <a:rPr lang="en-US" dirty="0" smtClean="0">
                <a:effectLst/>
              </a:rPr>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a:t>Make sure USB access is configured correctly as mentioned above in the first step. To flash a device, it should be in </a:t>
            </a:r>
            <a:r>
              <a:rPr lang="en-US" dirty="0" err="1"/>
              <a:t>fastboot</a:t>
            </a:r>
            <a:r>
              <a:rPr lang="en-US" dirty="0"/>
              <a:t> mode. </a:t>
            </a:r>
            <a:endParaRPr lang="en-US" dirty="0" smtClean="0"/>
          </a:p>
          <a:p>
            <a:endParaRPr lang="en-US" dirty="0"/>
          </a:p>
          <a:p>
            <a:r>
              <a:rPr lang="en-US" dirty="0"/>
              <a:t>$ </a:t>
            </a:r>
            <a:r>
              <a:rPr lang="en-US" dirty="0" err="1"/>
              <a:t>adb</a:t>
            </a:r>
            <a:r>
              <a:rPr lang="en-US" dirty="0"/>
              <a:t> reboot </a:t>
            </a:r>
            <a:r>
              <a:rPr lang="en-US" dirty="0" err="1"/>
              <a:t>bootloader</a:t>
            </a:r>
            <a:r>
              <a:rPr lang="en-US" dirty="0"/>
              <a:t> </a:t>
            </a:r>
          </a:p>
          <a:p>
            <a:pPr marL="0" indent="0">
              <a:buNone/>
            </a:pPr>
            <a:r>
              <a:rPr lang="en-US" dirty="0" smtClean="0"/>
              <a:t>	OR </a:t>
            </a:r>
            <a:endParaRPr lang="en-US" dirty="0"/>
          </a:p>
          <a:p>
            <a:r>
              <a:rPr lang="en-US" dirty="0"/>
              <a:t>press the combination of hard keys for that particular device.</a:t>
            </a:r>
          </a:p>
          <a:p>
            <a:pPr marL="0" indent="0">
              <a:buNone/>
            </a:pPr>
            <a:endParaRPr lang="en-US" dirty="0"/>
          </a:p>
          <a:p>
            <a:r>
              <a:rPr lang="en-US" dirty="0"/>
              <a:t>$ </a:t>
            </a:r>
            <a:r>
              <a:rPr lang="en-US" dirty="0" err="1"/>
              <a:t>fastboot</a:t>
            </a:r>
            <a:r>
              <a:rPr lang="en-US" dirty="0"/>
              <a:t> </a:t>
            </a:r>
            <a:r>
              <a:rPr lang="en-US" dirty="0" err="1"/>
              <a:t>flashall</a:t>
            </a:r>
            <a:r>
              <a:rPr lang="en-US" dirty="0"/>
              <a:t> </a:t>
            </a:r>
            <a:r>
              <a:rPr lang="en-US" dirty="0" smtClean="0"/>
              <a:t>–w</a:t>
            </a:r>
          </a:p>
          <a:p>
            <a:pPr marL="0" indent="0">
              <a:buNone/>
            </a:pPr>
            <a:r>
              <a:rPr lang="en-US" dirty="0"/>
              <a:t> </a:t>
            </a:r>
          </a:p>
          <a:p>
            <a:r>
              <a:rPr lang="en-US" dirty="0"/>
              <a:t>Check if the flashing is success</a:t>
            </a:r>
          </a:p>
          <a:p>
            <a:pPr marL="0" indent="0">
              <a:buNone/>
            </a:pPr>
            <a:r>
              <a:rPr lang="en-US" dirty="0"/>
              <a:t> </a:t>
            </a:r>
          </a:p>
          <a:p>
            <a:r>
              <a:rPr lang="en-US" dirty="0"/>
              <a:t>Download the factory image and flash with the same steps mentioned above in case the build binary failed to work</a:t>
            </a:r>
            <a:r>
              <a:rPr lang="en-US" dirty="0" smtClean="0">
                <a:effectLst/>
              </a:rPr>
              <a:t> </a:t>
            </a:r>
            <a:endParaRPr lang="en-US" dirty="0"/>
          </a:p>
        </p:txBody>
      </p:sp>
    </p:spTree>
    <p:extLst>
      <p:ext uri="{BB962C8B-B14F-4D97-AF65-F5344CB8AC3E}">
        <p14:creationId xmlns:p14="http://schemas.microsoft.com/office/powerpoint/2010/main" val="2102654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Rooting</a:t>
            </a:r>
            <a:endParaRPr lang="en-US" dirty="0"/>
          </a:p>
        </p:txBody>
      </p:sp>
      <p:sp>
        <p:nvSpPr>
          <p:cNvPr id="3" name="Content Placeholder 2"/>
          <p:cNvSpPr>
            <a:spLocks noGrp="1"/>
          </p:cNvSpPr>
          <p:nvPr>
            <p:ph idx="1"/>
          </p:nvPr>
        </p:nvSpPr>
        <p:spPr/>
        <p:txBody>
          <a:bodyPr>
            <a:normAutofit fontScale="92500"/>
          </a:bodyPr>
          <a:lstStyle/>
          <a:p>
            <a:r>
              <a:rPr lang="en-US" dirty="0" smtClean="0"/>
              <a:t>Rooting the device is essentially getting the </a:t>
            </a:r>
            <a:r>
              <a:rPr lang="en-US" dirty="0" err="1" smtClean="0"/>
              <a:t>uid</a:t>
            </a:r>
            <a:r>
              <a:rPr lang="en-US" dirty="0" smtClean="0"/>
              <a:t> 0 when logging in into the system using </a:t>
            </a:r>
            <a:r>
              <a:rPr lang="en-US" dirty="0" err="1" smtClean="0"/>
              <a:t>adb</a:t>
            </a:r>
            <a:r>
              <a:rPr lang="en-US" dirty="0" smtClean="0"/>
              <a:t> or any other terminal app.</a:t>
            </a:r>
          </a:p>
          <a:p>
            <a:r>
              <a:rPr lang="en-US" dirty="0" smtClean="0"/>
              <a:t>There is a configuration file that decides whether or not a user logging in via </a:t>
            </a:r>
            <a:r>
              <a:rPr lang="en-US" dirty="0" err="1" smtClean="0"/>
              <a:t>adb</a:t>
            </a:r>
            <a:r>
              <a:rPr lang="en-US" dirty="0" smtClean="0"/>
              <a:t> gets root access or not. This file is located at : /</a:t>
            </a:r>
            <a:r>
              <a:rPr lang="en-US" dirty="0" err="1" smtClean="0"/>
              <a:t>default.prop</a:t>
            </a:r>
            <a:endParaRPr lang="en-US" dirty="0" smtClean="0"/>
          </a:p>
          <a:p>
            <a:r>
              <a:rPr lang="en-US" dirty="0" smtClean="0"/>
              <a:t>The file /</a:t>
            </a:r>
            <a:r>
              <a:rPr lang="en-US" dirty="0" err="1" smtClean="0"/>
              <a:t>default.prop</a:t>
            </a:r>
            <a:r>
              <a:rPr lang="en-US" dirty="0" smtClean="0"/>
              <a:t> cannot be edited directly on logging in into </a:t>
            </a:r>
            <a:r>
              <a:rPr lang="en-US" dirty="0" err="1" smtClean="0"/>
              <a:t>adb</a:t>
            </a:r>
            <a:r>
              <a:rPr lang="en-US" dirty="0" smtClean="0"/>
              <a:t> since the system would be root owned and hence inaccessible.</a:t>
            </a:r>
          </a:p>
        </p:txBody>
      </p:sp>
    </p:spTree>
    <p:extLst>
      <p:ext uri="{BB962C8B-B14F-4D97-AF65-F5344CB8AC3E}">
        <p14:creationId xmlns:p14="http://schemas.microsoft.com/office/powerpoint/2010/main" val="142433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to Root</a:t>
            </a:r>
            <a:endParaRPr lang="en-US" dirty="0"/>
          </a:p>
        </p:txBody>
      </p:sp>
      <p:sp>
        <p:nvSpPr>
          <p:cNvPr id="3" name="Content Placeholder 2"/>
          <p:cNvSpPr>
            <a:spLocks noGrp="1"/>
          </p:cNvSpPr>
          <p:nvPr>
            <p:ph idx="1"/>
          </p:nvPr>
        </p:nvSpPr>
        <p:spPr/>
        <p:txBody>
          <a:bodyPr>
            <a:normAutofit lnSpcReduction="10000"/>
          </a:bodyPr>
          <a:lstStyle/>
          <a:p>
            <a:r>
              <a:rPr lang="en-US" dirty="0" err="1" smtClean="0"/>
              <a:t>Inshort</a:t>
            </a:r>
            <a:r>
              <a:rPr lang="en-US" dirty="0" smtClean="0"/>
              <a:t>:</a:t>
            </a:r>
          </a:p>
          <a:p>
            <a:pPr lvl="1"/>
            <a:r>
              <a:rPr lang="en-US" dirty="0" smtClean="0"/>
              <a:t>Take any android image,</a:t>
            </a:r>
          </a:p>
          <a:p>
            <a:pPr lvl="1"/>
            <a:r>
              <a:rPr lang="en-US" dirty="0" smtClean="0"/>
              <a:t>unpack it,</a:t>
            </a:r>
          </a:p>
          <a:p>
            <a:pPr lvl="1"/>
            <a:r>
              <a:rPr lang="en-US" dirty="0" smtClean="0"/>
              <a:t>get into the root file system,</a:t>
            </a:r>
          </a:p>
          <a:p>
            <a:pPr lvl="1"/>
            <a:r>
              <a:rPr lang="en-US" dirty="0" smtClean="0"/>
              <a:t>Change the /</a:t>
            </a:r>
            <a:r>
              <a:rPr lang="en-US" dirty="0" err="1" smtClean="0"/>
              <a:t>default.prop</a:t>
            </a:r>
            <a:r>
              <a:rPr lang="en-US" dirty="0" smtClean="0"/>
              <a:t> file. Set </a:t>
            </a:r>
            <a:r>
              <a:rPr lang="en-US" dirty="0" err="1" smtClean="0"/>
              <a:t>ro.secure</a:t>
            </a:r>
            <a:r>
              <a:rPr lang="en-US" dirty="0" smtClean="0"/>
              <a:t> from 1 to 0</a:t>
            </a:r>
          </a:p>
          <a:p>
            <a:pPr lvl="1"/>
            <a:r>
              <a:rPr lang="en-US" dirty="0" smtClean="0"/>
              <a:t>Pack the file system back</a:t>
            </a:r>
          </a:p>
          <a:p>
            <a:pPr lvl="1"/>
            <a:r>
              <a:rPr lang="en-US" dirty="0" smtClean="0"/>
              <a:t>Pack the image back</a:t>
            </a:r>
          </a:p>
          <a:p>
            <a:pPr lvl="1"/>
            <a:r>
              <a:rPr lang="en-US" dirty="0" smtClean="0"/>
              <a:t>Flash it to the phone</a:t>
            </a:r>
          </a:p>
          <a:p>
            <a:pPr lvl="1"/>
            <a:endParaRPr lang="en-US" dirty="0"/>
          </a:p>
        </p:txBody>
      </p:sp>
    </p:spTree>
    <p:extLst>
      <p:ext uri="{BB962C8B-B14F-4D97-AF65-F5344CB8AC3E}">
        <p14:creationId xmlns:p14="http://schemas.microsoft.com/office/powerpoint/2010/main" val="145334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unpack</a:t>
            </a:r>
            <a:endParaRPr lang="en-US" dirty="0"/>
          </a:p>
        </p:txBody>
      </p:sp>
      <p:sp>
        <p:nvSpPr>
          <p:cNvPr id="3" name="Content Placeholder 2"/>
          <p:cNvSpPr>
            <a:spLocks noGrp="1"/>
          </p:cNvSpPr>
          <p:nvPr>
            <p:ph idx="1"/>
          </p:nvPr>
        </p:nvSpPr>
        <p:spPr/>
        <p:txBody>
          <a:bodyPr/>
          <a:lstStyle/>
          <a:p>
            <a:r>
              <a:rPr lang="en-US" dirty="0" smtClean="0"/>
              <a:t>Unzip the </a:t>
            </a:r>
            <a:r>
              <a:rPr lang="en-US" dirty="0" err="1" smtClean="0"/>
              <a:t>boot.img</a:t>
            </a:r>
            <a:r>
              <a:rPr lang="en-US" dirty="0" smtClean="0"/>
              <a:t>:</a:t>
            </a:r>
          </a:p>
          <a:p>
            <a:pPr marL="457200" lvl="1" indent="0">
              <a:buNone/>
            </a:pPr>
            <a:r>
              <a:rPr lang="en-US" dirty="0" smtClean="0"/>
              <a:t># </a:t>
            </a:r>
            <a:r>
              <a:rPr lang="en-US" b="1" dirty="0" err="1"/>
              <a:t>u</a:t>
            </a:r>
            <a:r>
              <a:rPr lang="en-US" b="1" dirty="0" err="1" smtClean="0"/>
              <a:t>nmkbootimg</a:t>
            </a:r>
            <a:r>
              <a:rPr lang="en-US" b="1" dirty="0" smtClean="0"/>
              <a:t> </a:t>
            </a:r>
            <a:r>
              <a:rPr lang="en-US" b="1" dirty="0" err="1" smtClean="0"/>
              <a:t>boot.img</a:t>
            </a:r>
            <a:r>
              <a:rPr lang="en-US" dirty="0"/>
              <a:t> </a:t>
            </a:r>
            <a:r>
              <a:rPr lang="en-US" dirty="0" smtClean="0"/>
              <a:t>(this command will also print you out how to pack it back using </a:t>
            </a:r>
            <a:r>
              <a:rPr lang="en-US" dirty="0" err="1" smtClean="0"/>
              <a:t>mkbootimg</a:t>
            </a:r>
            <a:r>
              <a:rPr lang="en-US" dirty="0" smtClean="0"/>
              <a:t>)</a:t>
            </a:r>
          </a:p>
          <a:p>
            <a:pPr marL="457200" lvl="1" indent="0">
              <a:buNone/>
            </a:pPr>
            <a:r>
              <a:rPr lang="en-US" dirty="0" smtClean="0"/>
              <a:t># </a:t>
            </a:r>
            <a:r>
              <a:rPr lang="en-US" b="1" dirty="0" err="1" smtClean="0"/>
              <a:t>mkdir</a:t>
            </a:r>
            <a:r>
              <a:rPr lang="en-US" b="1" dirty="0" smtClean="0"/>
              <a:t> </a:t>
            </a:r>
            <a:r>
              <a:rPr lang="en-US" b="1" dirty="0" err="1" smtClean="0"/>
              <a:t>rootfs</a:t>
            </a:r>
            <a:r>
              <a:rPr lang="en-US" b="1" dirty="0" smtClean="0"/>
              <a:t>; cd </a:t>
            </a:r>
            <a:r>
              <a:rPr lang="en-US" b="1" dirty="0" err="1" smtClean="0"/>
              <a:t>rootfs</a:t>
            </a:r>
            <a:endParaRPr lang="en-US" b="1" dirty="0" smtClean="0"/>
          </a:p>
          <a:p>
            <a:pPr marL="457200" lvl="1" indent="0">
              <a:buNone/>
            </a:pPr>
            <a:r>
              <a:rPr lang="en-US" dirty="0" smtClean="0"/>
              <a:t>#</a:t>
            </a:r>
            <a:r>
              <a:rPr lang="en-US" b="1" dirty="0" err="1" smtClean="0"/>
              <a:t>gzip</a:t>
            </a:r>
            <a:r>
              <a:rPr lang="en-US" b="1" dirty="0" smtClean="0"/>
              <a:t> -cd ../initramfs.cpio.gz | </a:t>
            </a:r>
            <a:r>
              <a:rPr lang="en-US" b="1" dirty="0" err="1" smtClean="0"/>
              <a:t>cpio</a:t>
            </a:r>
            <a:r>
              <a:rPr lang="en-US" b="1" dirty="0" smtClean="0"/>
              <a:t> -</a:t>
            </a:r>
            <a:r>
              <a:rPr lang="en-US" b="1" dirty="0" err="1" smtClean="0"/>
              <a:t>i</a:t>
            </a:r>
            <a:endParaRPr lang="en-US" b="1" dirty="0" smtClean="0"/>
          </a:p>
          <a:p>
            <a:pPr marL="457200" lvl="1" indent="0">
              <a:buNone/>
            </a:pPr>
            <a:endParaRPr lang="en-US" dirty="0"/>
          </a:p>
          <a:p>
            <a:pPr marL="457200" lvl="1" indent="0">
              <a:buNone/>
            </a:pPr>
            <a:r>
              <a:rPr lang="en-US" dirty="0" smtClean="0"/>
              <a:t>We get the root file system here. Now edit the </a:t>
            </a:r>
            <a:r>
              <a:rPr lang="en-US" dirty="0" err="1" smtClean="0"/>
              <a:t>default.prop</a:t>
            </a:r>
            <a:endParaRPr lang="en-US" dirty="0"/>
          </a:p>
        </p:txBody>
      </p:sp>
    </p:spTree>
    <p:extLst>
      <p:ext uri="{BB962C8B-B14F-4D97-AF65-F5344CB8AC3E}">
        <p14:creationId xmlns:p14="http://schemas.microsoft.com/office/powerpoint/2010/main" val="141827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242</TotalTime>
  <Words>851</Words>
  <Application>Microsoft Office PowerPoint</Application>
  <PresentationFormat>On-screen Show (4:3)</PresentationFormat>
  <Paragraphs>119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ANDROID BUILD ENVIRONMENT </vt:lpstr>
      <vt:lpstr>Initializing the Build Environment </vt:lpstr>
      <vt:lpstr>Initializing the Build Environment </vt:lpstr>
      <vt:lpstr>Downloading Android Source Code </vt:lpstr>
      <vt:lpstr>Compiling and Building the source code </vt:lpstr>
      <vt:lpstr>Flashing </vt:lpstr>
      <vt:lpstr>Rooting</vt:lpstr>
      <vt:lpstr>Procedure to Root</vt:lpstr>
      <vt:lpstr>How to unpack</vt:lpstr>
      <vt:lpstr>How to pack the image back</vt:lpstr>
      <vt:lpstr>Booting the new image</vt:lpstr>
      <vt:lpstr>strace</vt:lpstr>
      <vt:lpstr>strace</vt:lpstr>
      <vt:lpstr>References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BUILD ENVIRONMENT </dc:title>
  <dc:creator>Sundar Balasubramanian</dc:creator>
  <cp:lastModifiedBy>Supratik</cp:lastModifiedBy>
  <cp:revision>22</cp:revision>
  <dcterms:created xsi:type="dcterms:W3CDTF">2013-06-25T19:56:40Z</dcterms:created>
  <dcterms:modified xsi:type="dcterms:W3CDTF">2013-06-27T21:43:49Z</dcterms:modified>
</cp:coreProperties>
</file>