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7" name=""/>
        <p:cNvGrpSpPr/>
        <p:nvPr/>
      </p:nvGrpSpPr>
      <p:grpSpPr>
        <a:xfrm>
          <a:off x="0" y="0"/>
          <a:ext cx="0" cy="0"/>
          <a:chOff x="0" y="0"/>
          <a:chExt cx="0" cy="0"/>
        </a:xfrm>
      </p:grpSpPr>
      <p:sp>
        <p:nvSpPr>
          <p:cNvPr id="104865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7" name=""/>
        <p:cNvGrpSpPr/>
        <p:nvPr/>
      </p:nvGrpSpPr>
      <p:grpSpPr>
        <a:xfrm>
          <a:off x="0" y="0"/>
          <a:ext cx="0" cy="0"/>
          <a:chOff x="0" y="0"/>
          <a:chExt cx="0" cy="0"/>
        </a:xfrm>
      </p:grpSpPr>
      <p:sp>
        <p:nvSpPr>
          <p:cNvPr id="1048584"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5"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6"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7" name="Footer Placeholder 4"/>
          <p:cNvSpPr>
            <a:spLocks noGrp="1"/>
          </p:cNvSpPr>
          <p:nvPr>
            <p:ph type="ftr" sz="quarter" idx="11"/>
          </p:nvPr>
        </p:nvSpPr>
        <p:spPr/>
        <p:txBody>
          <a:bodyPr/>
          <a:p>
            <a:endParaRPr altLang="en-US" lang="zh-CN"/>
          </a:p>
        </p:txBody>
      </p:sp>
      <p:sp>
        <p:nvSpPr>
          <p:cNvPr id="1048588"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2" name=""/>
        <p:cNvGrpSpPr/>
        <p:nvPr/>
      </p:nvGrpSpPr>
      <p:grpSpPr>
        <a:xfrm>
          <a:off x="0" y="0"/>
          <a:ext cx="0" cy="0"/>
          <a:chOff x="0" y="0"/>
          <a:chExt cx="0" cy="0"/>
        </a:xfrm>
      </p:grpSpPr>
      <p:sp>
        <p:nvSpPr>
          <p:cNvPr id="1048625" name="Title 1"/>
          <p:cNvSpPr>
            <a:spLocks noGrp="1"/>
          </p:cNvSpPr>
          <p:nvPr>
            <p:ph type="title"/>
          </p:nvPr>
        </p:nvSpPr>
        <p:spPr/>
        <p:txBody>
          <a:bodyPr/>
          <a:p>
            <a:r>
              <a:rPr altLang="zh-CN" lang="en-US" smtClean="0"/>
              <a:t>Click to edit Master title style</a:t>
            </a:r>
            <a:endParaRPr dirty="0" lang="en-US"/>
          </a:p>
        </p:txBody>
      </p:sp>
      <p:sp>
        <p:nvSpPr>
          <p:cNvPr id="1048626"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7"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8" name="Footer Placeholder 4"/>
          <p:cNvSpPr>
            <a:spLocks noGrp="1"/>
          </p:cNvSpPr>
          <p:nvPr>
            <p:ph type="ftr" sz="quarter" idx="11"/>
          </p:nvPr>
        </p:nvSpPr>
        <p:spPr/>
        <p:txBody>
          <a:bodyPr/>
          <a:p>
            <a:endParaRPr altLang="en-US" lang="zh-CN"/>
          </a:p>
        </p:txBody>
      </p:sp>
      <p:sp>
        <p:nvSpPr>
          <p:cNvPr id="1048629"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9" name=""/>
        <p:cNvGrpSpPr/>
        <p:nvPr/>
      </p:nvGrpSpPr>
      <p:grpSpPr>
        <a:xfrm>
          <a:off x="0" y="0"/>
          <a:ext cx="0" cy="0"/>
          <a:chOff x="0" y="0"/>
          <a:chExt cx="0" cy="0"/>
        </a:xfrm>
      </p:grpSpPr>
      <p:sp>
        <p:nvSpPr>
          <p:cNvPr id="1048609"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10"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1"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2" name="Footer Placeholder 4"/>
          <p:cNvSpPr>
            <a:spLocks noGrp="1"/>
          </p:cNvSpPr>
          <p:nvPr>
            <p:ph type="ftr" sz="quarter" idx="11"/>
          </p:nvPr>
        </p:nvSpPr>
        <p:spPr/>
        <p:txBody>
          <a:bodyPr/>
          <a:p>
            <a:endParaRPr altLang="en-US" lang="zh-CN"/>
          </a:p>
        </p:txBody>
      </p:sp>
      <p:sp>
        <p:nvSpPr>
          <p:cNvPr id="1048613"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sp>
        <p:nvSpPr>
          <p:cNvPr id="1048614" name="Title 1"/>
          <p:cNvSpPr>
            <a:spLocks noGrp="1"/>
          </p:cNvSpPr>
          <p:nvPr>
            <p:ph type="title"/>
          </p:nvPr>
        </p:nvSpPr>
        <p:spPr/>
        <p:txBody>
          <a:bodyPr/>
          <a:p>
            <a:r>
              <a:rPr altLang="zh-CN" lang="en-US" smtClean="0"/>
              <a:t>Click to edit Master title style</a:t>
            </a:r>
            <a:endParaRPr dirty="0" lang="en-US"/>
          </a:p>
        </p:txBody>
      </p:sp>
      <p:sp>
        <p:nvSpPr>
          <p:cNvPr id="1048615"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6"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7" name="Footer Placeholder 4"/>
          <p:cNvSpPr>
            <a:spLocks noGrp="1"/>
          </p:cNvSpPr>
          <p:nvPr>
            <p:ph type="ftr" sz="quarter" idx="11"/>
          </p:nvPr>
        </p:nvSpPr>
        <p:spPr/>
        <p:txBody>
          <a:bodyPr/>
          <a:p>
            <a:endParaRPr altLang="en-US" lang="zh-CN"/>
          </a:p>
        </p:txBody>
      </p:sp>
      <p:sp>
        <p:nvSpPr>
          <p:cNvPr id="1048618"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3" name=""/>
        <p:cNvGrpSpPr/>
        <p:nvPr/>
      </p:nvGrpSpPr>
      <p:grpSpPr>
        <a:xfrm>
          <a:off x="0" y="0"/>
          <a:ext cx="0" cy="0"/>
          <a:chOff x="0" y="0"/>
          <a:chExt cx="0" cy="0"/>
        </a:xfrm>
      </p:grpSpPr>
      <p:sp>
        <p:nvSpPr>
          <p:cNvPr id="1048630"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31"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32"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3" name="Footer Placeholder 4"/>
          <p:cNvSpPr>
            <a:spLocks noGrp="1"/>
          </p:cNvSpPr>
          <p:nvPr>
            <p:ph type="ftr" sz="quarter" idx="11"/>
          </p:nvPr>
        </p:nvSpPr>
        <p:spPr/>
        <p:txBody>
          <a:bodyPr/>
          <a:p>
            <a:endParaRPr altLang="en-US" lang="zh-CN"/>
          </a:p>
        </p:txBody>
      </p:sp>
      <p:sp>
        <p:nvSpPr>
          <p:cNvPr id="1048634"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4" name=""/>
        <p:cNvGrpSpPr/>
        <p:nvPr/>
      </p:nvGrpSpPr>
      <p:grpSpPr>
        <a:xfrm>
          <a:off x="0" y="0"/>
          <a:ext cx="0" cy="0"/>
          <a:chOff x="0" y="0"/>
          <a:chExt cx="0" cy="0"/>
        </a:xfrm>
      </p:grpSpPr>
      <p:sp>
        <p:nvSpPr>
          <p:cNvPr id="1048635" name="Title 1"/>
          <p:cNvSpPr>
            <a:spLocks noGrp="1"/>
          </p:cNvSpPr>
          <p:nvPr>
            <p:ph type="title"/>
          </p:nvPr>
        </p:nvSpPr>
        <p:spPr/>
        <p:txBody>
          <a:bodyPr/>
          <a:p>
            <a:r>
              <a:rPr altLang="zh-CN" lang="en-US" smtClean="0"/>
              <a:t>Click to edit Master title style</a:t>
            </a:r>
            <a:endParaRPr dirty="0" lang="en-US"/>
          </a:p>
        </p:txBody>
      </p:sp>
      <p:sp>
        <p:nvSpPr>
          <p:cNvPr id="1048636"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7"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9" name="Footer Placeholder 5"/>
          <p:cNvSpPr>
            <a:spLocks noGrp="1"/>
          </p:cNvSpPr>
          <p:nvPr>
            <p:ph type="ftr" sz="quarter" idx="11"/>
          </p:nvPr>
        </p:nvSpPr>
        <p:spPr/>
        <p:txBody>
          <a:bodyPr/>
          <a:p>
            <a:endParaRPr altLang="en-US" lang="zh-CN"/>
          </a:p>
        </p:txBody>
      </p:sp>
      <p:sp>
        <p:nvSpPr>
          <p:cNvPr id="104864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5" name=""/>
        <p:cNvGrpSpPr/>
        <p:nvPr/>
      </p:nvGrpSpPr>
      <p:grpSpPr>
        <a:xfrm>
          <a:off x="0" y="0"/>
          <a:ext cx="0" cy="0"/>
          <a:chOff x="0" y="0"/>
          <a:chExt cx="0" cy="0"/>
        </a:xfrm>
      </p:grpSpPr>
      <p:sp>
        <p:nvSpPr>
          <p:cNvPr id="1048641"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42"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43"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4"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45"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6"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7" name="Footer Placeholder 7"/>
          <p:cNvSpPr>
            <a:spLocks noGrp="1"/>
          </p:cNvSpPr>
          <p:nvPr>
            <p:ph type="ftr" sz="quarter" idx="11"/>
          </p:nvPr>
        </p:nvSpPr>
        <p:spPr/>
        <p:txBody>
          <a:bodyPr/>
          <a:p>
            <a:endParaRPr altLang="en-US" lang="zh-CN"/>
          </a:p>
        </p:txBody>
      </p:sp>
      <p:sp>
        <p:nvSpPr>
          <p:cNvPr id="1048648"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8" name=""/>
        <p:cNvGrpSpPr/>
        <p:nvPr/>
      </p:nvGrpSpPr>
      <p:grpSpPr>
        <a:xfrm>
          <a:off x="0" y="0"/>
          <a:ext cx="0" cy="0"/>
          <a:chOff x="0" y="0"/>
          <a:chExt cx="0" cy="0"/>
        </a:xfrm>
      </p:grpSpPr>
      <p:sp>
        <p:nvSpPr>
          <p:cNvPr id="1048605" name="Title 1"/>
          <p:cNvSpPr>
            <a:spLocks noGrp="1"/>
          </p:cNvSpPr>
          <p:nvPr>
            <p:ph type="title"/>
          </p:nvPr>
        </p:nvSpPr>
        <p:spPr/>
        <p:txBody>
          <a:bodyPr/>
          <a:p>
            <a:r>
              <a:rPr altLang="zh-CN" lang="en-US" smtClean="0"/>
              <a:t>Click to edit Master title style</a:t>
            </a:r>
            <a:endParaRPr dirty="0" lang="en-US"/>
          </a:p>
        </p:txBody>
      </p:sp>
      <p:sp>
        <p:nvSpPr>
          <p:cNvPr id="1048606"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7" name="Footer Placeholder 3"/>
          <p:cNvSpPr>
            <a:spLocks noGrp="1"/>
          </p:cNvSpPr>
          <p:nvPr>
            <p:ph type="ftr" sz="quarter" idx="11"/>
          </p:nvPr>
        </p:nvSpPr>
        <p:spPr/>
        <p:txBody>
          <a:bodyPr/>
          <a:p>
            <a:endParaRPr altLang="en-US" lang="zh-CN"/>
          </a:p>
        </p:txBody>
      </p:sp>
      <p:sp>
        <p:nvSpPr>
          <p:cNvPr id="1048608"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5" name=""/>
        <p:cNvGrpSpPr/>
        <p:nvPr/>
      </p:nvGrpSpPr>
      <p:grpSpPr>
        <a:xfrm>
          <a:off x="0" y="0"/>
          <a:ext cx="0" cy="0"/>
          <a:chOff x="0" y="0"/>
          <a:chExt cx="0" cy="0"/>
        </a:xfrm>
      </p:grpSpPr>
      <p:sp>
        <p:nvSpPr>
          <p:cNvPr id="1048581"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2" name="Footer Placeholder 2"/>
          <p:cNvSpPr>
            <a:spLocks noGrp="1"/>
          </p:cNvSpPr>
          <p:nvPr>
            <p:ph type="ftr" sz="quarter" idx="11"/>
          </p:nvPr>
        </p:nvSpPr>
        <p:spPr/>
        <p:txBody>
          <a:bodyPr/>
          <a:p>
            <a:endParaRPr altLang="en-US" lang="zh-CN"/>
          </a:p>
        </p:txBody>
      </p:sp>
      <p:sp>
        <p:nvSpPr>
          <p:cNvPr id="1048583"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49"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50"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1"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52"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3" name="Footer Placeholder 5"/>
          <p:cNvSpPr>
            <a:spLocks noGrp="1"/>
          </p:cNvSpPr>
          <p:nvPr>
            <p:ph type="ftr" sz="quarter" idx="11"/>
          </p:nvPr>
        </p:nvSpPr>
        <p:spPr/>
        <p:txBody>
          <a:bodyPr/>
          <a:p>
            <a:endParaRPr altLang="en-US" lang="zh-CN"/>
          </a:p>
        </p:txBody>
      </p:sp>
      <p:sp>
        <p:nvSpPr>
          <p:cNvPr id="1048654"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1" name=""/>
        <p:cNvGrpSpPr/>
        <p:nvPr/>
      </p:nvGrpSpPr>
      <p:grpSpPr>
        <a:xfrm>
          <a:off x="0" y="0"/>
          <a:ext cx="0" cy="0"/>
          <a:chOff x="0" y="0"/>
          <a:chExt cx="0" cy="0"/>
        </a:xfrm>
      </p:grpSpPr>
      <p:sp>
        <p:nvSpPr>
          <p:cNvPr id="1048619"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20"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21"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22"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3" name="Footer Placeholder 5"/>
          <p:cNvSpPr>
            <a:spLocks noGrp="1"/>
          </p:cNvSpPr>
          <p:nvPr>
            <p:ph type="ftr" sz="quarter" idx="11"/>
          </p:nvPr>
        </p:nvSpPr>
        <p:spPr/>
        <p:txBody>
          <a:bodyPr/>
          <a:p>
            <a:endParaRPr altLang="en-US" lang="zh-CN"/>
          </a:p>
        </p:txBody>
      </p:sp>
      <p:sp>
        <p:nvSpPr>
          <p:cNvPr id="1048624"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3"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5" name="Title 1"/>
          <p:cNvSpPr>
            <a:spLocks noGrp="1"/>
          </p:cNvSpPr>
          <p:nvPr>
            <p:ph type="ctrTitle"/>
          </p:nvPr>
        </p:nvSpPr>
        <p:spPr>
          <a:xfrm>
            <a:off x="685800" y="1122363"/>
            <a:ext cx="9025686" cy="5664139"/>
          </a:xfrm>
        </p:spPr>
        <p:txBody>
          <a:bodyPr>
            <a:normAutofit/>
          </a:bodyPr>
          <a:p>
            <a:r>
              <a:rPr altLang="zh-CN" lang="en-US"/>
              <a:t>HTML is a markup language for structuring web content, using tags within angle brackets to define elements like headings, paragraphs, lists, and links, as seen in various SlideShare PPTs. A basic HTML document structure includes the &lt;html&gt; root tag, a &lt;head&gt; section for meta-information like the &lt;title&gt;, and a &lt;body&gt; section for visible page content. Common tags are used for text formatting (&lt;p&gt;, &lt;h1&gt;), lists (&lt;ul&gt;, &lt;ol&gt;), images (&lt;img&gt;), and more, with attributes providing additional details about elements. </a:t>
            </a:r>
            <a:endParaRPr altLang="zh-CN"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89" name=""/>
          <p:cNvSpPr>
            <a:spLocks noGrp="1"/>
          </p:cNvSpPr>
          <p:nvPr>
            <p:ph type="ctrTitle"/>
          </p:nvPr>
        </p:nvSpPr>
        <p:spPr/>
        <p:txBody>
          <a:bodyPr>
            <a:normAutofit fontScale="90000"/>
          </a:bodyPr>
          <a:p>
            <a:r>
              <a:rPr lang="en-US"/>
              <a:t>Here are 10 illustrative examples demonstrating fundamental concepts and common uses of JavaScript: "Hello World" Alert.</a:t>
            </a:r>
            <a:br>
              <a:rPr lang="en-US"/>
            </a:br>
            <a:r>
              <a:rPr lang="en-US"/>
              <a:t>JavaScript</a:t>
            </a:r>
            <a:br>
              <a:rPr lang="en-US"/>
            </a:br>
            <a:r>
              <a:rPr lang="en-US"/>
              <a:t>    alert("Hello World!");</a:t>
            </a:r>
            <a:br>
              <a:rPr lang="en-US"/>
            </a:br>
            <a:r>
              <a:rPr lang="en-US"/>
              <a:t>This displays a simple pop-up alert box with the text "Hello World!". Console Logging.</a:t>
            </a:r>
            <a:br>
              <a:rPr lang="en-US"/>
            </a:br>
            <a:r>
              <a:rPr lang="en-US"/>
              <a:t>JavaScript</a:t>
            </a:r>
            <a:br>
              <a:rPr lang="en-US"/>
            </a:br>
            <a:r>
              <a:rPr lang="en-US"/>
              <a:t>    console.log("This message appears in the browser console.");</a:t>
            </a:r>
            <a:br>
              <a:rPr lang="en-US"/>
            </a:br>
            <a:r>
              <a:rPr lang="en-US"/>
              <a:t>This outputs a message to the browser's developer console, useful for debugging. Variable Declaration and Assignment.</a:t>
            </a:r>
            <a:endParaRPr lang="en-US"/>
          </a:p>
        </p:txBody>
      </p:sp>
      <p:sp>
        <p:nvSpPr>
          <p:cNvPr id="1048590" name=""/>
          <p:cNvSpPr>
            <a:spLocks noGrp="1"/>
          </p:cNvSpPr>
          <p:nvPr>
            <p:ph type="subTitle" idx="1"/>
          </p:nvPr>
        </p:nvSpPr>
        <p:spPr/>
        <p:txBody>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61" name=""/>
          <p:cNvSpPr txBox="1"/>
          <p:nvPr/>
        </p:nvSpPr>
        <p:spPr>
          <a:xfrm rot="2329">
            <a:off x="2537114" y="566182"/>
            <a:ext cx="4572000" cy="4701540"/>
          </a:xfrm>
          <a:prstGeom prst="rect"/>
        </p:spPr>
        <p:txBody>
          <a:bodyPr rtlCol="0" wrap="square">
            <a:spAutoFit/>
          </a:bodyPr>
          <a:p>
            <a:r>
              <a:rPr sz="2800" lang="en-US">
                <a:solidFill>
                  <a:srgbClr val="000000"/>
                </a:solidFill>
              </a:rPr>
              <a:t>JavaScript as a language provides the following eight basic data types:
Number.
String.
Boolean.
Null.
Undefined.
BigInt.
Symbol.
Object.</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6" name=""/>
          <p:cNvSpPr>
            <a:spLocks noGrp="1"/>
          </p:cNvSpPr>
          <p:nvPr>
            <p:ph type="ctrTitle"/>
          </p:nvPr>
        </p:nvSpPr>
        <p:spPr>
          <a:xfrm rot="77951">
            <a:off x="740585" y="-670078"/>
            <a:ext cx="6859602" cy="7826535"/>
          </a:xfrm>
        </p:spPr>
        <p:txBody>
          <a:bodyPr>
            <a:normAutofit/>
          </a:bodyPr>
          <a:p>
            <a:r>
              <a:rPr lang="en-US"/>
              <a:t>HTML is a markup language for structuring web content, using tags within angle brackets to define elements like headings, paragraphs, lists, and links, as seen in various SlideShare PPTs. A basic HTML document structure includes the &lt;html&gt; root tag, a &lt;head&gt; section for meta-information like the &lt;title&gt;, and a &lt;body&gt; section for visible page content. Common tags are used for text formatting (&lt;p&gt;, &lt;h1&gt;), lists (&lt;ul&gt;, &lt;ol&gt;), images (&lt;img&gt;), and more, with attributes providing additional details about elements.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7" name=""/>
          <p:cNvSpPr>
            <a:spLocks noGrp="1"/>
          </p:cNvSpPr>
          <p:nvPr>
            <p:ph type="subTitle" idx="1"/>
          </p:nvPr>
        </p:nvSpPr>
        <p:spPr>
          <a:xfrm>
            <a:off x="1143000" y="261071"/>
            <a:ext cx="6858000" cy="4996729"/>
          </a:xfrm>
        </p:spPr>
        <p:txBody>
          <a:bodyPr>
            <a:normAutofit/>
          </a:bodyPr>
          <a:p>
            <a:r>
              <a:rPr lang="en-US"/>
              <a:t>HTML5 (Hypertext Markup Language 5) is a markup language used for structuring and presenting hypertext documents on the World Wide Web. It was the fifth and final major HTML version that is now a retired World Wide Web Consortium (W3C) recommendation. The current specification is known as the HTML Living Standard.</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8" name=""/>
          <p:cNvSpPr>
            <a:spLocks noGrp="1"/>
          </p:cNvSpPr>
          <p:nvPr>
            <p:ph type="ctrTitle"/>
          </p:nvPr>
        </p:nvSpPr>
        <p:spPr/>
        <p:txBody>
          <a:bodyPr/>
          <a:p>
            <a:endParaRPr lang="en-US"/>
          </a:p>
        </p:txBody>
      </p:sp>
      <p:sp>
        <p:nvSpPr>
          <p:cNvPr id="1048599" name=""/>
          <p:cNvSpPr>
            <a:spLocks noGrp="1"/>
          </p:cNvSpPr>
          <p:nvPr>
            <p:ph type="subTitle" idx="1"/>
          </p:nvPr>
        </p:nvSpPr>
        <p:spPr/>
        <p:txBody>
          <a:bodyPr>
            <a:normAutofit/>
          </a:bodyPr>
          <a:p>
            <a:r>
              <a:rPr lang="en-US"/>
              <a:t>HTML stands for Hyper Text Markup Language. HTML is the standard markup language for creating Web pages. HTML describes the structure of a Web page. HTML consists of a series of elements. HTML elements tell the browser how to display the content.</a:t>
            </a:r>
            <a:endParaRPr lang="en-US"/>
          </a:p>
          <a:p>
            <a:r>
              <a:rPr lang="en-US"/>
              <a:t>https://www.w3schools.com</a:t>
            </a:r>
            <a:endParaRPr lang="en-US"/>
          </a:p>
          <a:p>
            <a:r>
              <a:rPr lang="en-US"/>
              <a:t>Introduction to HTML -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0" name=""/>
          <p:cNvSpPr>
            <a:spLocks noGrp="1"/>
          </p:cNvSpPr>
          <p:nvPr>
            <p:ph type="ctrTitle"/>
          </p:nvPr>
        </p:nvSpPr>
        <p:spPr/>
        <p:txBody>
          <a:bodyPr/>
          <a:p>
            <a:endParaRPr lang="en-US"/>
          </a:p>
        </p:txBody>
      </p:sp>
      <p:sp>
        <p:nvSpPr>
          <p:cNvPr id="1048601" name=""/>
          <p:cNvSpPr>
            <a:spLocks noGrp="1"/>
          </p:cNvSpPr>
          <p:nvPr>
            <p:ph type="subTitle" idx="1"/>
          </p:nvPr>
        </p:nvSpPr>
        <p:spPr>
          <a:xfrm>
            <a:off x="1143000" y="1275606"/>
            <a:ext cx="6858000" cy="3982194"/>
          </a:xfrm>
        </p:spPr>
        <p:txBody>
          <a:bodyPr>
            <a:normAutofit/>
          </a:bodyPr>
          <a:p>
            <a:r>
              <a:rPr lang="en-US"/>
              <a:t>When discussing "HTML PPT," it typically refers to a PowerPoint presentation about HTML. These presentations are created using Microsoft PowerPoint or similar software and serve as educational tools to explain the concepts, syntax, and usage of HTML. They often contain slides with text, images, and diagrams to illustrate HTML tags, attributes, and best practices for web development. Essentially, an "HTML PPT" is a presentation about HTML, not a type of HTML itself.</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2" name=""/>
          <p:cNvSpPr>
            <a:spLocks noGrp="1"/>
          </p:cNvSpPr>
          <p:nvPr>
            <p:ph type="ctrTitle"/>
          </p:nvPr>
        </p:nvSpPr>
        <p:spPr/>
        <p:txBody>
          <a:bodyPr/>
          <a:p>
            <a:endParaRPr lang="en-US"/>
          </a:p>
        </p:txBody>
      </p:sp>
      <p:sp>
        <p:nvSpPr>
          <p:cNvPr id="1048603" name=""/>
          <p:cNvSpPr>
            <a:spLocks noGrp="1"/>
          </p:cNvSpPr>
          <p:nvPr>
            <p:ph type="subTitle" idx="1"/>
          </p:nvPr>
        </p:nvSpPr>
        <p:spPr>
          <a:xfrm>
            <a:off x="1324842" y="1616699"/>
            <a:ext cx="6858000" cy="4235828"/>
          </a:xfrm>
        </p:spPr>
        <p:txBody>
          <a:bodyPr>
            <a:normAutofit/>
          </a:bodyPr>
          <a:p>
            <a:r>
              <a:rPr lang="en-US"/>
              <a:t>JavaScript is a high-level, dynamically typed programming language primarily known for its role in creating interactive and dynamic content on web pages. It is a core technology of the World Wide Web, alongside HTML and CSS.</a:t>
            </a:r>
            <a:endParaRPr lang="en-US"/>
          </a:p>
          <a:p>
            <a:r>
              <a:rPr lang="en-US"/>
              <a:t>Key aspects of JavaScript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4" name=""/>
          <p:cNvSpPr>
            <a:spLocks noGrp="1"/>
          </p:cNvSpPr>
          <p:nvPr>
            <p:ph type="subTitle" idx="1"/>
          </p:nvPr>
        </p:nvSpPr>
        <p:spPr>
          <a:xfrm>
            <a:off x="1143000" y="1196892"/>
            <a:ext cx="6858000" cy="4060908"/>
          </a:xfrm>
        </p:spPr>
        <p:txBody>
          <a:bodyPr>
            <a:normAutofit/>
          </a:bodyPr>
          <a:p>
            <a:r>
              <a:rPr lang="en-US"/>
              <a:t>Client-side scripting:</a:t>
            </a:r>
            <a:endParaRPr lang="en-US"/>
          </a:p>
          <a:p>
            <a:r>
              <a:rPr lang="en-US"/>
              <a:t>It runs directly in web browsers on the user's device, enabling interactive elements, animations, and dynamic content updates without requiring full page reloads.</a:t>
            </a:r>
            <a:endParaRPr lang="en-US"/>
          </a:p>
          <a:p>
            <a:r>
              <a:rPr lang="en-US"/>
              <a:t>Server-side capabilities:</a:t>
            </a:r>
            <a:endParaRPr lang="en-US"/>
          </a:p>
          <a:p>
            <a:r>
              <a:rPr lang="en-US"/>
              <a:t>With environments like Node.js, JavaScript can also be used for server-side development, building backend applications, APIs, and more.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3" name=""/>
          <p:cNvSpPr>
            <a:spLocks noGrp="1"/>
          </p:cNvSpPr>
          <p:nvPr>
            <p:ph type="ctrTitle"/>
          </p:nvPr>
        </p:nvSpPr>
        <p:spPr/>
        <p:txBody>
          <a:bodyPr/>
          <a:p>
            <a:endParaRPr lang="en-US"/>
          </a:p>
        </p:txBody>
      </p:sp>
      <p:sp>
        <p:nvSpPr>
          <p:cNvPr id="1048594" name=""/>
          <p:cNvSpPr>
            <a:spLocks noGrp="1"/>
          </p:cNvSpPr>
          <p:nvPr>
            <p:ph type="subTitle" idx="1"/>
          </p:nvPr>
        </p:nvSpPr>
        <p:spPr>
          <a:xfrm>
            <a:off x="1143000" y="1017782"/>
            <a:ext cx="6858000" cy="4240018"/>
          </a:xfrm>
        </p:spPr>
        <p:txBody>
          <a:bodyPr>
            <a:normAutofit/>
          </a:bodyPr>
          <a:p>
            <a:r>
              <a:rPr lang="en-US"/>
              <a:t>Beyond web development, JavaScript is used in various other domains, including mobile app development (e.g., React Native), desktop application development (e.g., Electron), and game development.</a:t>
            </a:r>
            <a:endParaRPr lang="en-US"/>
          </a:p>
          <a:p>
            <a:r>
              <a:rPr lang="en-US"/>
              <a:t>Object-oriented and functional programming:</a:t>
            </a:r>
            <a:endParaRPr lang="en-US"/>
          </a:p>
          <a:p>
            <a:r>
              <a:rPr lang="en-US"/>
              <a:t>It supports multiple programming paradigms, allowing developers to choose the approach best suited for their projects.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1" name=""/>
          <p:cNvSpPr>
            <a:spLocks noGrp="1"/>
          </p:cNvSpPr>
          <p:nvPr>
            <p:ph type="ctrTitle"/>
          </p:nvPr>
        </p:nvSpPr>
        <p:spPr/>
        <p:txBody>
          <a:bodyPr/>
          <a:p>
            <a:endParaRPr lang="en-US"/>
          </a:p>
        </p:txBody>
      </p:sp>
      <p:sp>
        <p:nvSpPr>
          <p:cNvPr id="1048592" name=""/>
          <p:cNvSpPr>
            <a:spLocks noGrp="1"/>
          </p:cNvSpPr>
          <p:nvPr>
            <p:ph type="subTitle" idx="1"/>
          </p:nvPr>
        </p:nvSpPr>
        <p:spPr>
          <a:xfrm>
            <a:off x="426882" y="1065702"/>
            <a:ext cx="7574117" cy="5826938"/>
          </a:xfrm>
        </p:spPr>
        <p:txBody>
          <a:bodyPr>
            <a:normAutofit/>
          </a:bodyPr>
          <a:p>
            <a:r>
              <a:rPr lang="en-US"/>
              <a:t>Rich Ecosystem of Frameworks and Libraries:</a:t>
            </a:r>
            <a:endParaRPr lang="en-US"/>
          </a:p>
          <a:p>
            <a:r>
              <a:rPr lang="en-US"/>
              <a:t>JavaScript boasts a vast ecosystem of frameworks (e.g., React, Angular, Vue.js) and libraries (e.g., jQuery, Lodash) that streamline development.</a:t>
            </a:r>
            <a:endParaRPr lang="en-US"/>
          </a:p>
          <a:p>
            <a:r>
              <a:rPr lang="en-US"/>
              <a:t>Standardized and Continuously Evolving:</a:t>
            </a:r>
            <a:endParaRPr lang="en-US"/>
          </a:p>
          <a:p>
            <a:r>
              <a:rPr lang="en-US"/>
              <a:t>JavaScript is standardized by ECMA International (ECMAScript) and receives regular updates, introducing new features and improvements.</a:t>
            </a:r>
            <a:endParaRPr lang="en-US"/>
          </a:p>
          <a:p>
            <a:r>
              <a:rPr lang="en-US"/>
              <a:t>Interoperability:</a:t>
            </a:r>
            <a:endParaRPr lang="en-US"/>
          </a:p>
          <a:p>
            <a:r>
              <a:rPr lang="en-US"/>
              <a:t>It can easily integrate with other web technologies and languages, allowing for seamless communication and data exchange within web applications.</a:t>
            </a:r>
            <a:endParaRPr lang="en-US"/>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vivo 1951</dc:creator>
  <dcterms:created xsi:type="dcterms:W3CDTF">2015-05-09T04:30:45Z</dcterms:created>
  <dcterms:modified xsi:type="dcterms:W3CDTF">2025-08-25T07:22:44Z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10c1f6eddbb141dbb802b2d4b4a5ea3b</vt:lpwstr>
  </property>
</Properties>
</file>