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86" r:id="rId4"/>
    <p:sldId id="287" r:id="rId5"/>
    <p:sldId id="259" r:id="rId6"/>
    <p:sldId id="258" r:id="rId7"/>
    <p:sldId id="261" r:id="rId8"/>
    <p:sldId id="262" r:id="rId9"/>
    <p:sldId id="280" r:id="rId10"/>
    <p:sldId id="283" r:id="rId11"/>
  </p:sldIdLst>
  <p:sldSz cx="12192000" cy="6858000"/>
  <p:notesSz cx="12192000" cy="6858000"/>
  <p:defaultTextStyle>
    <a:defPPr>
      <a:defRPr kern="0"/>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115" y="67"/>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80A93D7-A674-4035-AB4D-67ED7BF40EEB}" type="datetimeFigureOut">
              <a:rPr lang="en-IN" smtClean="0"/>
              <a:t>06-02-2025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617F55BD-2E5A-4895-BBF0-A0669006DEA9}" type="slidenum">
              <a:rPr lang="en-IN" smtClean="0"/>
              <a:t>‹#›</a:t>
            </a:fld>
            <a:endParaRPr lang="en-IN"/>
          </a:p>
        </p:txBody>
      </p:sp>
    </p:spTree>
    <p:extLst>
      <p:ext uri="{BB962C8B-B14F-4D97-AF65-F5344CB8AC3E}">
        <p14:creationId xmlns:p14="http://schemas.microsoft.com/office/powerpoint/2010/main" val="3090286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0" i="0">
                <a:solidFill>
                  <a:srgbClr val="C00000"/>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chemeClr val="hlink"/>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6" name="Holder 6"/>
          <p:cNvSpPr>
            <a:spLocks noGrp="1"/>
          </p:cNvSpPr>
          <p:nvPr>
            <p:ph type="sldNum" sz="quarter" idx="7"/>
          </p:nvPr>
        </p:nvSpPr>
        <p:spPr/>
        <p:txBody>
          <a:bodyPr lIns="0" tIns="0" rIns="0" bIns="0"/>
          <a:lstStyle>
            <a:lvl1pPr>
              <a:defRPr sz="1100" b="1" i="0">
                <a:solidFill>
                  <a:srgbClr val="C55A11"/>
                </a:solidFill>
                <a:latin typeface="Calibri"/>
                <a:cs typeface="Calibri"/>
              </a:defRPr>
            </a:lvl1pPr>
          </a:lstStyle>
          <a:p>
            <a:pPr marL="108585">
              <a:lnSpc>
                <a:spcPts val="1145"/>
              </a:lnSpc>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C0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hlink"/>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6" name="Holder 6"/>
          <p:cNvSpPr>
            <a:spLocks noGrp="1"/>
          </p:cNvSpPr>
          <p:nvPr>
            <p:ph type="sldNum" sz="quarter" idx="7"/>
          </p:nvPr>
        </p:nvSpPr>
        <p:spPr/>
        <p:txBody>
          <a:bodyPr lIns="0" tIns="0" rIns="0" bIns="0"/>
          <a:lstStyle>
            <a:lvl1pPr>
              <a:defRPr sz="1100" b="1" i="0">
                <a:solidFill>
                  <a:srgbClr val="C55A11"/>
                </a:solidFill>
                <a:latin typeface="Calibri"/>
                <a:cs typeface="Calibri"/>
              </a:defRPr>
            </a:lvl1pPr>
          </a:lstStyle>
          <a:p>
            <a:pPr marL="108585">
              <a:lnSpc>
                <a:spcPts val="1145"/>
              </a:lnSpc>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C0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7" name="Holder 7"/>
          <p:cNvSpPr>
            <a:spLocks noGrp="1"/>
          </p:cNvSpPr>
          <p:nvPr>
            <p:ph type="sldNum" sz="quarter" idx="7"/>
          </p:nvPr>
        </p:nvSpPr>
        <p:spPr/>
        <p:txBody>
          <a:bodyPr lIns="0" tIns="0" rIns="0" bIns="0"/>
          <a:lstStyle>
            <a:lvl1pPr>
              <a:defRPr sz="1100" b="1" i="0">
                <a:solidFill>
                  <a:srgbClr val="C55A11"/>
                </a:solidFill>
                <a:latin typeface="Calibri"/>
                <a:cs typeface="Calibri"/>
              </a:defRPr>
            </a:lvl1pPr>
          </a:lstStyle>
          <a:p>
            <a:pPr marL="108585">
              <a:lnSpc>
                <a:spcPts val="1145"/>
              </a:lnSpc>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C0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5" name="Holder 5"/>
          <p:cNvSpPr>
            <a:spLocks noGrp="1"/>
          </p:cNvSpPr>
          <p:nvPr>
            <p:ph type="sldNum" sz="quarter" idx="7"/>
          </p:nvPr>
        </p:nvSpPr>
        <p:spPr/>
        <p:txBody>
          <a:bodyPr lIns="0" tIns="0" rIns="0" bIns="0"/>
          <a:lstStyle>
            <a:lvl1pPr>
              <a:defRPr sz="1100" b="1" i="0">
                <a:solidFill>
                  <a:srgbClr val="C55A11"/>
                </a:solidFill>
                <a:latin typeface="Calibri"/>
                <a:cs typeface="Calibri"/>
              </a:defRPr>
            </a:lvl1pPr>
          </a:lstStyle>
          <a:p>
            <a:pPr marL="108585">
              <a:lnSpc>
                <a:spcPts val="1145"/>
              </a:lnSpc>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2/6/2025</a:t>
            </a:fld>
            <a:endParaRPr lang="en-US"/>
          </a:p>
        </p:txBody>
      </p:sp>
      <p:sp>
        <p:nvSpPr>
          <p:cNvPr id="4" name="Holder 4"/>
          <p:cNvSpPr>
            <a:spLocks noGrp="1"/>
          </p:cNvSpPr>
          <p:nvPr>
            <p:ph type="sldNum" sz="quarter" idx="7"/>
          </p:nvPr>
        </p:nvSpPr>
        <p:spPr/>
        <p:txBody>
          <a:bodyPr lIns="0" tIns="0" rIns="0" bIns="0"/>
          <a:lstStyle>
            <a:lvl1pPr>
              <a:defRPr sz="1100" b="1" i="0">
                <a:solidFill>
                  <a:srgbClr val="C55A11"/>
                </a:solidFill>
                <a:latin typeface="Calibri"/>
                <a:cs typeface="Calibri"/>
              </a:defRPr>
            </a:lvl1pPr>
          </a:lstStyle>
          <a:p>
            <a:pPr marL="108585">
              <a:lnSpc>
                <a:spcPts val="1145"/>
              </a:lnSpc>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675" y="218882"/>
            <a:ext cx="8820109" cy="1091964"/>
          </a:xfrm>
          <a:prstGeom prst="rect">
            <a:avLst/>
          </a:prstGeom>
        </p:spPr>
        <p:txBody>
          <a:bodyPr wrap="square" lIns="0" tIns="0" rIns="0" bIns="0">
            <a:spAutoFit/>
          </a:bodyPr>
          <a:lstStyle>
            <a:lvl1pPr>
              <a:defRPr sz="3600" b="0" i="0">
                <a:solidFill>
                  <a:srgbClr val="C00000"/>
                </a:solidFill>
                <a:latin typeface="Times New Roman"/>
                <a:cs typeface="Times New Roman"/>
              </a:defRPr>
            </a:lvl1pPr>
          </a:lstStyle>
          <a:p>
            <a:endParaRPr/>
          </a:p>
        </p:txBody>
      </p:sp>
      <p:sp>
        <p:nvSpPr>
          <p:cNvPr id="3" name="Holder 3"/>
          <p:cNvSpPr>
            <a:spLocks noGrp="1"/>
          </p:cNvSpPr>
          <p:nvPr>
            <p:ph type="body" idx="1"/>
          </p:nvPr>
        </p:nvSpPr>
        <p:spPr>
          <a:xfrm>
            <a:off x="986467" y="1383665"/>
            <a:ext cx="10274935" cy="3683000"/>
          </a:xfrm>
          <a:prstGeom prst="rect">
            <a:avLst/>
          </a:prstGeom>
        </p:spPr>
        <p:txBody>
          <a:bodyPr wrap="square" lIns="0" tIns="0" rIns="0" bIns="0">
            <a:spAutoFit/>
          </a:bodyPr>
          <a:lstStyle>
            <a:lvl1pPr>
              <a:defRPr sz="2000" b="0" i="0">
                <a:solidFill>
                  <a:schemeClr val="hlink"/>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2/6/2025</a:t>
            </a:fld>
            <a:endParaRPr lang="en-US"/>
          </a:p>
        </p:txBody>
      </p:sp>
      <p:sp>
        <p:nvSpPr>
          <p:cNvPr id="6" name="Holder 6"/>
          <p:cNvSpPr>
            <a:spLocks noGrp="1"/>
          </p:cNvSpPr>
          <p:nvPr>
            <p:ph type="sldNum" sz="quarter" idx="7"/>
          </p:nvPr>
        </p:nvSpPr>
        <p:spPr>
          <a:xfrm>
            <a:off x="11088465" y="6471716"/>
            <a:ext cx="230775" cy="165100"/>
          </a:xfrm>
          <a:prstGeom prst="rect">
            <a:avLst/>
          </a:prstGeom>
        </p:spPr>
        <p:txBody>
          <a:bodyPr wrap="square" lIns="0" tIns="0" rIns="0" bIns="0">
            <a:spAutoFit/>
          </a:bodyPr>
          <a:lstStyle>
            <a:lvl1pPr>
              <a:defRPr sz="1100" b="1" i="0">
                <a:solidFill>
                  <a:srgbClr val="C55A11"/>
                </a:solidFill>
                <a:latin typeface="Calibri"/>
                <a:cs typeface="Calibri"/>
              </a:defRPr>
            </a:lvl1pPr>
          </a:lstStyle>
          <a:p>
            <a:pPr marL="108585">
              <a:lnSpc>
                <a:spcPts val="1145"/>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p:nvPr/>
        </p:nvSpPr>
        <p:spPr>
          <a:xfrm>
            <a:off x="258414" y="1587546"/>
            <a:ext cx="11697335" cy="35560"/>
          </a:xfrm>
          <a:custGeom>
            <a:avLst/>
            <a:gdLst/>
            <a:ahLst/>
            <a:cxnLst/>
            <a:rect l="l" t="t" r="r" b="b"/>
            <a:pathLst>
              <a:path w="11697335" h="35559">
                <a:moveTo>
                  <a:pt x="0" y="0"/>
                </a:moveTo>
                <a:lnTo>
                  <a:pt x="11697300" y="35099"/>
                </a:lnTo>
              </a:path>
            </a:pathLst>
          </a:custGeom>
          <a:ln w="28574">
            <a:solidFill>
              <a:srgbClr val="5B9BD4"/>
            </a:solidFill>
          </a:ln>
        </p:spPr>
        <p:txBody>
          <a:bodyPr wrap="square" lIns="0" tIns="0" rIns="0" bIns="0" rtlCol="0"/>
          <a:lstStyle/>
          <a:p>
            <a:endParaRPr/>
          </a:p>
        </p:txBody>
      </p:sp>
      <p:sp>
        <p:nvSpPr>
          <p:cNvPr id="7" name="object 7"/>
          <p:cNvSpPr txBox="1"/>
          <p:nvPr/>
        </p:nvSpPr>
        <p:spPr>
          <a:xfrm>
            <a:off x="506381" y="2085122"/>
            <a:ext cx="11201400" cy="1059264"/>
          </a:xfrm>
          <a:prstGeom prst="rect">
            <a:avLst/>
          </a:prstGeom>
        </p:spPr>
        <p:txBody>
          <a:bodyPr vert="horz" wrap="square" lIns="0" tIns="12700" rIns="0" bIns="0" rtlCol="0">
            <a:spAutoFit/>
          </a:bodyPr>
          <a:lstStyle/>
          <a:p>
            <a:pPr marL="12700" algn="ctr">
              <a:lnSpc>
                <a:spcPct val="100000"/>
              </a:lnSpc>
              <a:spcBef>
                <a:spcPts val="100"/>
              </a:spcBef>
            </a:pPr>
            <a:r>
              <a:rPr lang="en-US" sz="3400" dirty="0">
                <a:solidFill>
                  <a:srgbClr val="C00000"/>
                </a:solidFill>
                <a:latin typeface="Times New Roman"/>
                <a:cs typeface="Times New Roman"/>
              </a:rPr>
              <a:t>AI-Powered Smart Drone for Early Pest and Disease Detection in Agriculture</a:t>
            </a:r>
            <a:endParaRPr lang="en-IN" sz="3400" dirty="0">
              <a:solidFill>
                <a:srgbClr val="C00000"/>
              </a:solidFill>
              <a:latin typeface="Times New Roman"/>
              <a:cs typeface="Times New Roman"/>
            </a:endParaRPr>
          </a:p>
        </p:txBody>
      </p:sp>
      <p:sp>
        <p:nvSpPr>
          <p:cNvPr id="8" name="object 8"/>
          <p:cNvSpPr txBox="1"/>
          <p:nvPr/>
        </p:nvSpPr>
        <p:spPr>
          <a:xfrm>
            <a:off x="4267200" y="3276600"/>
            <a:ext cx="3276600" cy="2154436"/>
          </a:xfrm>
          <a:prstGeom prst="rect">
            <a:avLst/>
          </a:prstGeom>
        </p:spPr>
        <p:txBody>
          <a:bodyPr vert="horz" wrap="square" lIns="0" tIns="12700" rIns="0" bIns="0" rtlCol="0">
            <a:spAutoFit/>
          </a:bodyPr>
          <a:lstStyle/>
          <a:p>
            <a:pPr marL="1155700" marR="5080" indent="-1155700" algn="l">
              <a:lnSpc>
                <a:spcPct val="100000"/>
              </a:lnSpc>
              <a:spcBef>
                <a:spcPts val="100"/>
              </a:spcBef>
            </a:pPr>
            <a:r>
              <a:rPr lang="en-US" sz="2000" b="1" dirty="0">
                <a:solidFill>
                  <a:schemeClr val="tx1"/>
                </a:solidFill>
                <a:latin typeface="Times New Roman"/>
                <a:cs typeface="Times New Roman"/>
              </a:rPr>
              <a:t>Team Members :</a:t>
            </a:r>
          </a:p>
          <a:p>
            <a:pPr marL="1155700" marR="5080" indent="-1155700" algn="l">
              <a:lnSpc>
                <a:spcPct val="100000"/>
              </a:lnSpc>
              <a:spcBef>
                <a:spcPts val="100"/>
              </a:spcBef>
            </a:pPr>
            <a:r>
              <a:rPr lang="en-US" sz="2000" dirty="0" err="1">
                <a:solidFill>
                  <a:schemeClr val="tx1"/>
                </a:solidFill>
                <a:latin typeface="Times New Roman"/>
                <a:cs typeface="Times New Roman"/>
              </a:rPr>
              <a:t>Sharmitha</a:t>
            </a:r>
            <a:r>
              <a:rPr lang="en-US" sz="2000" dirty="0">
                <a:solidFill>
                  <a:schemeClr val="tx1"/>
                </a:solidFill>
                <a:latin typeface="Times New Roman"/>
                <a:cs typeface="Times New Roman"/>
              </a:rPr>
              <a:t> S – 711721244050</a:t>
            </a:r>
          </a:p>
          <a:p>
            <a:pPr marL="1155700" marR="5080" indent="-1155700" algn="l">
              <a:lnSpc>
                <a:spcPct val="100000"/>
              </a:lnSpc>
              <a:spcBef>
                <a:spcPts val="100"/>
              </a:spcBef>
            </a:pPr>
            <a:r>
              <a:rPr lang="en-US" sz="2000" dirty="0">
                <a:solidFill>
                  <a:schemeClr val="tx1"/>
                </a:solidFill>
                <a:latin typeface="Times New Roman"/>
                <a:cs typeface="Times New Roman"/>
              </a:rPr>
              <a:t>Susith K – 711721244058</a:t>
            </a:r>
          </a:p>
          <a:p>
            <a:pPr marL="1155700" marR="5080" indent="-1155700" algn="l">
              <a:lnSpc>
                <a:spcPct val="100000"/>
              </a:lnSpc>
              <a:spcBef>
                <a:spcPts val="100"/>
              </a:spcBef>
            </a:pPr>
            <a:r>
              <a:rPr lang="en-US" sz="2000" dirty="0">
                <a:solidFill>
                  <a:schemeClr val="tx1"/>
                </a:solidFill>
                <a:latin typeface="Times New Roman"/>
                <a:cs typeface="Times New Roman"/>
              </a:rPr>
              <a:t>Mounika R - 711721244035</a:t>
            </a:r>
          </a:p>
          <a:p>
            <a:pPr marL="12700" marR="6350" indent="20955">
              <a:lnSpc>
                <a:spcPct val="100000"/>
              </a:lnSpc>
              <a:spcBef>
                <a:spcPts val="1680"/>
              </a:spcBef>
            </a:pPr>
            <a:r>
              <a:rPr lang="en-US" sz="2000" b="1" dirty="0">
                <a:solidFill>
                  <a:schemeClr val="tx1"/>
                </a:solidFill>
                <a:latin typeface="Times New Roman"/>
                <a:cs typeface="Times New Roman"/>
              </a:rPr>
              <a:t>Guide </a:t>
            </a:r>
            <a:r>
              <a:rPr sz="2000" b="1" dirty="0">
                <a:solidFill>
                  <a:schemeClr val="tx1"/>
                </a:solidFill>
                <a:latin typeface="Times New Roman"/>
                <a:cs typeface="Times New Roman"/>
              </a:rPr>
              <a:t>Name</a:t>
            </a:r>
            <a:r>
              <a:rPr sz="2000" b="1" spc="-35" dirty="0">
                <a:solidFill>
                  <a:schemeClr val="tx1"/>
                </a:solidFill>
                <a:latin typeface="Times New Roman"/>
                <a:cs typeface="Times New Roman"/>
              </a:rPr>
              <a:t> </a:t>
            </a:r>
            <a:r>
              <a:rPr lang="en-US" sz="2000" b="1" spc="-35" dirty="0">
                <a:solidFill>
                  <a:schemeClr val="tx1"/>
                </a:solidFill>
                <a:latin typeface="Times New Roman"/>
                <a:cs typeface="Times New Roman"/>
              </a:rPr>
              <a:t>: </a:t>
            </a:r>
            <a:r>
              <a:rPr lang="en-US" sz="2000" spc="-35" dirty="0" err="1">
                <a:solidFill>
                  <a:schemeClr val="tx1"/>
                </a:solidFill>
                <a:latin typeface="Times New Roman"/>
                <a:cs typeface="Times New Roman"/>
              </a:rPr>
              <a:t>Mr.Ravi</a:t>
            </a:r>
            <a:r>
              <a:rPr lang="en-US" sz="2000" spc="-35" dirty="0">
                <a:solidFill>
                  <a:schemeClr val="tx1"/>
                </a:solidFill>
                <a:latin typeface="Times New Roman"/>
                <a:cs typeface="Times New Roman"/>
              </a:rPr>
              <a:t> P</a:t>
            </a:r>
          </a:p>
          <a:p>
            <a:pPr marL="12700" marR="6350" indent="20955">
              <a:lnSpc>
                <a:spcPct val="100000"/>
              </a:lnSpc>
              <a:spcBef>
                <a:spcPts val="300"/>
              </a:spcBef>
              <a:spcAft>
                <a:spcPts val="300"/>
              </a:spcAft>
            </a:pPr>
            <a:r>
              <a:rPr lang="en-US" sz="2000" spc="-10" dirty="0">
                <a:solidFill>
                  <a:schemeClr val="tx1"/>
                </a:solidFill>
                <a:latin typeface="Times New Roman"/>
                <a:cs typeface="Times New Roman"/>
              </a:rPr>
              <a:t>                  </a:t>
            </a:r>
            <a:endParaRPr sz="2000" dirty="0">
              <a:solidFill>
                <a:schemeClr val="tx1"/>
              </a:solidFill>
              <a:latin typeface="Times New Roman"/>
              <a:cs typeface="Times New Roman"/>
            </a:endParaRPr>
          </a:p>
        </p:txBody>
      </p:sp>
      <p:graphicFrame>
        <p:nvGraphicFramePr>
          <p:cNvPr id="10" name="Table 9"/>
          <p:cNvGraphicFramePr>
            <a:graphicFrameLocks noGrp="1"/>
          </p:cNvGraphicFramePr>
          <p:nvPr>
            <p:extLst>
              <p:ext uri="{D42A27DB-BD31-4B8C-83A1-F6EECF244321}">
                <p14:modId xmlns:p14="http://schemas.microsoft.com/office/powerpoint/2010/main" val="4181250457"/>
              </p:ext>
            </p:extLst>
          </p:nvPr>
        </p:nvGraphicFramePr>
        <p:xfrm>
          <a:off x="658781" y="228600"/>
          <a:ext cx="10896600" cy="1262292"/>
        </p:xfrm>
        <a:graphic>
          <a:graphicData uri="http://schemas.openxmlformats.org/drawingml/2006/table">
            <a:tbl>
              <a:tblPr firstRow="1" firstCol="1" bandRow="1">
                <a:tableStyleId>{5C22544A-7EE6-4342-B048-85BDC9FD1C3A}</a:tableStyleId>
              </a:tblPr>
              <a:tblGrid>
                <a:gridCol w="1586545">
                  <a:extLst>
                    <a:ext uri="{9D8B030D-6E8A-4147-A177-3AD203B41FA5}">
                      <a16:colId xmlns:a16="http://schemas.microsoft.com/office/drawing/2014/main" val="20000"/>
                    </a:ext>
                  </a:extLst>
                </a:gridCol>
                <a:gridCol w="7673386">
                  <a:extLst>
                    <a:ext uri="{9D8B030D-6E8A-4147-A177-3AD203B41FA5}">
                      <a16:colId xmlns:a16="http://schemas.microsoft.com/office/drawing/2014/main" val="20001"/>
                    </a:ext>
                  </a:extLst>
                </a:gridCol>
                <a:gridCol w="1636669">
                  <a:extLst>
                    <a:ext uri="{9D8B030D-6E8A-4147-A177-3AD203B41FA5}">
                      <a16:colId xmlns:a16="http://schemas.microsoft.com/office/drawing/2014/main" val="20002"/>
                    </a:ext>
                  </a:extLst>
                </a:gridCol>
              </a:tblGrid>
              <a:tr h="1262292">
                <a:tc>
                  <a:txBody>
                    <a:bodyPr/>
                    <a:lstStyle/>
                    <a:p>
                      <a:pPr algn="ctr">
                        <a:spcAft>
                          <a:spcPts val="0"/>
                        </a:spcAft>
                      </a:pPr>
                      <a:endParaRPr lang="en-US" sz="900" dirty="0">
                        <a:effectLst/>
                        <a:latin typeface="Book Antiqua"/>
                        <a:ea typeface="Calibri"/>
                        <a:cs typeface="Times New Roman"/>
                      </a:endParaRPr>
                    </a:p>
                  </a:txBody>
                  <a:tcPr marL="61232" marR="61232" marT="0" marB="0"/>
                </a:tc>
                <a:tc>
                  <a:txBody>
                    <a:bodyPr/>
                    <a:lstStyle/>
                    <a:p>
                      <a:pPr algn="ctr">
                        <a:spcAft>
                          <a:spcPts val="0"/>
                        </a:spcAft>
                      </a:pPr>
                      <a:r>
                        <a:rPr lang="en-US" sz="2000" dirty="0" err="1">
                          <a:solidFill>
                            <a:schemeClr val="bg1"/>
                          </a:solidFill>
                          <a:effectLst/>
                          <a:latin typeface="Times New Roman" pitchFamily="18" charset="0"/>
                          <a:cs typeface="Times New Roman" pitchFamily="18" charset="0"/>
                        </a:rPr>
                        <a:t>KGiSL</a:t>
                      </a:r>
                      <a:r>
                        <a:rPr lang="en-US" sz="2000" dirty="0">
                          <a:solidFill>
                            <a:schemeClr val="bg1"/>
                          </a:solidFill>
                          <a:effectLst/>
                          <a:latin typeface="Times New Roman" pitchFamily="18" charset="0"/>
                          <a:cs typeface="Times New Roman" pitchFamily="18" charset="0"/>
                        </a:rPr>
                        <a:t> Institute of Technology</a:t>
                      </a:r>
                      <a:endParaRPr lang="en-IN" sz="2000" dirty="0">
                        <a:solidFill>
                          <a:schemeClr val="bg1"/>
                        </a:solidFill>
                        <a:effectLst/>
                        <a:latin typeface="Times New Roman" pitchFamily="18" charset="0"/>
                        <a:cs typeface="Times New Roman" pitchFamily="18" charset="0"/>
                      </a:endParaRPr>
                    </a:p>
                    <a:p>
                      <a:pPr algn="ctr">
                        <a:spcAft>
                          <a:spcPts val="0"/>
                        </a:spcAft>
                      </a:pPr>
                      <a:r>
                        <a:rPr lang="en-US" sz="1200" dirty="0">
                          <a:solidFill>
                            <a:schemeClr val="bg1"/>
                          </a:solidFill>
                          <a:effectLst/>
                          <a:latin typeface="Times New Roman" pitchFamily="18" charset="0"/>
                          <a:cs typeface="Times New Roman" pitchFamily="18" charset="0"/>
                        </a:rPr>
                        <a:t>(An Autonomous Institution)</a:t>
                      </a:r>
                      <a:endParaRPr lang="en-IN" sz="1200" dirty="0">
                        <a:solidFill>
                          <a:schemeClr val="bg1"/>
                        </a:solidFill>
                        <a:effectLst/>
                        <a:latin typeface="Times New Roman" pitchFamily="18" charset="0"/>
                        <a:cs typeface="Times New Roman" pitchFamily="18" charset="0"/>
                      </a:endParaRPr>
                    </a:p>
                    <a:p>
                      <a:pPr algn="ctr">
                        <a:spcAft>
                          <a:spcPts val="0"/>
                        </a:spcAft>
                      </a:pPr>
                      <a:r>
                        <a:rPr lang="en-US" sz="1200" dirty="0">
                          <a:solidFill>
                            <a:schemeClr val="bg1"/>
                          </a:solidFill>
                          <a:effectLst/>
                          <a:latin typeface="Times New Roman" pitchFamily="18" charset="0"/>
                          <a:cs typeface="Times New Roman" pitchFamily="18" charset="0"/>
                        </a:rPr>
                        <a:t>Affiliated to Anna University, Approved by AICTE, Recognized by UGC,</a:t>
                      </a:r>
                      <a:endParaRPr lang="en-IN" sz="1200" dirty="0">
                        <a:solidFill>
                          <a:schemeClr val="bg1"/>
                        </a:solidFill>
                        <a:effectLst/>
                        <a:latin typeface="Times New Roman" pitchFamily="18" charset="0"/>
                        <a:cs typeface="Times New Roman" pitchFamily="18" charset="0"/>
                      </a:endParaRPr>
                    </a:p>
                    <a:p>
                      <a:pPr algn="ctr">
                        <a:spcAft>
                          <a:spcPts val="0"/>
                        </a:spcAft>
                      </a:pPr>
                      <a:r>
                        <a:rPr lang="en-US" sz="1200" dirty="0">
                          <a:solidFill>
                            <a:schemeClr val="bg1"/>
                          </a:solidFill>
                          <a:effectLst/>
                          <a:latin typeface="Times New Roman" pitchFamily="18" charset="0"/>
                          <a:cs typeface="Times New Roman" pitchFamily="18" charset="0"/>
                        </a:rPr>
                        <a:t> Accredited by NAAC &amp; NBA (B.E-CSE,B.E-ECE, </a:t>
                      </a:r>
                      <a:r>
                        <a:rPr lang="en-US" sz="1200" dirty="0" err="1">
                          <a:solidFill>
                            <a:schemeClr val="bg1"/>
                          </a:solidFill>
                          <a:effectLst/>
                          <a:latin typeface="Times New Roman" pitchFamily="18" charset="0"/>
                          <a:cs typeface="Times New Roman" pitchFamily="18" charset="0"/>
                        </a:rPr>
                        <a:t>B.Tech</a:t>
                      </a:r>
                      <a:r>
                        <a:rPr lang="en-US" sz="1200" dirty="0">
                          <a:solidFill>
                            <a:schemeClr val="bg1"/>
                          </a:solidFill>
                          <a:effectLst/>
                          <a:latin typeface="Times New Roman" pitchFamily="18" charset="0"/>
                          <a:cs typeface="Times New Roman" pitchFamily="18" charset="0"/>
                        </a:rPr>
                        <a:t>-IT),</a:t>
                      </a:r>
                      <a:endParaRPr lang="en-IN" sz="1200" dirty="0">
                        <a:solidFill>
                          <a:schemeClr val="bg1"/>
                        </a:solidFill>
                        <a:effectLst/>
                        <a:latin typeface="Times New Roman" pitchFamily="18" charset="0"/>
                        <a:cs typeface="Times New Roman" pitchFamily="18" charset="0"/>
                      </a:endParaRPr>
                    </a:p>
                    <a:p>
                      <a:pPr algn="ctr">
                        <a:spcAft>
                          <a:spcPts val="0"/>
                        </a:spcAft>
                      </a:pPr>
                      <a:r>
                        <a:rPr lang="en-US" sz="1200" dirty="0">
                          <a:solidFill>
                            <a:schemeClr val="bg1"/>
                          </a:solidFill>
                          <a:effectLst/>
                          <a:latin typeface="Times New Roman" pitchFamily="18" charset="0"/>
                          <a:cs typeface="Times New Roman" pitchFamily="18" charset="0"/>
                        </a:rPr>
                        <a:t>365, </a:t>
                      </a:r>
                      <a:r>
                        <a:rPr lang="en-US" sz="1200" dirty="0" err="1">
                          <a:solidFill>
                            <a:schemeClr val="bg1"/>
                          </a:solidFill>
                          <a:effectLst/>
                          <a:latin typeface="Times New Roman" pitchFamily="18" charset="0"/>
                          <a:cs typeface="Times New Roman" pitchFamily="18" charset="0"/>
                        </a:rPr>
                        <a:t>KGiSL</a:t>
                      </a:r>
                      <a:r>
                        <a:rPr lang="en-US" sz="1200" dirty="0">
                          <a:solidFill>
                            <a:schemeClr val="bg1"/>
                          </a:solidFill>
                          <a:effectLst/>
                          <a:latin typeface="Times New Roman" pitchFamily="18" charset="0"/>
                          <a:cs typeface="Times New Roman" pitchFamily="18" charset="0"/>
                        </a:rPr>
                        <a:t> Campus, </a:t>
                      </a:r>
                      <a:r>
                        <a:rPr lang="en-US" sz="1200" dirty="0" err="1">
                          <a:solidFill>
                            <a:schemeClr val="bg1"/>
                          </a:solidFill>
                          <a:effectLst/>
                          <a:latin typeface="Times New Roman" pitchFamily="18" charset="0"/>
                          <a:cs typeface="Times New Roman" pitchFamily="18" charset="0"/>
                        </a:rPr>
                        <a:t>Thudiyalur</a:t>
                      </a:r>
                      <a:r>
                        <a:rPr lang="en-US" sz="1200" dirty="0">
                          <a:solidFill>
                            <a:schemeClr val="bg1"/>
                          </a:solidFill>
                          <a:effectLst/>
                          <a:latin typeface="Times New Roman" pitchFamily="18" charset="0"/>
                          <a:cs typeface="Times New Roman" pitchFamily="18" charset="0"/>
                        </a:rPr>
                        <a:t> Road, </a:t>
                      </a:r>
                      <a:r>
                        <a:rPr lang="en-US" sz="1200" dirty="0" err="1">
                          <a:solidFill>
                            <a:schemeClr val="bg1"/>
                          </a:solidFill>
                          <a:effectLst/>
                          <a:latin typeface="Times New Roman" pitchFamily="18" charset="0"/>
                          <a:cs typeface="Times New Roman" pitchFamily="18" charset="0"/>
                        </a:rPr>
                        <a:t>Saravanampatti</a:t>
                      </a:r>
                      <a:r>
                        <a:rPr lang="en-US" sz="1200" dirty="0">
                          <a:solidFill>
                            <a:schemeClr val="bg1"/>
                          </a:solidFill>
                          <a:effectLst/>
                          <a:latin typeface="Times New Roman" pitchFamily="18" charset="0"/>
                          <a:cs typeface="Times New Roman" pitchFamily="18" charset="0"/>
                        </a:rPr>
                        <a:t>, Coimbatore – 641035.</a:t>
                      </a:r>
                      <a:endParaRPr lang="en-IN" sz="1200" dirty="0">
                        <a:solidFill>
                          <a:schemeClr val="bg1"/>
                        </a:solidFill>
                        <a:effectLst/>
                        <a:latin typeface="Times New Roman" pitchFamily="18" charset="0"/>
                        <a:cs typeface="Times New Roman" pitchFamily="18" charset="0"/>
                      </a:endParaRPr>
                    </a:p>
                    <a:p>
                      <a:pPr algn="ctr">
                        <a:spcAft>
                          <a:spcPts val="0"/>
                        </a:spcAft>
                      </a:pPr>
                      <a:r>
                        <a:rPr lang="en-US" sz="100" dirty="0">
                          <a:effectLst/>
                        </a:rPr>
                        <a:t> </a:t>
                      </a:r>
                      <a:endParaRPr lang="en-IN" sz="1000" dirty="0">
                        <a:effectLst/>
                        <a:latin typeface="Calibri"/>
                        <a:cs typeface="Times New Roman"/>
                      </a:endParaRPr>
                    </a:p>
                  </a:txBody>
                  <a:tcPr marL="61232" marR="61232" marT="0" marB="0"/>
                </a:tc>
                <a:tc>
                  <a:txBody>
                    <a:bodyPr/>
                    <a:lstStyle/>
                    <a:p>
                      <a:pPr algn="ctr">
                        <a:spcAft>
                          <a:spcPts val="0"/>
                        </a:spcAft>
                      </a:pPr>
                      <a:endParaRPr lang="en-US" sz="900" dirty="0">
                        <a:effectLst/>
                        <a:latin typeface="Book Antiqua"/>
                        <a:ea typeface="Calibri"/>
                        <a:cs typeface="Times New Roman"/>
                      </a:endParaRPr>
                    </a:p>
                  </a:txBody>
                  <a:tcPr marL="61232" marR="61232" marT="0" marB="0"/>
                </a:tc>
                <a:extLst>
                  <a:ext uri="{0D108BD9-81ED-4DB2-BD59-A6C34878D82A}">
                    <a16:rowId xmlns:a16="http://schemas.microsoft.com/office/drawing/2014/main" val="10000"/>
                  </a:ext>
                </a:extLst>
              </a:tr>
            </a:tbl>
          </a:graphicData>
        </a:graphic>
      </p:graphicFrame>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457200"/>
            <a:ext cx="933450" cy="809625"/>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3" descr="Description: C:\Users\903870\Downloads\Grade-A-NAACc-Bad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0294" y="564694"/>
            <a:ext cx="904906" cy="9261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596383" y="2454416"/>
            <a:ext cx="5951129" cy="2117041"/>
          </a:xfrm>
          <a:prstGeom prst="rect">
            <a:avLst/>
          </a:prstGeom>
        </p:spPr>
      </p:pic>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145"/>
              </a:lnSpc>
            </a:pPr>
            <a:fld id="{81D60167-4931-47E6-BA6A-407CBD079E47}" type="slidenum">
              <a:rPr spc="-25" dirty="0"/>
              <a:t>10</a:t>
            </a:fld>
            <a:endParaRPr spc="-2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675" y="218882"/>
            <a:ext cx="9575125" cy="1091964"/>
          </a:xfrm>
          <a:prstGeom prst="rect">
            <a:avLst/>
          </a:prstGeom>
        </p:spPr>
        <p:txBody>
          <a:bodyPr vert="horz" wrap="square" lIns="0" tIns="500024" rIns="0" bIns="0" rtlCol="0">
            <a:spAutoFit/>
          </a:bodyPr>
          <a:lstStyle/>
          <a:p>
            <a:pPr marL="287655" algn="ctr">
              <a:lnSpc>
                <a:spcPct val="100000"/>
              </a:lnSpc>
              <a:spcBef>
                <a:spcPts val="100"/>
              </a:spcBef>
            </a:pPr>
            <a:r>
              <a:rPr lang="en-IN" spc="-10" dirty="0"/>
              <a:t>Problem Statement</a:t>
            </a:r>
            <a:endParaRPr spc="-1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7960" y="52387"/>
            <a:ext cx="933450" cy="809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8AAF494-F00C-7182-D301-4F89465ED93C}"/>
              </a:ext>
            </a:extLst>
          </p:cNvPr>
          <p:cNvSpPr txBox="1"/>
          <p:nvPr/>
        </p:nvSpPr>
        <p:spPr>
          <a:xfrm>
            <a:off x="1661160" y="1828800"/>
            <a:ext cx="8686800" cy="295106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traditional farming, the early detection of crop diseases is often delayed, leading to significant yield losses, excessive pesticide use.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Current methods for disease detection, such as manual inspections and visual analysis of crops, are time-consuming, and prone to errors.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Farmers often miss the early symptoms of diseases, leading to overuse of pesticides and affecting crop quality.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large fields, diseases can spread undetected, causing significant crop damage.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675" y="218882"/>
            <a:ext cx="9575125" cy="1091964"/>
          </a:xfrm>
          <a:prstGeom prst="rect">
            <a:avLst/>
          </a:prstGeom>
        </p:spPr>
        <p:txBody>
          <a:bodyPr vert="horz" wrap="square" lIns="0" tIns="500024" rIns="0" bIns="0" rtlCol="0">
            <a:spAutoFit/>
          </a:bodyPr>
          <a:lstStyle/>
          <a:p>
            <a:pPr marL="287655" algn="ctr">
              <a:lnSpc>
                <a:spcPct val="100000"/>
              </a:lnSpc>
              <a:spcBef>
                <a:spcPts val="100"/>
              </a:spcBef>
            </a:pPr>
            <a:r>
              <a:rPr lang="en-IN" spc="-10" dirty="0"/>
              <a:t>Objective</a:t>
            </a:r>
            <a:endParaRPr spc="-1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7960" y="52387"/>
            <a:ext cx="933450" cy="809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6FB4F25-00B2-6C08-8E75-42D66EFC0F86}"/>
              </a:ext>
            </a:extLst>
          </p:cNvPr>
          <p:cNvSpPr txBox="1"/>
          <p:nvPr/>
        </p:nvSpPr>
        <p:spPr>
          <a:xfrm rot="10800000" flipH="1" flipV="1">
            <a:off x="1400042" y="1939498"/>
            <a:ext cx="9448802" cy="3782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design and implement a Unmanned Aerial Vehicles(UAV) based system that integrates machine learning algorithms, IoT sensors to detect, monitor, and manage crop diseases in real-time.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an AI-based image processing system for detecting crop diseases from UAV-acquired images.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Integrate IoT sensors (Optical flow sensors) with UAV drones for real-time environmental data collection to enhance disease detection accuracy.</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7514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675" y="218882"/>
            <a:ext cx="9575125" cy="1091964"/>
          </a:xfrm>
          <a:prstGeom prst="rect">
            <a:avLst/>
          </a:prstGeom>
        </p:spPr>
        <p:txBody>
          <a:bodyPr vert="horz" wrap="square" lIns="0" tIns="500024" rIns="0" bIns="0" rtlCol="0">
            <a:spAutoFit/>
          </a:bodyPr>
          <a:lstStyle/>
          <a:p>
            <a:pPr marL="287655" algn="ctr">
              <a:lnSpc>
                <a:spcPct val="100000"/>
              </a:lnSpc>
              <a:spcBef>
                <a:spcPts val="100"/>
              </a:spcBef>
            </a:pPr>
            <a:r>
              <a:rPr lang="en-IN" spc="-10" dirty="0"/>
              <a:t>Scope</a:t>
            </a:r>
            <a:endParaRPr spc="-10"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7960" y="52387"/>
            <a:ext cx="933450" cy="8096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9DF6E21-2C6C-6D37-C20B-7B40FB6826A2}"/>
              </a:ext>
            </a:extLst>
          </p:cNvPr>
          <p:cNvSpPr txBox="1"/>
          <p:nvPr/>
        </p:nvSpPr>
        <p:spPr>
          <a:xfrm>
            <a:off x="1295400" y="1371600"/>
            <a:ext cx="9372600" cy="3366563"/>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proposed system will focus on monitoring crops for early disease detection using UAVs equipped with cameras and IoT sensors.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will use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disease detection,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insect movement and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computing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processing and storing data.</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will be scalable and adaptable for different types of crops and farm sizes, targeting small and medium-sized farmers. </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9656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11184621" y="6471716"/>
            <a:ext cx="96520" cy="165100"/>
          </a:xfrm>
          <a:prstGeom prst="rect">
            <a:avLst/>
          </a:prstGeom>
        </p:spPr>
        <p:txBody>
          <a:bodyPr vert="horz" wrap="square" lIns="0" tIns="0" rIns="0" bIns="0" rtlCol="0">
            <a:spAutoFit/>
          </a:bodyPr>
          <a:lstStyle/>
          <a:p>
            <a:pPr marL="12700">
              <a:lnSpc>
                <a:spcPts val="1145"/>
              </a:lnSpc>
            </a:pPr>
            <a:r>
              <a:rPr sz="1100" b="1" spc="-50" dirty="0">
                <a:solidFill>
                  <a:srgbClr val="C55A11"/>
                </a:solidFill>
                <a:latin typeface="Calibri"/>
                <a:cs typeface="Calibri"/>
              </a:rPr>
              <a:t>4</a:t>
            </a:r>
            <a:endParaRPr sz="1100">
              <a:latin typeface="Calibri"/>
              <a:cs typeface="Calibri"/>
            </a:endParaRPr>
          </a:p>
        </p:txBody>
      </p:sp>
      <p:sp>
        <p:nvSpPr>
          <p:cNvPr id="2" name="object 2"/>
          <p:cNvSpPr txBox="1">
            <a:spLocks noGrp="1"/>
          </p:cNvSpPr>
          <p:nvPr>
            <p:ph type="title"/>
          </p:nvPr>
        </p:nvSpPr>
        <p:spPr>
          <a:xfrm>
            <a:off x="911225" y="219407"/>
            <a:ext cx="9436466" cy="574040"/>
          </a:xfrm>
          <a:prstGeom prst="rect">
            <a:avLst/>
          </a:prstGeom>
        </p:spPr>
        <p:txBody>
          <a:bodyPr vert="horz" wrap="square" lIns="0" tIns="12700" rIns="0" bIns="0" rtlCol="0">
            <a:spAutoFit/>
          </a:bodyPr>
          <a:lstStyle/>
          <a:p>
            <a:pPr marL="12700" algn="ctr">
              <a:lnSpc>
                <a:spcPct val="100000"/>
              </a:lnSpc>
              <a:spcBef>
                <a:spcPts val="100"/>
              </a:spcBef>
            </a:pPr>
            <a:r>
              <a:rPr lang="en-US" dirty="0"/>
              <a:t>Li</a:t>
            </a:r>
            <a:r>
              <a:rPr lang="en-US" spc="-15" dirty="0"/>
              <a:t>t</a:t>
            </a:r>
            <a:r>
              <a:rPr lang="en-US" dirty="0"/>
              <a:t>erat</a:t>
            </a:r>
            <a:r>
              <a:rPr lang="en-US" spc="10" dirty="0"/>
              <a:t>u</a:t>
            </a:r>
            <a:r>
              <a:rPr lang="en-US" dirty="0"/>
              <a:t>re</a:t>
            </a:r>
            <a:r>
              <a:rPr lang="en-US" spc="-55" dirty="0"/>
              <a:t> </a:t>
            </a:r>
            <a:r>
              <a:rPr lang="en-US" dirty="0"/>
              <a:t>Review</a:t>
            </a:r>
            <a:endParaRPr lang="en-IN" spc="-10"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7691" y="52387"/>
            <a:ext cx="933450" cy="80962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132118963"/>
              </p:ext>
            </p:extLst>
          </p:nvPr>
        </p:nvGraphicFramePr>
        <p:xfrm>
          <a:off x="457200" y="1149449"/>
          <a:ext cx="11277600" cy="5066170"/>
        </p:xfrm>
        <a:graphic>
          <a:graphicData uri="http://schemas.openxmlformats.org/drawingml/2006/table">
            <a:tbl>
              <a:tblPr/>
              <a:tblGrid>
                <a:gridCol w="3591447">
                  <a:extLst>
                    <a:ext uri="{9D8B030D-6E8A-4147-A177-3AD203B41FA5}">
                      <a16:colId xmlns:a16="http://schemas.microsoft.com/office/drawing/2014/main" val="20000"/>
                    </a:ext>
                  </a:extLst>
                </a:gridCol>
                <a:gridCol w="2117614">
                  <a:extLst>
                    <a:ext uri="{9D8B030D-6E8A-4147-A177-3AD203B41FA5}">
                      <a16:colId xmlns:a16="http://schemas.microsoft.com/office/drawing/2014/main" val="20001"/>
                    </a:ext>
                  </a:extLst>
                </a:gridCol>
                <a:gridCol w="4107656">
                  <a:extLst>
                    <a:ext uri="{9D8B030D-6E8A-4147-A177-3AD203B41FA5}">
                      <a16:colId xmlns:a16="http://schemas.microsoft.com/office/drawing/2014/main" val="20002"/>
                    </a:ext>
                  </a:extLst>
                </a:gridCol>
                <a:gridCol w="1460883">
                  <a:extLst>
                    <a:ext uri="{9D8B030D-6E8A-4147-A177-3AD203B41FA5}">
                      <a16:colId xmlns:a16="http://schemas.microsoft.com/office/drawing/2014/main" val="20003"/>
                    </a:ext>
                  </a:extLst>
                </a:gridCol>
              </a:tblGrid>
              <a:tr h="291902">
                <a:tc>
                  <a:txBody>
                    <a:bodyPr/>
                    <a:lstStyle/>
                    <a:p>
                      <a:pPr marL="15875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FF"/>
                          </a:solidFill>
                          <a:effectLst/>
                          <a:latin typeface="Times New Roman" pitchFamily="18" charset="0"/>
                          <a:cs typeface="Times New Roman" pitchFamily="18" charset="0"/>
                        </a:rPr>
                        <a:t>Name of the Paper</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cap="flat" cmpd="sng" algn="ctr">
                      <a:solidFill>
                        <a:srgbClr val="000000"/>
                      </a:solidFill>
                      <a:prstDash val="solid"/>
                      <a:round/>
                      <a:headEnd type="none" w="med" len="med"/>
                      <a:tailEnd type="none" w="med" len="med"/>
                    </a:lnT>
                    <a:lnB w="7365" cap="flat" cmpd="sng" algn="ctr">
                      <a:solidFill>
                        <a:srgbClr val="000000"/>
                      </a:solidFill>
                      <a:prstDash val="solid"/>
                      <a:round/>
                      <a:headEnd type="none" w="med" len="med"/>
                      <a:tailEnd type="none" w="med" len="med"/>
                    </a:lnB>
                    <a:lnTlToBr>
                      <a:noFill/>
                    </a:lnTlToBr>
                    <a:lnBlToTr>
                      <a:noFill/>
                    </a:lnBlToTr>
                    <a:noFill/>
                  </a:tcPr>
                </a:tc>
                <a:tc>
                  <a:txBody>
                    <a:bodyPr/>
                    <a:lstStyle/>
                    <a:p>
                      <a:pPr marL="160338"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FF"/>
                          </a:solidFill>
                          <a:effectLst/>
                          <a:latin typeface="Times New Roman" pitchFamily="18" charset="0"/>
                          <a:cs typeface="Times New Roman" pitchFamily="18" charset="0"/>
                        </a:rPr>
                        <a:t>Author</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cap="flat" cmpd="sng" algn="ctr">
                      <a:solidFill>
                        <a:srgbClr val="000000"/>
                      </a:solidFill>
                      <a:prstDash val="solid"/>
                      <a:round/>
                      <a:headEnd type="none" w="med" len="med"/>
                      <a:tailEnd type="none" w="med" len="med"/>
                    </a:lnT>
                    <a:lnB w="7365" cap="flat" cmpd="sng" algn="ctr">
                      <a:solidFill>
                        <a:srgbClr val="000000"/>
                      </a:solidFill>
                      <a:prstDash val="solid"/>
                      <a:round/>
                      <a:headEnd type="none" w="med" len="med"/>
                      <a:tailEnd type="none" w="med" len="med"/>
                    </a:lnB>
                    <a:lnTlToBr>
                      <a:noFill/>
                    </a:lnTlToBr>
                    <a:lnBlToTr>
                      <a:noFill/>
                    </a:lnBlToTr>
                    <a:noFill/>
                  </a:tcPr>
                </a:tc>
                <a:tc>
                  <a:txBody>
                    <a:bodyPr/>
                    <a:lstStyle/>
                    <a:p>
                      <a:pPr marL="15875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FF"/>
                          </a:solidFill>
                          <a:effectLst/>
                          <a:latin typeface="Times New Roman" pitchFamily="18" charset="0"/>
                          <a:cs typeface="Times New Roman" pitchFamily="18" charset="0"/>
                        </a:rPr>
                        <a:t>About the work</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cap="flat" cmpd="sng" algn="ctr">
                      <a:solidFill>
                        <a:srgbClr val="000000"/>
                      </a:solidFill>
                      <a:prstDash val="solid"/>
                      <a:round/>
                      <a:headEnd type="none" w="med" len="med"/>
                      <a:tailEnd type="none" w="med" len="med"/>
                    </a:lnT>
                    <a:lnB w="7365" cap="flat" cmpd="sng" algn="ctr">
                      <a:solidFill>
                        <a:srgbClr val="000000"/>
                      </a:solidFill>
                      <a:prstDash val="solid"/>
                      <a:round/>
                      <a:headEnd type="none" w="med" len="med"/>
                      <a:tailEnd type="none" w="med" len="med"/>
                    </a:lnB>
                    <a:lnTlToBr>
                      <a:noFill/>
                    </a:lnTlToBr>
                    <a:lnBlToTr>
                      <a:noFill/>
                    </a:lnBlToTr>
                    <a:noFill/>
                  </a:tcPr>
                </a:tc>
                <a:tc>
                  <a:txBody>
                    <a:bodyPr/>
                    <a:lstStyle/>
                    <a:p>
                      <a:pPr marL="158750" marR="0" lvl="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FF"/>
                          </a:solidFill>
                          <a:effectLst/>
                          <a:latin typeface="Times New Roman" pitchFamily="18" charset="0"/>
                          <a:cs typeface="Times New Roman" pitchFamily="18" charset="0"/>
                        </a:rPr>
                        <a:t>Year</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cap="flat" cmpd="sng" algn="ctr">
                      <a:solidFill>
                        <a:srgbClr val="000000"/>
                      </a:solidFill>
                      <a:prstDash val="solid"/>
                      <a:round/>
                      <a:headEnd type="none" w="med" len="med"/>
                      <a:tailEnd type="none" w="med" len="med"/>
                    </a:lnT>
                    <a:lnB w="736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27813">
                <a:tc>
                  <a:txBody>
                    <a:bodyPr/>
                    <a:lstStyle/>
                    <a:p>
                      <a:pPr marL="63500" marR="0" lvl="0" indent="0" algn="l" defTabSz="914400" rtl="0" eaLnBrk="1" fontAlgn="base" latinLnBrk="0" hangingPunct="1">
                        <a:lnSpc>
                          <a:spcPct val="11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AI-Based Drone for Crop Disease Detection in Precision Agriculture</a:t>
                      </a:r>
                    </a:p>
                  </a:txBody>
                  <a:tcPr marL="0" marR="0" marT="0" marB="0" horzOverflow="overflow">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cap="flat" cmpd="sng" algn="ctr">
                      <a:solidFill>
                        <a:srgbClr val="000000"/>
                      </a:solidFill>
                      <a:prstDash val="solid"/>
                      <a:round/>
                      <a:headEnd type="none" w="med" len="med"/>
                      <a:tailEnd type="none" w="med" len="med"/>
                    </a:lnT>
                    <a:lnB w="7365" cap="flat" cmpd="sng" algn="ctr">
                      <a:solidFill>
                        <a:srgbClr val="000000"/>
                      </a:solidFill>
                      <a:prstDash val="solid"/>
                      <a:round/>
                      <a:headEnd type="none" w="med" len="med"/>
                      <a:tailEnd type="none" w="med" len="med"/>
                    </a:lnB>
                    <a:lnTlToBr>
                      <a:noFill/>
                    </a:lnTlToBr>
                    <a:lnBlToTr>
                      <a:noFill/>
                    </a:lnBlToTr>
                    <a:noFill/>
                  </a:tcPr>
                </a:tc>
                <a:tc>
                  <a:txBody>
                    <a:bodyPr/>
                    <a:lstStyle/>
                    <a:p>
                      <a:pPr marL="65088"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Dr. Naseer R, Sahana N S, Sangeetha K </a:t>
                      </a:r>
                      <a:r>
                        <a:rPr kumimoji="0" lang="en-US" sz="1400" b="0" i="0" u="none" strike="noStrike" cap="none" normalizeH="0" baseline="0" dirty="0" err="1">
                          <a:ln>
                            <a:noFill/>
                          </a:ln>
                          <a:solidFill>
                            <a:schemeClr val="tx1"/>
                          </a:solidFill>
                          <a:effectLst/>
                          <a:latin typeface="Times New Roman" pitchFamily="18" charset="0"/>
                          <a:cs typeface="Times New Roman" pitchFamily="18" charset="0"/>
                        </a:rPr>
                        <a:t>K</a:t>
                      </a:r>
                      <a:r>
                        <a:rPr kumimoji="0" lang="en-US" sz="1400" b="0" i="0" u="none" strike="noStrike" cap="none" normalizeH="0" baseline="0" dirty="0">
                          <a:ln>
                            <a:noFill/>
                          </a:ln>
                          <a:solidFill>
                            <a:schemeClr val="tx1"/>
                          </a:solidFill>
                          <a:effectLst/>
                          <a:latin typeface="Times New Roman" pitchFamily="18" charset="0"/>
                          <a:cs typeface="Times New Roman" pitchFamily="18" charset="0"/>
                        </a:rPr>
                        <a:t>, Sahana S </a:t>
                      </a:r>
                      <a:r>
                        <a:rPr kumimoji="0" lang="en-US" sz="1400" b="0" i="0" u="none" strike="noStrike" cap="none" normalizeH="0" baseline="0" dirty="0" err="1">
                          <a:ln>
                            <a:noFill/>
                          </a:ln>
                          <a:solidFill>
                            <a:schemeClr val="tx1"/>
                          </a:solidFill>
                          <a:effectLst/>
                          <a:latin typeface="Times New Roman" pitchFamily="18" charset="0"/>
                          <a:cs typeface="Times New Roman" pitchFamily="18" charset="0"/>
                        </a:rPr>
                        <a:t>Bedre</a:t>
                      </a:r>
                      <a:r>
                        <a:rPr kumimoji="0" lang="en-US" sz="1400" b="0" i="0" u="none" strike="noStrike" cap="none" normalizeH="0" baseline="0" dirty="0">
                          <a:ln>
                            <a:noFill/>
                          </a:ln>
                          <a:solidFill>
                            <a:schemeClr val="tx1"/>
                          </a:solidFill>
                          <a:effectLst/>
                          <a:latin typeface="Times New Roman" pitchFamily="18" charset="0"/>
                          <a:cs typeface="Times New Roman" pitchFamily="18" charset="0"/>
                        </a:rPr>
                        <a:t>, Sneha C S</a:t>
                      </a:r>
                    </a:p>
                  </a:txBody>
                  <a:tcPr marL="0" marR="0" marT="0" marB="0" horzOverflow="overflow">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cap="flat" cmpd="sng" algn="ctr">
                      <a:solidFill>
                        <a:srgbClr val="000000"/>
                      </a:solidFill>
                      <a:prstDash val="solid"/>
                      <a:round/>
                      <a:headEnd type="none" w="med" len="med"/>
                      <a:tailEnd type="none" w="med" len="med"/>
                    </a:lnT>
                    <a:lnB w="7365" cap="flat" cmpd="sng" algn="ctr">
                      <a:solidFill>
                        <a:srgbClr val="000000"/>
                      </a:solidFill>
                      <a:prstDash val="solid"/>
                      <a:round/>
                      <a:headEnd type="none" w="med" len="med"/>
                      <a:tailEnd type="none" w="med" len="med"/>
                    </a:lnB>
                    <a:lnTlToBr>
                      <a:noFill/>
                    </a:lnTlToBr>
                    <a:lnBlToTr>
                      <a:noFill/>
                    </a:lnBlToTr>
                    <a:noFill/>
                  </a:tcPr>
                </a:tc>
                <a:tc>
                  <a:txBody>
                    <a:bodyPr/>
                    <a:lstStyle/>
                    <a:p>
                      <a:pPr marL="63500" marR="0" lvl="0" indent="0" algn="just" defTabSz="914400" rtl="0" eaLnBrk="1" fontAlgn="base" latinLnBrk="0" hangingPunct="1">
                        <a:lnSpc>
                          <a:spcPct val="100000"/>
                        </a:lnSpc>
                        <a:spcBef>
                          <a:spcPct val="0"/>
                        </a:spcBef>
                        <a:spcAft>
                          <a:spcPct val="0"/>
                        </a:spcAft>
                        <a:buClrTx/>
                        <a:buSzTx/>
                        <a:buFontTx/>
                        <a:buNone/>
                        <a:tabLst/>
                        <a:defRPr/>
                      </a:pPr>
                      <a:r>
                        <a:rPr lang="en-US" sz="1400" dirty="0">
                          <a:latin typeface="Times New Roman" panose="02020603050405020304" pitchFamily="18" charset="0"/>
                          <a:cs typeface="Times New Roman" panose="02020603050405020304" pitchFamily="18" charset="0"/>
                        </a:rPr>
                        <a:t>The paper focuses on developing an AI-based drone system for crop disease detection in precision agriculture. The system uses machine learning algorithms to process images captured by drones and identifies early symptoms of diseases in crops. This method enhances disease detection efficiency, reduces the need for manual inspections, and helps farmers take timely preventive actions. It provides a cost-effective and automated solution to improve crop health monitoring.</a:t>
                      </a:r>
                    </a:p>
                  </a:txBody>
                  <a:tcPr marL="0" marR="0" marT="0" marB="0" horzOverflow="overflow">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cap="flat" cmpd="sng" algn="ctr">
                      <a:solidFill>
                        <a:srgbClr val="000000"/>
                      </a:solidFill>
                      <a:prstDash val="solid"/>
                      <a:round/>
                      <a:headEnd type="none" w="med" len="med"/>
                      <a:tailEnd type="none" w="med" len="med"/>
                    </a:lnT>
                    <a:lnB w="736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5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2024</a:t>
                      </a:r>
                    </a:p>
                  </a:txBody>
                  <a:tcPr marL="0" marR="0" marT="0" marB="0" horzOverflow="overflow">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cap="flat" cmpd="sng" algn="ctr">
                      <a:solidFill>
                        <a:srgbClr val="000000"/>
                      </a:solidFill>
                      <a:prstDash val="solid"/>
                      <a:round/>
                      <a:headEnd type="none" w="med" len="med"/>
                      <a:tailEnd type="none" w="med" len="med"/>
                    </a:lnT>
                    <a:lnB w="736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66150">
                <a:tc>
                  <a:txBody>
                    <a:bodyPr/>
                    <a:lstStyle/>
                    <a:p>
                      <a:pPr marL="87313" marR="0" lvl="0" indent="-87313" algn="l" defTabSz="914400" rtl="0" eaLnBrk="1" fontAlgn="base" latinLnBrk="0" hangingPunct="1">
                        <a:lnSpc>
                          <a:spcPct val="100000"/>
                        </a:lnSpc>
                        <a:spcBef>
                          <a:spcPct val="0"/>
                        </a:spcBef>
                        <a:spcAft>
                          <a:spcPct val="0"/>
                        </a:spcAft>
                        <a:buClrTx/>
                        <a:buSzTx/>
                        <a:buFontTx/>
                        <a:buNone/>
                        <a:tabLst/>
                      </a:pPr>
                      <a:r>
                        <a:rPr lang="en-US" sz="1400" dirty="0">
                          <a:latin typeface="Times New Roman" panose="02020603050405020304" pitchFamily="18" charset="0"/>
                          <a:cs typeface="Times New Roman" panose="02020603050405020304" pitchFamily="18" charset="0"/>
                        </a:rPr>
                        <a:t>  Artificial Intelligence-Based Drone for Early Disease Detection and Precision Pesticide Management in Cashew Farming</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cap="flat" cmpd="sng" algn="ctr">
                      <a:solidFill>
                        <a:srgbClr val="000000"/>
                      </a:solidFill>
                      <a:prstDash val="solid"/>
                      <a:round/>
                      <a:headEnd type="none" w="med" len="med"/>
                      <a:tailEnd type="none" w="med" len="med"/>
                    </a:lnT>
                    <a:lnB w="736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lang="en-IN" sz="1400" dirty="0">
                          <a:latin typeface="Times New Roman" panose="02020603050405020304" pitchFamily="18" charset="0"/>
                          <a:cs typeface="Times New Roman" panose="02020603050405020304" pitchFamily="18" charset="0"/>
                        </a:rPr>
                        <a:t>Manoj Kumar Rajagopal, Bala Murugan MS</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cap="flat" cmpd="sng" algn="ctr">
                      <a:solidFill>
                        <a:srgbClr val="000000"/>
                      </a:solidFill>
                      <a:prstDash val="solid"/>
                      <a:round/>
                      <a:headEnd type="none" w="med" len="med"/>
                      <a:tailEnd type="none" w="med" len="med"/>
                    </a:lnT>
                    <a:lnB w="7365" cap="flat" cmpd="sng" algn="ctr">
                      <a:solidFill>
                        <a:srgbClr val="000000"/>
                      </a:solidFill>
                      <a:prstDash val="solid"/>
                      <a:round/>
                      <a:headEnd type="none" w="med" len="med"/>
                      <a:tailEnd type="none" w="med" len="med"/>
                    </a:lnB>
                    <a:lnTlToBr>
                      <a:noFill/>
                    </a:lnTlToBr>
                    <a:lnBlToTr>
                      <a:noFill/>
                    </a:lnBlToTr>
                    <a:noFill/>
                  </a:tcPr>
                </a:tc>
                <a:tc>
                  <a:txBody>
                    <a:bodyPr/>
                    <a:lstStyle/>
                    <a:p>
                      <a:pPr marL="87313" marR="0" lvl="0" indent="0" algn="just" defTabSz="914400" rtl="0" eaLnBrk="1" fontAlgn="base" latinLnBrk="0" hangingPunct="1">
                        <a:lnSpc>
                          <a:spcPct val="100000"/>
                        </a:lnSpc>
                        <a:spcBef>
                          <a:spcPct val="0"/>
                        </a:spcBef>
                        <a:spcAft>
                          <a:spcPct val="0"/>
                        </a:spcAft>
                        <a:buClrTx/>
                        <a:buSzTx/>
                        <a:buFontTx/>
                        <a:buNone/>
                        <a:tabLst/>
                      </a:pPr>
                      <a:r>
                        <a:rPr lang="en-US" sz="1400" dirty="0">
                          <a:latin typeface="Times New Roman" panose="02020603050405020304" pitchFamily="18" charset="0"/>
                          <a:cs typeface="Times New Roman" panose="02020603050405020304" pitchFamily="18" charset="0"/>
                        </a:rPr>
                        <a:t>This study presents an AI-driven drone system designed for early disease detection and precision pesticide application in cashew farming. The system utilizes edge computing and AI algorithms to process images captured by drones, enabling timely interventions and reducing pesticide usage.</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cap="flat" cmpd="sng" algn="ctr">
                      <a:solidFill>
                        <a:srgbClr val="000000"/>
                      </a:solidFill>
                      <a:prstDash val="solid"/>
                      <a:round/>
                      <a:headEnd type="none" w="med" len="med"/>
                      <a:tailEnd type="none" w="med" len="med"/>
                    </a:lnT>
                    <a:lnB w="736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50000"/>
                        </a:lnSpc>
                        <a:spcBef>
                          <a:spcPct val="0"/>
                        </a:spcBef>
                        <a:spcAft>
                          <a:spcPct val="0"/>
                        </a:spcAft>
                        <a:buClrTx/>
                        <a:buSzTx/>
                        <a:buFontTx/>
                        <a:buNone/>
                        <a:tabLst/>
                      </a:pPr>
                      <a:r>
                        <a:rPr lang="en-IN" sz="1400" dirty="0">
                          <a:latin typeface="Times New Roman" panose="02020603050405020304" pitchFamily="18" charset="0"/>
                          <a:cs typeface="Times New Roman" panose="02020603050405020304" pitchFamily="18" charset="0"/>
                        </a:rPr>
                        <a:t>2023</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cap="flat" cmpd="sng" algn="ctr">
                      <a:solidFill>
                        <a:srgbClr val="000000"/>
                      </a:solidFill>
                      <a:prstDash val="solid"/>
                      <a:round/>
                      <a:headEnd type="none" w="med" len="med"/>
                      <a:tailEnd type="none" w="med" len="med"/>
                    </a:lnT>
                    <a:lnB w="736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360508">
                <a:tc>
                  <a:txBody>
                    <a:bodyPr/>
                    <a:lstStyle/>
                    <a:p>
                      <a:r>
                        <a:rPr lang="en-US" sz="1400" dirty="0">
                          <a:latin typeface="Times New Roman" panose="02020603050405020304" pitchFamily="18" charset="0"/>
                          <a:cs typeface="Times New Roman" panose="02020603050405020304" pitchFamily="18" charset="0"/>
                        </a:rPr>
                        <a:t>Detection of Healthy and Diseased Crops in      Drone-Captured Images Using Deep Learning</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cap="flat" cmpd="sng" algn="ctr">
                      <a:solidFill>
                        <a:srgbClr val="000000"/>
                      </a:solidFill>
                      <a:prstDash val="solid"/>
                      <a:round/>
                      <a:headEnd type="none" w="med" len="med"/>
                      <a:tailEnd type="none" w="med" len="med"/>
                    </a:lnT>
                    <a:lnB w="7365" cap="flat" cmpd="sng" algn="ctr">
                      <a:solidFill>
                        <a:srgbClr val="000000"/>
                      </a:solidFill>
                      <a:prstDash val="solid"/>
                      <a:round/>
                      <a:headEnd type="none" w="med" len="med"/>
                      <a:tailEnd type="none" w="med" len="med"/>
                    </a:lnB>
                    <a:lnTlToBr>
                      <a:noFill/>
                    </a:lnTlToBr>
                    <a:lnBlToTr>
                      <a:noFill/>
                    </a:lnBlToTr>
                    <a:noFill/>
                  </a:tcPr>
                </a:tc>
                <a:tc>
                  <a:txBody>
                    <a:bodyPr/>
                    <a:lstStyle/>
                    <a:p>
                      <a:pPr marL="87313" marR="0" lvl="0" indent="-87313" algn="l" defTabSz="914400" rtl="0" eaLnBrk="1" fontAlgn="base" latinLnBrk="0" hangingPunct="1">
                        <a:lnSpc>
                          <a:spcPct val="100000"/>
                        </a:lnSpc>
                        <a:spcBef>
                          <a:spcPct val="0"/>
                        </a:spcBef>
                        <a:spcAft>
                          <a:spcPct val="0"/>
                        </a:spcAft>
                        <a:buClrTx/>
                        <a:buSzTx/>
                        <a:buFontTx/>
                        <a:buNone/>
                        <a:tabLst/>
                      </a:pPr>
                      <a:r>
                        <a:rPr lang="fi-FI" sz="1400" dirty="0">
                          <a:latin typeface="Times New Roman" panose="02020603050405020304" pitchFamily="18" charset="0"/>
                          <a:cs typeface="Times New Roman" panose="02020603050405020304" pitchFamily="18" charset="0"/>
                        </a:rPr>
                        <a:t>Jai Vardhan, Kothapalli Sai Swetha</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cap="flat" cmpd="sng" algn="ctr">
                      <a:solidFill>
                        <a:srgbClr val="000000"/>
                      </a:solidFill>
                      <a:prstDash val="solid"/>
                      <a:round/>
                      <a:headEnd type="none" w="med" len="med"/>
                      <a:tailEnd type="none" w="med" len="med"/>
                    </a:lnT>
                    <a:lnB w="7365" cap="flat" cmpd="sng" algn="ctr">
                      <a:solidFill>
                        <a:srgbClr val="000000"/>
                      </a:solidFill>
                      <a:prstDash val="solid"/>
                      <a:round/>
                      <a:headEnd type="none" w="med" len="med"/>
                      <a:tailEnd type="none" w="med" len="med"/>
                    </a:lnB>
                    <a:lnTlToBr>
                      <a:noFill/>
                    </a:lnTlToBr>
                    <a:lnBlToTr>
                      <a:noFill/>
                    </a:lnBlToTr>
                    <a:noFill/>
                  </a:tcPr>
                </a:tc>
                <a:tc>
                  <a:txBody>
                    <a:bodyPr/>
                    <a:lstStyle/>
                    <a:p>
                      <a:pPr marL="87313" marR="0" lvl="0" indent="0" algn="just" defTabSz="914400" rtl="0" eaLnBrk="1" fontAlgn="base" latinLnBrk="0" hangingPunct="1">
                        <a:lnSpc>
                          <a:spcPct val="100000"/>
                        </a:lnSpc>
                        <a:spcBef>
                          <a:spcPct val="0"/>
                        </a:spcBef>
                        <a:spcAft>
                          <a:spcPct val="0"/>
                        </a:spcAft>
                        <a:buClrTx/>
                        <a:buSzTx/>
                        <a:buFontTx/>
                        <a:buNone/>
                        <a:tabLst/>
                        <a:defRPr/>
                      </a:pPr>
                      <a:r>
                        <a:rPr lang="en-US" sz="1400" dirty="0">
                          <a:latin typeface="Times New Roman" panose="02020603050405020304" pitchFamily="18" charset="0"/>
                          <a:cs typeface="Times New Roman" panose="02020603050405020304" pitchFamily="18" charset="0"/>
                        </a:rPr>
                        <a:t>This research proposes a deep learning-based approach for efficient detection of plant diseases using drone-captured imagery. The study employs Convolutional Neural Networks (CNNs) to classify healthy and diseased plants, demonstrating the effectiveness of deep learning in crop health monitoring. </a:t>
                      </a:r>
                    </a:p>
                  </a:txBody>
                  <a:tcPr marL="0" marR="0" marT="0" marB="0" horzOverflow="overflow">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cap="flat" cmpd="sng" algn="ctr">
                      <a:solidFill>
                        <a:srgbClr val="000000"/>
                      </a:solidFill>
                      <a:prstDash val="solid"/>
                      <a:round/>
                      <a:headEnd type="none" w="med" len="med"/>
                      <a:tailEnd type="none" w="med" len="med"/>
                    </a:lnT>
                    <a:lnB w="736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250000"/>
                        </a:lnSpc>
                        <a:spcBef>
                          <a:spcPct val="0"/>
                        </a:spcBef>
                        <a:spcAft>
                          <a:spcPct val="0"/>
                        </a:spcAft>
                        <a:buClrTx/>
                        <a:buSzTx/>
                        <a:buFontTx/>
                        <a:buNone/>
                        <a:tabLst/>
                      </a:pPr>
                      <a:r>
                        <a:rPr lang="en-IN" sz="1400" dirty="0">
                          <a:latin typeface="Times New Roman" panose="02020603050405020304" pitchFamily="18" charset="0"/>
                          <a:cs typeface="Times New Roman" panose="02020603050405020304" pitchFamily="18" charset="0"/>
                        </a:rPr>
                        <a:t>2023</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7365" cap="flat" cmpd="sng" algn="ctr">
                      <a:solidFill>
                        <a:srgbClr val="000000"/>
                      </a:solidFill>
                      <a:prstDash val="solid"/>
                      <a:round/>
                      <a:headEnd type="none" w="med" len="med"/>
                      <a:tailEnd type="none" w="med" len="med"/>
                    </a:lnL>
                    <a:lnR w="7365" cap="flat" cmpd="sng" algn="ctr">
                      <a:solidFill>
                        <a:srgbClr val="000000"/>
                      </a:solidFill>
                      <a:prstDash val="solid"/>
                      <a:round/>
                      <a:headEnd type="none" w="med" len="med"/>
                      <a:tailEnd type="none" w="med" len="med"/>
                    </a:lnR>
                    <a:lnT w="7365" cap="flat" cmpd="sng" algn="ctr">
                      <a:solidFill>
                        <a:srgbClr val="000000"/>
                      </a:solidFill>
                      <a:prstDash val="solid"/>
                      <a:round/>
                      <a:headEnd type="none" w="med" len="med"/>
                      <a:tailEnd type="none" w="med" len="med"/>
                    </a:lnT>
                    <a:lnB w="736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1225" y="218882"/>
            <a:ext cx="9436466" cy="566822"/>
          </a:xfrm>
          <a:prstGeom prst="rect">
            <a:avLst/>
          </a:prstGeom>
        </p:spPr>
        <p:txBody>
          <a:bodyPr vert="horz" wrap="square" lIns="0" tIns="12700" rIns="0" bIns="0" rtlCol="0">
            <a:spAutoFit/>
          </a:bodyPr>
          <a:lstStyle/>
          <a:p>
            <a:pPr marL="12700" algn="ctr">
              <a:lnSpc>
                <a:spcPct val="100000"/>
              </a:lnSpc>
              <a:spcBef>
                <a:spcPts val="100"/>
              </a:spcBef>
            </a:pPr>
            <a:r>
              <a:rPr lang="en-IN" spc="-10" dirty="0"/>
              <a:t>Novelty in Research</a:t>
            </a:r>
            <a:endParaRPr spc="-10" dirty="0"/>
          </a:p>
        </p:txBody>
      </p:sp>
      <p:sp>
        <p:nvSpPr>
          <p:cNvPr id="4" name="object 4"/>
          <p:cNvSpPr txBox="1"/>
          <p:nvPr/>
        </p:nvSpPr>
        <p:spPr>
          <a:xfrm>
            <a:off x="11184621" y="6522318"/>
            <a:ext cx="96520" cy="193040"/>
          </a:xfrm>
          <a:prstGeom prst="rect">
            <a:avLst/>
          </a:prstGeom>
        </p:spPr>
        <p:txBody>
          <a:bodyPr vert="horz" wrap="square" lIns="0" tIns="12700" rIns="0" bIns="0" rtlCol="0">
            <a:spAutoFit/>
          </a:bodyPr>
          <a:lstStyle/>
          <a:p>
            <a:pPr marL="12700">
              <a:lnSpc>
                <a:spcPct val="100000"/>
              </a:lnSpc>
              <a:spcBef>
                <a:spcPts val="100"/>
              </a:spcBef>
            </a:pPr>
            <a:r>
              <a:rPr sz="1100" b="1" spc="-50" dirty="0">
                <a:solidFill>
                  <a:srgbClr val="C55A11"/>
                </a:solidFill>
                <a:latin typeface="Calibri"/>
                <a:cs typeface="Calibri"/>
              </a:rPr>
              <a:t>3</a:t>
            </a:r>
            <a:endParaRPr sz="1100">
              <a:latin typeface="Calibri"/>
              <a:cs typeface="Calibri"/>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7691" y="0"/>
            <a:ext cx="933450" cy="8096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934EB44D-E9C6-2ED4-6246-D8DE72754739}"/>
              </a:ext>
            </a:extLst>
          </p:cNvPr>
          <p:cNvSpPr txBox="1"/>
          <p:nvPr/>
        </p:nvSpPr>
        <p:spPr>
          <a:xfrm>
            <a:off x="1296670" y="1371600"/>
            <a:ext cx="9051021" cy="3366243"/>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Integrating IoT sensors with UAVs for data collection enhances disease detection by providing context for disease spread. While UAVs alone can detect visible symptoms, IoT sensors will provide critical data such as </a:t>
            </a:r>
            <a:r>
              <a:rPr lang="en-US" altLang="en-US" dirty="0">
                <a:solidFill>
                  <a:schemeClr val="tx1"/>
                </a:solidFill>
                <a:latin typeface="Times New Roman" panose="02020603050405020304" pitchFamily="18" charset="0"/>
                <a:cs typeface="Times New Roman" panose="02020603050405020304" pitchFamily="18" charset="0"/>
              </a:rPr>
              <a:t>insect’s motion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which influence disease development.</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Disease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real-time detection and identification of diseases using a combination of machine learning and UAVs is novel, enabling quick responses and targeted intervention before the disease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spreads.</a:t>
            </a:r>
            <a:r>
              <a:rPr lang="en-US" dirty="0" err="1">
                <a:latin typeface="Times New Roman" panose="02020603050405020304" pitchFamily="18" charset="0"/>
                <a:cs typeface="Times New Roman" panose="02020603050405020304" pitchFamily="18" charset="0"/>
              </a:rPr>
              <a:t>This</a:t>
            </a:r>
            <a:r>
              <a:rPr lang="en-US" dirty="0">
                <a:latin typeface="Times New Roman" panose="02020603050405020304" pitchFamily="18" charset="0"/>
                <a:cs typeface="Times New Roman" panose="02020603050405020304" pitchFamily="18" charset="0"/>
              </a:rPr>
              <a:t> proactive approach allows farmers to quickly respond to threats, minimizing the spread of diseases and reducing crop damage.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08585">
              <a:lnSpc>
                <a:spcPts val="1145"/>
              </a:lnSpc>
            </a:pPr>
            <a:fld id="{81D60167-4931-47E6-BA6A-407CBD079E47}" type="slidenum">
              <a:rPr spc="-50" dirty="0"/>
              <a:t>7</a:t>
            </a:fld>
            <a:endParaRPr spc="-50" dirty="0"/>
          </a:p>
        </p:txBody>
      </p:sp>
      <p:sp>
        <p:nvSpPr>
          <p:cNvPr id="2" name="object 2"/>
          <p:cNvSpPr txBox="1">
            <a:spLocks noGrp="1"/>
          </p:cNvSpPr>
          <p:nvPr>
            <p:ph type="title"/>
          </p:nvPr>
        </p:nvSpPr>
        <p:spPr>
          <a:xfrm>
            <a:off x="914400" y="287972"/>
            <a:ext cx="9299575" cy="574040"/>
          </a:xfrm>
          <a:prstGeom prst="rect">
            <a:avLst/>
          </a:prstGeom>
        </p:spPr>
        <p:txBody>
          <a:bodyPr vert="horz" wrap="square" lIns="0" tIns="12700" rIns="0" bIns="0" rtlCol="0">
            <a:spAutoFit/>
          </a:bodyPr>
          <a:lstStyle/>
          <a:p>
            <a:pPr marL="12700" algn="ctr">
              <a:lnSpc>
                <a:spcPct val="100000"/>
              </a:lnSpc>
              <a:spcBef>
                <a:spcPts val="100"/>
              </a:spcBef>
            </a:pPr>
            <a:r>
              <a:rPr lang="en-IN" dirty="0"/>
              <a:t>Existing S</a:t>
            </a:r>
            <a:r>
              <a:rPr lang="en-IN" spc="-10" dirty="0"/>
              <a:t>ystem</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7691" y="52387"/>
            <a:ext cx="933450" cy="8096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F12378B-05DA-2041-1661-23BE96D9BD5D}"/>
              </a:ext>
            </a:extLst>
          </p:cNvPr>
          <p:cNvSpPr txBox="1"/>
          <p:nvPr/>
        </p:nvSpPr>
        <p:spPr>
          <a:xfrm>
            <a:off x="893964" y="1676400"/>
            <a:ext cx="9944100" cy="2951064"/>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Methods: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Currently, crop disease detection relies on manual inspection by farmers or agricultural agents, which is time-consuming and often leads to late diagnosis.</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Systems: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Some automated systems use IoT for monitoring environmental parameters; however, they lack the integration of AI/ML for disease prediction.</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AI Systems: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Some existing AI/ML-based systems use images of crops for disease detection, but they do not leverage real-time environmental data, which is crucial for early prediction.</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08585">
              <a:lnSpc>
                <a:spcPts val="1145"/>
              </a:lnSpc>
            </a:pPr>
            <a:fld id="{81D60167-4931-47E6-BA6A-407CBD079E47}" type="slidenum">
              <a:rPr spc="-50" dirty="0"/>
              <a:t>8</a:t>
            </a:fld>
            <a:endParaRPr spc="-50" dirty="0"/>
          </a:p>
        </p:txBody>
      </p:sp>
      <p:sp>
        <p:nvSpPr>
          <p:cNvPr id="2" name="object 2"/>
          <p:cNvSpPr txBox="1">
            <a:spLocks noGrp="1"/>
          </p:cNvSpPr>
          <p:nvPr>
            <p:ph type="title"/>
          </p:nvPr>
        </p:nvSpPr>
        <p:spPr>
          <a:xfrm>
            <a:off x="635675" y="218882"/>
            <a:ext cx="9498925" cy="809606"/>
          </a:xfrm>
          <a:prstGeom prst="rect">
            <a:avLst/>
          </a:prstGeom>
        </p:spPr>
        <p:txBody>
          <a:bodyPr vert="horz" wrap="square" lIns="0" tIns="253136" rIns="0" bIns="0" rtlCol="0">
            <a:spAutoFit/>
          </a:bodyPr>
          <a:lstStyle/>
          <a:p>
            <a:pPr marL="287655" algn="ctr">
              <a:lnSpc>
                <a:spcPct val="100000"/>
              </a:lnSpc>
              <a:spcBef>
                <a:spcPts val="100"/>
              </a:spcBef>
            </a:pPr>
            <a:r>
              <a:rPr lang="en-IN" dirty="0"/>
              <a:t>Proposed</a:t>
            </a:r>
            <a:r>
              <a:rPr lang="en-IN" spc="-145" dirty="0"/>
              <a:t> S</a:t>
            </a:r>
            <a:r>
              <a:rPr lang="en-IN" spc="-10" dirty="0"/>
              <a:t>ystem</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7691" y="52387"/>
            <a:ext cx="933450" cy="809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a:extLst>
              <a:ext uri="{FF2B5EF4-FFF2-40B4-BE49-F238E27FC236}">
                <a16:creationId xmlns:a16="http://schemas.microsoft.com/office/drawing/2014/main" id="{FDE72F4F-06D0-1B37-676D-EF3743127C17}"/>
              </a:ext>
            </a:extLst>
          </p:cNvPr>
          <p:cNvSpPr>
            <a:spLocks noGrp="1" noChangeArrowheads="1"/>
          </p:cNvSpPr>
          <p:nvPr>
            <p:ph type="body" idx="1"/>
          </p:nvPr>
        </p:nvSpPr>
        <p:spPr bwMode="auto">
          <a:xfrm>
            <a:off x="1284862" y="1863298"/>
            <a:ext cx="8872392" cy="33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UAV drones will be equipped with IoT sensors to measure the motion of insects. This will allow for better understanding of disease development and provide more accurate detection.</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Learning-Based Disease Detection: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machine learning model will process images captured by UAVs to detect specific crop diseases, including early-stage symptoms that are difficult to detect manually.</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Alerts: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will provide immediate alerts to farmers, helping them take prompt action to prevent the spread of diseases.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145"/>
              </a:lnSpc>
            </a:pPr>
            <a:fld id="{81D60167-4931-47E6-BA6A-407CBD079E47}" type="slidenum">
              <a:rPr spc="-25" dirty="0"/>
              <a:t>9</a:t>
            </a:fld>
            <a:endParaRPr spc="-25" dirty="0"/>
          </a:p>
        </p:txBody>
      </p:sp>
      <p:sp>
        <p:nvSpPr>
          <p:cNvPr id="2" name="object 2"/>
          <p:cNvSpPr txBox="1">
            <a:spLocks noGrp="1"/>
          </p:cNvSpPr>
          <p:nvPr>
            <p:ph type="title"/>
          </p:nvPr>
        </p:nvSpPr>
        <p:spPr>
          <a:xfrm>
            <a:off x="635675" y="218882"/>
            <a:ext cx="9575125" cy="1091964"/>
          </a:xfrm>
          <a:prstGeom prst="rect">
            <a:avLst/>
          </a:prstGeom>
        </p:spPr>
        <p:txBody>
          <a:bodyPr vert="horz" wrap="square" lIns="0" tIns="500024" rIns="0" bIns="0" rtlCol="0">
            <a:spAutoFit/>
          </a:bodyPr>
          <a:lstStyle/>
          <a:p>
            <a:pPr marL="287655" algn="ctr">
              <a:lnSpc>
                <a:spcPct val="100000"/>
              </a:lnSpc>
              <a:spcBef>
                <a:spcPts val="100"/>
              </a:spcBef>
            </a:pPr>
            <a:r>
              <a:rPr lang="en-IN" spc="-10" dirty="0"/>
              <a:t>References</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47691" y="52387"/>
            <a:ext cx="933450" cy="8096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6E7F163-F16C-D812-0FA2-40AC8E3ECC05}"/>
              </a:ext>
            </a:extLst>
          </p:cNvPr>
          <p:cNvSpPr txBox="1"/>
          <p:nvPr/>
        </p:nvSpPr>
        <p:spPr>
          <a:xfrm>
            <a:off x="1066800" y="1482430"/>
            <a:ext cx="9465732" cy="4613058"/>
          </a:xfrm>
          <a:prstGeom prst="rect">
            <a:avLst/>
          </a:prstGeom>
          <a:noFill/>
        </p:spPr>
        <p:txBody>
          <a:bodyPr wrap="square">
            <a:spAutoFit/>
          </a:bodyPr>
          <a:lstStyle/>
          <a:p>
            <a:pPr algn="just" rtl="0"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1.Agarwal, S., &amp; Choudhary, S. (2020). IoT-based crop monitoring and disease detection system for precision agriculture.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Electrical Engineering &amp; Technology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15(2), 711-719.</a:t>
            </a:r>
          </a:p>
          <a:p>
            <a:pPr algn="just" rtl="0"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2.Gao, L., &amp; Li, L. (2021). Deep learning for plant disease recognition in UAV imagery.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Agricultural Systems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185, 102953.</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3.Kamilaris, A., &amp;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Prenafeta-Boldú</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 X. (2017). A survey of the use of drones for precision agriculture.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Computers and Electronics in Agriculture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139, 138-151.</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4.Singh, R., &amp; Mehta, P. (2019). Drone-based automated pesticide spraying in agriculture.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 of Precision Agriculture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20(3), 85-93. </a:t>
            </a:r>
          </a:p>
          <a:p>
            <a:pPr algn="just" rtl="0" eaLnBrk="0" fontAlgn="base" hangingPunct="0">
              <a:lnSpc>
                <a:spcPct val="15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5.Zhang, C., &amp; Kovacs, J. M. (2019). The application of small unmanned aerial systems for precision agriculture: A review.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 Agriculture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20(4), 715-740.</a:t>
            </a:r>
          </a:p>
          <a:p>
            <a:pPr marL="0" marR="0" lvl="0" indent="0" algn="just"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200</TotalTime>
  <Words>1013</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Book Antiqua</vt:lpstr>
      <vt:lpstr>Calibri</vt:lpstr>
      <vt:lpstr>Times New Roman</vt:lpstr>
      <vt:lpstr>Office Theme</vt:lpstr>
      <vt:lpstr>PowerPoint Presentation</vt:lpstr>
      <vt:lpstr>Problem Statement</vt:lpstr>
      <vt:lpstr>Objective</vt:lpstr>
      <vt:lpstr>Scope</vt:lpstr>
      <vt:lpstr>Literature Review</vt:lpstr>
      <vt:lpstr>Novelty in Research</vt:lpstr>
      <vt:lpstr>Existing System</vt:lpstr>
      <vt:lpstr>Proposed System</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Croud Funding 3rd Review</dc:title>
  <cp:lastModifiedBy>Mounika Raj</cp:lastModifiedBy>
  <cp:revision>15</cp:revision>
  <dcterms:created xsi:type="dcterms:W3CDTF">2025-02-04T06:59:08Z</dcterms:created>
  <dcterms:modified xsi:type="dcterms:W3CDTF">2025-02-06T11:00:43Z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2025-02-04T00:00:00Z</vt:filetime>
  </property>
  <property fmtid="{D5CDD505-2E9C-101B-9397-08002B2CF9AE}" pid="3" name="Creator">
    <vt:lpwstr>Google</vt:lpwstr>
  </property>
  <property fmtid="{D5CDD505-2E9C-101B-9397-08002B2CF9AE}" pid="4" name="LastSaved">
    <vt:filetime>2025-02-04T00:00:00Z</vt:filetime>
  </property>
</Properties>
</file>