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3" r:id="rId1"/>
  </p:sldMasterIdLst>
  <p:notesMasterIdLst>
    <p:notesMasterId r:id="rId19"/>
  </p:notesMasterIdLst>
  <p:sldIdLst>
    <p:sldId id="256" r:id="rId2"/>
    <p:sldId id="259" r:id="rId3"/>
    <p:sldId id="261" r:id="rId4"/>
    <p:sldId id="277" r:id="rId5"/>
    <p:sldId id="263" r:id="rId6"/>
    <p:sldId id="267" r:id="rId7"/>
    <p:sldId id="262" r:id="rId8"/>
    <p:sldId id="273" r:id="rId9"/>
    <p:sldId id="264" r:id="rId10"/>
    <p:sldId id="268" r:id="rId11"/>
    <p:sldId id="274" r:id="rId12"/>
    <p:sldId id="276" r:id="rId13"/>
    <p:sldId id="265" r:id="rId14"/>
    <p:sldId id="271"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0069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5ED2-12DC-42CA-9AEF-F9541511BD3F}" type="datetimeFigureOut">
              <a:rPr lang="en-IN" smtClean="0"/>
              <a:t>08-06-2020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473E1-F635-4C2E-B2B2-33458AFE96D1}" type="slidenum">
              <a:rPr lang="en-IN" smtClean="0"/>
              <a:t>‹#›</a:t>
            </a:fld>
            <a:endParaRPr lang="en-IN"/>
          </a:p>
        </p:txBody>
      </p:sp>
    </p:spTree>
    <p:extLst>
      <p:ext uri="{BB962C8B-B14F-4D97-AF65-F5344CB8AC3E}">
        <p14:creationId xmlns:p14="http://schemas.microsoft.com/office/powerpoint/2010/main" val="71233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BE7C5A-AB55-4CDE-843D-CF2B78B842CE}"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a:extLst>
              <a:ext uri="{FF2B5EF4-FFF2-40B4-BE49-F238E27FC236}">
                <a16:creationId xmlns:a16="http://schemas.microsoft.com/office/drawing/2014/main" id="{F799E5FB-F816-4DEC-8583-D9133F7087CA}"/>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Layer>
                </a14:imgProps>
              </a:ext>
            </a:extLst>
          </a:blip>
          <a:srcRect l="14530" t="37418" r="13410" b="39714"/>
          <a:stretch/>
        </p:blipFill>
        <p:spPr>
          <a:xfrm>
            <a:off x="10972799" y="6380290"/>
            <a:ext cx="1135235" cy="360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87614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C0B77-72F9-45D8-A02D-315069F66B00}"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197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A8F9AD-5B2A-4051-B3AA-18B86484992C}"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40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65F47-08B5-41E1-8255-E4654477E347}"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494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2F6B2-7E61-43BF-9F16-36CCF726E1C1}"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06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3BD86-C72C-4A5B-824B-CA88B01CC92D}"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82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A554B-7C63-4DB5-8074-8BC68E242D00}"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962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2974B-929B-44CD-B669-0C2919A9D81B}"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3509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A052E-E413-4B9D-9192-FEFC44653A00}"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a:extLst>
              <a:ext uri="{FF2B5EF4-FFF2-40B4-BE49-F238E27FC236}">
                <a16:creationId xmlns:a16="http://schemas.microsoft.com/office/drawing/2014/main" id="{1FFF5505-70D7-48A2-8255-23E4FF151CE1}"/>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Layer>
                </a14:imgProps>
              </a:ext>
            </a:extLst>
          </a:blip>
          <a:srcRect l="14530" t="37418" r="13410" b="39714"/>
          <a:stretch/>
        </p:blipFill>
        <p:spPr>
          <a:xfrm>
            <a:off x="10972799" y="6380290"/>
            <a:ext cx="1135235" cy="360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560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5A499-5DE8-4B73-974F-335F87AD0259}" type="datetime2">
              <a:rPr lang="en-US" smtClean="0"/>
              <a:t>Monday, June 8, 2020</a:t>
            </a:fld>
            <a:endParaRPr lang="en-US" dirty="0"/>
          </a:p>
        </p:txBody>
      </p:sp>
      <p:sp>
        <p:nvSpPr>
          <p:cNvPr id="5" name="Footer Placeholder 4"/>
          <p:cNvSpPr>
            <a:spLocks noGrp="1"/>
          </p:cNvSpPr>
          <p:nvPr>
            <p:ph type="ftr" sz="quarter" idx="11"/>
          </p:nvPr>
        </p:nvSpPr>
        <p:spPr/>
        <p:txBody>
          <a:bodyPr/>
          <a:lstStyle/>
          <a:p>
            <a:r>
              <a:rPr lang="en-US"/>
              <a:t>Smark Desk Reservation | Team SHESQUAD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9252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DA71F-9A39-4B2B-A44D-706A85CEE204}" type="datetime2">
              <a:rPr lang="en-US" smtClean="0"/>
              <a:t>Monday, June 8, 2020</a:t>
            </a:fld>
            <a:endParaRPr lang="en-US" dirty="0"/>
          </a:p>
        </p:txBody>
      </p:sp>
      <p:sp>
        <p:nvSpPr>
          <p:cNvPr id="6" name="Footer Placeholder 5"/>
          <p:cNvSpPr>
            <a:spLocks noGrp="1"/>
          </p:cNvSpPr>
          <p:nvPr>
            <p:ph type="ftr" sz="quarter" idx="11"/>
          </p:nvPr>
        </p:nvSpPr>
        <p:spPr/>
        <p:txBody>
          <a:bodyPr/>
          <a:lstStyle/>
          <a:p>
            <a:r>
              <a:rPr lang="en-US"/>
              <a:t>Smark Desk Reservation | Team SHESQUAD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038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5B4B1E-F99F-4B30-B69D-E721E2235101}" type="datetime2">
              <a:rPr lang="en-US" smtClean="0"/>
              <a:t>Monday, June 8, 2020</a:t>
            </a:fld>
            <a:endParaRPr lang="en-US" dirty="0"/>
          </a:p>
        </p:txBody>
      </p:sp>
      <p:sp>
        <p:nvSpPr>
          <p:cNvPr id="8" name="Footer Placeholder 7"/>
          <p:cNvSpPr>
            <a:spLocks noGrp="1"/>
          </p:cNvSpPr>
          <p:nvPr>
            <p:ph type="ftr" sz="quarter" idx="11"/>
          </p:nvPr>
        </p:nvSpPr>
        <p:spPr/>
        <p:txBody>
          <a:bodyPr/>
          <a:lstStyle/>
          <a:p>
            <a:r>
              <a:rPr lang="en-US"/>
              <a:t>Smark Desk Reservation | Team SHESQUAD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86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13ABB4-FF10-4309-9AE3-B99AE13D4875}" type="datetime2">
              <a:rPr lang="en-US" smtClean="0"/>
              <a:t>Monday, June 8, 2020</a:t>
            </a:fld>
            <a:endParaRPr lang="en-US" dirty="0"/>
          </a:p>
        </p:txBody>
      </p:sp>
      <p:sp>
        <p:nvSpPr>
          <p:cNvPr id="4" name="Footer Placeholder 3"/>
          <p:cNvSpPr>
            <a:spLocks noGrp="1"/>
          </p:cNvSpPr>
          <p:nvPr>
            <p:ph type="ftr" sz="quarter" idx="11"/>
          </p:nvPr>
        </p:nvSpPr>
        <p:spPr/>
        <p:txBody>
          <a:bodyPr/>
          <a:lstStyle/>
          <a:p>
            <a:r>
              <a:rPr lang="en-US"/>
              <a:t>Smark Desk Reservation | Team SHESQUAD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98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E3CA2-7846-4048-929C-2C0B8C02DDA0}" type="datetime2">
              <a:rPr lang="en-US" smtClean="0"/>
              <a:t>Monday, June 8, 2020</a:t>
            </a:fld>
            <a:endParaRPr lang="en-US" dirty="0"/>
          </a:p>
        </p:txBody>
      </p:sp>
      <p:sp>
        <p:nvSpPr>
          <p:cNvPr id="3" name="Footer Placeholder 2"/>
          <p:cNvSpPr>
            <a:spLocks noGrp="1"/>
          </p:cNvSpPr>
          <p:nvPr>
            <p:ph type="ftr" sz="quarter" idx="11"/>
          </p:nvPr>
        </p:nvSpPr>
        <p:spPr/>
        <p:txBody>
          <a:bodyPr/>
          <a:lstStyle/>
          <a:p>
            <a:r>
              <a:rPr lang="en-US"/>
              <a:t>Smark Desk Reservation | Team SHESQUAD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78668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78B91-E5E4-4E5E-875D-829C875DE4B4}" type="datetime2">
              <a:rPr lang="en-US" smtClean="0"/>
              <a:t>Monday, June 8, 2020</a:t>
            </a:fld>
            <a:endParaRPr lang="en-US" dirty="0"/>
          </a:p>
        </p:txBody>
      </p:sp>
      <p:sp>
        <p:nvSpPr>
          <p:cNvPr id="6" name="Footer Placeholder 5"/>
          <p:cNvSpPr>
            <a:spLocks noGrp="1"/>
          </p:cNvSpPr>
          <p:nvPr>
            <p:ph type="ftr" sz="quarter" idx="11"/>
          </p:nvPr>
        </p:nvSpPr>
        <p:spPr/>
        <p:txBody>
          <a:bodyPr/>
          <a:lstStyle/>
          <a:p>
            <a:r>
              <a:rPr lang="en-US"/>
              <a:t>Smark Desk Reservation | Team SHESQUAD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150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262FE-8BAA-4062-858F-5D368723F0EF}" type="datetime2">
              <a:rPr lang="en-US" smtClean="0"/>
              <a:t>Monday, June 8, 2020</a:t>
            </a:fld>
            <a:endParaRPr lang="en-US" dirty="0"/>
          </a:p>
        </p:txBody>
      </p:sp>
      <p:sp>
        <p:nvSpPr>
          <p:cNvPr id="6" name="Footer Placeholder 5"/>
          <p:cNvSpPr>
            <a:spLocks noGrp="1"/>
          </p:cNvSpPr>
          <p:nvPr>
            <p:ph type="ftr" sz="quarter" idx="11"/>
          </p:nvPr>
        </p:nvSpPr>
        <p:spPr/>
        <p:txBody>
          <a:bodyPr/>
          <a:lstStyle/>
          <a:p>
            <a:r>
              <a:rPr lang="en-US"/>
              <a:t>Smark Desk Reservation | Team SHESQUAD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755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7B018-F5F5-45D9-90D3-26F32E5B3CCB}" type="datetime2">
              <a:rPr lang="en-US" smtClean="0"/>
              <a:t>Monday, June 8, 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Smark Desk Reservation | Team SHESQUAD</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pic>
        <p:nvPicPr>
          <p:cNvPr id="18" name="Picture 17">
            <a:extLst>
              <a:ext uri="{FF2B5EF4-FFF2-40B4-BE49-F238E27FC236}">
                <a16:creationId xmlns:a16="http://schemas.microsoft.com/office/drawing/2014/main" id="{B3DFF180-35E4-44C2-A903-3F3BACE3E7FC}"/>
              </a:ext>
            </a:extLst>
          </p:cNvPr>
          <p:cNvPicPr>
            <a:picLocks noChangeAspect="1"/>
          </p:cNvPicPr>
          <p:nvPr userDrawn="1"/>
        </p:nvPicPr>
        <p:blipFill rotWithShape="1">
          <a:blip r:embed="rId18">
            <a:extLst>
              <a:ext uri="{BEBA8EAE-BF5A-486C-A8C5-ECC9F3942E4B}">
                <a14:imgProps xmlns:a14="http://schemas.microsoft.com/office/drawing/2010/main">
                  <a14:imgLayer r:embed="rId19">
                    <a14:imgEffect>
                      <a14:saturation sat="400000"/>
                    </a14:imgEffect>
                  </a14:imgLayer>
                </a14:imgProps>
              </a:ext>
            </a:extLst>
          </a:blip>
          <a:srcRect l="14530" t="37418" r="13410" b="39714"/>
          <a:stretch/>
        </p:blipFill>
        <p:spPr>
          <a:xfrm>
            <a:off x="10972799" y="6380290"/>
            <a:ext cx="1135235" cy="360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741255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sithrac/shesquad" TargetMode="External"/><Relationship Id="rId2" Type="http://schemas.openxmlformats.org/officeDocument/2006/relationships/hyperlink" Target="https://us-south.git.cloud.ibm.com/susithra.chandrabose/SheSquadNodejsExpress" TargetMode="External"/><Relationship Id="rId1" Type="http://schemas.openxmlformats.org/officeDocument/2006/relationships/slideLayout" Target="../slideLayouts/slideLayout7.xml"/><Relationship Id="rId4" Type="http://schemas.openxmlformats.org/officeDocument/2006/relationships/hyperlink" Target="https://cloud.ibm.com/cloudfoundry/over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mailto:aman.agarwal@credit-suisse.com" TargetMode="External"/><Relationship Id="rId3" Type="http://schemas.openxmlformats.org/officeDocument/2006/relationships/hyperlink" Target="https://photos.app.goo.gl/JPK1WmSpfFyUMrUz5" TargetMode="External"/><Relationship Id="rId7" Type="http://schemas.openxmlformats.org/officeDocument/2006/relationships/hyperlink" Target="mailto:apoorva.ambesange@credit-suisse.com"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mailto:susithra.chandrabose@credit-suisse.com" TargetMode="External"/><Relationship Id="rId5" Type="http://schemas.openxmlformats.org/officeDocument/2006/relationships/hyperlink" Target="mailto:anil.gangele@credit-suisse.com" TargetMode="External"/><Relationship Id="rId4" Type="http://schemas.openxmlformats.org/officeDocument/2006/relationships/hyperlink" Target="mailto:anand.biradar@credit-suiss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262A-2118-4DB4-93A3-0A42A8F51BAF}"/>
              </a:ext>
            </a:extLst>
          </p:cNvPr>
          <p:cNvSpPr>
            <a:spLocks noGrp="1"/>
          </p:cNvSpPr>
          <p:nvPr>
            <p:ph type="ctrTitle"/>
          </p:nvPr>
        </p:nvSpPr>
        <p:spPr>
          <a:xfrm>
            <a:off x="555072" y="507533"/>
            <a:ext cx="7373923" cy="2428875"/>
          </a:xfrm>
        </p:spPr>
        <p:txBody>
          <a:bodyPr anchor="t">
            <a:normAutofit fontScale="90000"/>
          </a:bodyPr>
          <a:lstStyle/>
          <a:p>
            <a:pPr algn="ctr"/>
            <a:r>
              <a:rPr lang="en-IN" sz="8000" dirty="0">
                <a:solidFill>
                  <a:srgbClr val="0069D1"/>
                </a:solidFill>
              </a:rPr>
              <a:t>SMART DESK</a:t>
            </a:r>
            <a:br>
              <a:rPr lang="en-IN" sz="8000" dirty="0">
                <a:solidFill>
                  <a:srgbClr val="0069D1"/>
                </a:solidFill>
              </a:rPr>
            </a:br>
            <a:r>
              <a:rPr lang="en-IN" sz="8000" dirty="0">
                <a:solidFill>
                  <a:srgbClr val="0069D1"/>
                </a:solidFill>
              </a:rPr>
              <a:t>RESERVATION</a:t>
            </a:r>
          </a:p>
        </p:txBody>
      </p:sp>
      <p:sp>
        <p:nvSpPr>
          <p:cNvPr id="3" name="Subtitle 2">
            <a:extLst>
              <a:ext uri="{FF2B5EF4-FFF2-40B4-BE49-F238E27FC236}">
                <a16:creationId xmlns:a16="http://schemas.microsoft.com/office/drawing/2014/main" id="{7BAB3378-1211-4C48-950E-E2D808AA584E}"/>
              </a:ext>
            </a:extLst>
          </p:cNvPr>
          <p:cNvSpPr>
            <a:spLocks noGrp="1"/>
          </p:cNvSpPr>
          <p:nvPr>
            <p:ph type="subTitle" idx="1"/>
          </p:nvPr>
        </p:nvSpPr>
        <p:spPr>
          <a:xfrm>
            <a:off x="2212532" y="4887341"/>
            <a:ext cx="7766936" cy="1354068"/>
          </a:xfrm>
        </p:spPr>
        <p:txBody>
          <a:bodyPr>
            <a:normAutofit fontScale="32500" lnSpcReduction="20000"/>
          </a:bodyPr>
          <a:lstStyle/>
          <a:p>
            <a:pPr algn="ctr"/>
            <a:r>
              <a:rPr lang="en-IN" sz="11100" dirty="0"/>
              <a:t>Team SHESQUAD</a:t>
            </a:r>
            <a:endParaRPr lang="en-IN" sz="6400" dirty="0"/>
          </a:p>
          <a:p>
            <a:pPr algn="ctr"/>
            <a:r>
              <a:rPr lang="en-IN" sz="3200" dirty="0"/>
              <a:t>Organization: Credit Suisse</a:t>
            </a:r>
          </a:p>
          <a:p>
            <a:pPr algn="ctr"/>
            <a:r>
              <a:rPr lang="en-IN" sz="4900" dirty="0"/>
              <a:t>Women In Technology Hackathon</a:t>
            </a:r>
          </a:p>
          <a:p>
            <a:pPr algn="ctr"/>
            <a:r>
              <a:rPr lang="en-IN" sz="3200" dirty="0"/>
              <a:t>June 2020</a:t>
            </a:r>
          </a:p>
        </p:txBody>
      </p:sp>
      <p:pic>
        <p:nvPicPr>
          <p:cNvPr id="5" name="Picture 2" descr=" ">
            <a:extLst>
              <a:ext uri="{FF2B5EF4-FFF2-40B4-BE49-F238E27FC236}">
                <a16:creationId xmlns:a16="http://schemas.microsoft.com/office/drawing/2014/main" id="{AA0DB985-4171-401F-8610-F6245117E3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46" t="9208" r="11711" b="22988"/>
          <a:stretch/>
        </p:blipFill>
        <p:spPr bwMode="auto">
          <a:xfrm>
            <a:off x="5216405" y="2936408"/>
            <a:ext cx="1759190" cy="16908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B178B6-6E72-4325-A888-DE2D806B91A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14530" t="37418" r="13410" b="39714"/>
          <a:stretch/>
        </p:blipFill>
        <p:spPr>
          <a:xfrm>
            <a:off x="10972799" y="6380290"/>
            <a:ext cx="1135235" cy="360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027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418724"/>
            <a:ext cx="8503641" cy="3616375"/>
          </a:xfrm>
          <a:prstGeom prst="rect">
            <a:avLst/>
          </a:prstGeom>
        </p:spPr>
        <p:txBody>
          <a:bodyPr wrap="square">
            <a:spAutoFit/>
          </a:bodyPr>
          <a:lstStyle/>
          <a:p>
            <a:pPr marL="457200" marR="457200" algn="just">
              <a:spcAft>
                <a:spcPts val="1800"/>
              </a:spcAft>
            </a:pPr>
            <a:r>
              <a:rPr lang="en-US" sz="4000" b="1" kern="1000" dirty="0">
                <a:solidFill>
                  <a:srgbClr val="0069D1"/>
                </a:solidFill>
                <a:latin typeface="Franklin Gothic Book" panose="020B0503020102020204" pitchFamily="34" charset="0"/>
                <a:cs typeface="Times New Roman" panose="02020603050405020304" pitchFamily="18" charset="0"/>
              </a:rPr>
              <a:t>Benefits</a:t>
            </a:r>
            <a:r>
              <a:rPr lang="en-US" sz="3200" b="1" kern="1000" dirty="0">
                <a:solidFill>
                  <a:srgbClr val="0069D1"/>
                </a:solidFill>
                <a:latin typeface="Franklin Gothic Book" panose="020B0503020102020204" pitchFamily="34" charset="0"/>
                <a:cs typeface="Times New Roman" panose="02020603050405020304" pitchFamily="18" charset="0"/>
              </a:rPr>
              <a:t>:</a:t>
            </a:r>
          </a:p>
          <a:p>
            <a:pPr marL="742950" marR="457200" indent="-285750" algn="just">
              <a:spcAft>
                <a:spcPts val="1800"/>
              </a:spcAft>
              <a:buFont typeface="Wingdings" panose="05000000000000000000" pitchFamily="2" charset="2"/>
              <a:buChar char="Ø"/>
            </a:pPr>
            <a:endParaRPr lang="en-US" kern="1000" dirty="0">
              <a:latin typeface="Calibri" panose="020F0502020204030204" pitchFamily="34" charset="0"/>
              <a:cs typeface="Times New Roman" panose="02020603050405020304" pitchFamily="18" charset="0"/>
            </a:endParaRPr>
          </a:p>
          <a:p>
            <a:pPr marL="742950" marR="457200" indent="-285750" algn="just">
              <a:spcAft>
                <a:spcPts val="18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“Lightweight JavaScript Database” (in memory), are currently used for storing desk reservation data and interactions to these DB are via API. Hence, this gives us the flexibility for migrating these DB files to bigger DB in the actual solution with minimal to no code changes in the app.</a:t>
            </a:r>
          </a:p>
          <a:p>
            <a:pPr marL="742950" marR="457200" indent="-285750" algn="just">
              <a:spcAft>
                <a:spcPts val="18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Employee profile &amp; Desk information are accessed via Rest API, which gives the flexibility to re-route these to the actual data source when we need to integrate to the actual solution (with minimal impact to the app).</a:t>
            </a:r>
          </a:p>
        </p:txBody>
      </p:sp>
    </p:spTree>
    <p:extLst>
      <p:ext uri="{BB962C8B-B14F-4D97-AF65-F5344CB8AC3E}">
        <p14:creationId xmlns:p14="http://schemas.microsoft.com/office/powerpoint/2010/main" val="290088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418724"/>
            <a:ext cx="8503641" cy="584775"/>
          </a:xfrm>
          <a:prstGeom prst="rect">
            <a:avLst/>
          </a:prstGeom>
        </p:spPr>
        <p:txBody>
          <a:bodyPr wrap="square">
            <a:spAutoFit/>
          </a:bodyPr>
          <a:lstStyle/>
          <a:p>
            <a:pPr marL="457200" marR="457200" algn="just">
              <a:spcAft>
                <a:spcPts val="1800"/>
              </a:spcAft>
            </a:pPr>
            <a:r>
              <a:rPr lang="en-US" sz="3200" b="1" kern="1000" dirty="0">
                <a:solidFill>
                  <a:srgbClr val="0069D1"/>
                </a:solidFill>
                <a:latin typeface="Franklin Gothic Book" panose="020B0503020102020204" pitchFamily="34" charset="0"/>
                <a:cs typeface="Times New Roman" panose="02020603050405020304" pitchFamily="18" charset="0"/>
              </a:rPr>
              <a:t>Product Roadmap:</a:t>
            </a:r>
          </a:p>
        </p:txBody>
      </p:sp>
      <p:pic>
        <p:nvPicPr>
          <p:cNvPr id="9" name="Picture 8">
            <a:extLst>
              <a:ext uri="{FF2B5EF4-FFF2-40B4-BE49-F238E27FC236}">
                <a16:creationId xmlns:a16="http://schemas.microsoft.com/office/drawing/2014/main" id="{1D66FBD3-2B5A-44C2-BA5D-8FC2E499857B}"/>
              </a:ext>
            </a:extLst>
          </p:cNvPr>
          <p:cNvPicPr>
            <a:picLocks noChangeAspect="1"/>
          </p:cNvPicPr>
          <p:nvPr/>
        </p:nvPicPr>
        <p:blipFill>
          <a:blip r:embed="rId2"/>
          <a:stretch>
            <a:fillRect/>
          </a:stretch>
        </p:blipFill>
        <p:spPr>
          <a:xfrm>
            <a:off x="1075259" y="1438275"/>
            <a:ext cx="8254925" cy="3476625"/>
          </a:xfrm>
          <a:prstGeom prst="rect">
            <a:avLst/>
          </a:prstGeom>
        </p:spPr>
      </p:pic>
    </p:spTree>
    <p:extLst>
      <p:ext uri="{BB962C8B-B14F-4D97-AF65-F5344CB8AC3E}">
        <p14:creationId xmlns:p14="http://schemas.microsoft.com/office/powerpoint/2010/main" val="343696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580649"/>
            <a:ext cx="9551829" cy="4816703"/>
          </a:xfrm>
          <a:prstGeom prst="rect">
            <a:avLst/>
          </a:prstGeom>
        </p:spPr>
        <p:txBody>
          <a:bodyPr wrap="square">
            <a:spAutoFit/>
          </a:bodyPr>
          <a:lstStyle/>
          <a:p>
            <a:pPr marL="457200" marR="457200" algn="just">
              <a:spcAft>
                <a:spcPts val="1800"/>
              </a:spcAft>
            </a:pPr>
            <a:r>
              <a:rPr lang="en-US" sz="3200" b="1" kern="1000" dirty="0">
                <a:solidFill>
                  <a:srgbClr val="0069D1"/>
                </a:solidFill>
                <a:latin typeface="Franklin Gothic Book" panose="020B0503020102020204" pitchFamily="34" charset="0"/>
                <a:cs typeface="Times New Roman" panose="02020603050405020304" pitchFamily="18" charset="0"/>
              </a:rPr>
              <a:t>Links to source code repository:</a:t>
            </a:r>
          </a:p>
          <a:p>
            <a:pPr marL="742950" marR="457200" indent="-285750">
              <a:spcAft>
                <a:spcPts val="18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Git Repository of Node.js project:</a:t>
            </a:r>
            <a:br>
              <a:rPr lang="en-US" kern="1000" dirty="0">
                <a:latin typeface="Calibri" panose="020F0502020204030204" pitchFamily="34" charset="0"/>
                <a:cs typeface="Times New Roman" panose="02020603050405020304" pitchFamily="18" charset="0"/>
              </a:rPr>
            </a:br>
            <a:r>
              <a:rPr lang="en-US" kern="1000" dirty="0">
                <a:latin typeface="Calibri" panose="020F0502020204030204" pitchFamily="34" charset="0"/>
                <a:cs typeface="Times New Roman" panose="02020603050405020304" pitchFamily="18" charset="0"/>
                <a:hlinkClick r:id="rId2"/>
              </a:rPr>
              <a:t>https://us-south.git.cloud.ibm.com/susithra.chandrabose/SheSquadNodejsExpress</a:t>
            </a:r>
            <a:endParaRPr lang="en-US" kern="1000" dirty="0">
              <a:latin typeface="Calibri" panose="020F0502020204030204" pitchFamily="34" charset="0"/>
              <a:cs typeface="Times New Roman" panose="02020603050405020304" pitchFamily="18" charset="0"/>
            </a:endParaRPr>
          </a:p>
          <a:p>
            <a:pPr marL="742950" marR="457200" indent="-285750">
              <a:spcAft>
                <a:spcPts val="18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Angular UI project:</a:t>
            </a:r>
            <a:br>
              <a:rPr lang="en-US" kern="1000" dirty="0">
                <a:latin typeface="Calibri" panose="020F0502020204030204" pitchFamily="34" charset="0"/>
                <a:cs typeface="Times New Roman" panose="02020603050405020304" pitchFamily="18" charset="0"/>
              </a:rPr>
            </a:br>
            <a:r>
              <a:rPr lang="en-US" kern="1000" dirty="0">
                <a:latin typeface="Calibri" panose="020F0502020204030204" pitchFamily="34" charset="0"/>
                <a:cs typeface="Times New Roman" panose="02020603050405020304" pitchFamily="18" charset="0"/>
                <a:hlinkClick r:id="rId3"/>
              </a:rPr>
              <a:t>https://github.com/susithrac/shesquad</a:t>
            </a:r>
            <a:br>
              <a:rPr lang="en-US" kern="1000" dirty="0">
                <a:latin typeface="Calibri" panose="020F0502020204030204" pitchFamily="34" charset="0"/>
                <a:cs typeface="Times New Roman" panose="02020603050405020304" pitchFamily="18" charset="0"/>
              </a:rPr>
            </a:br>
            <a:br>
              <a:rPr lang="en-US" kern="1000" dirty="0">
                <a:latin typeface="Calibri" panose="020F0502020204030204" pitchFamily="34" charset="0"/>
                <a:cs typeface="Times New Roman" panose="02020603050405020304" pitchFamily="18" charset="0"/>
              </a:rPr>
            </a:br>
            <a:endParaRPr lang="en-US" kern="1000" dirty="0">
              <a:latin typeface="Calibri" panose="020F0502020204030204" pitchFamily="34" charset="0"/>
              <a:cs typeface="Times New Roman" panose="02020603050405020304" pitchFamily="18" charset="0"/>
            </a:endParaRPr>
          </a:p>
          <a:p>
            <a:pPr marL="457200" marR="457200">
              <a:spcAft>
                <a:spcPts val="1800"/>
              </a:spcAft>
            </a:pPr>
            <a:r>
              <a:rPr lang="en-US" sz="3200" b="1" kern="1000" dirty="0">
                <a:solidFill>
                  <a:srgbClr val="0069D1"/>
                </a:solidFill>
                <a:latin typeface="Franklin Gothic Book" panose="020B0503020102020204" pitchFamily="34" charset="0"/>
                <a:cs typeface="Times New Roman" panose="02020603050405020304" pitchFamily="18" charset="0"/>
              </a:rPr>
              <a:t>IBM Cloud Services or IBM Systems </a:t>
            </a:r>
          </a:p>
          <a:p>
            <a:pPr marL="742950" marR="457200" indent="-285750">
              <a:spcAft>
                <a:spcPts val="18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hlinkClick r:id="rId4"/>
              </a:rPr>
              <a:t>https://cloud.ibm.com/cloudfoundry/overview</a:t>
            </a:r>
            <a:br>
              <a:rPr lang="en-US" kern="1000" dirty="0">
                <a:latin typeface="Calibri" panose="020F0502020204030204" pitchFamily="34" charset="0"/>
                <a:cs typeface="Times New Roman" panose="02020603050405020304" pitchFamily="18" charset="0"/>
              </a:rPr>
            </a:br>
            <a:br>
              <a:rPr lang="en-US" kern="1000" dirty="0">
                <a:latin typeface="Calibri" panose="020F0502020204030204" pitchFamily="34" charset="0"/>
                <a:cs typeface="Times New Roman" panose="02020603050405020304" pitchFamily="18" charset="0"/>
              </a:rPr>
            </a:br>
            <a:r>
              <a:rPr lang="en-US" kern="1000" dirty="0">
                <a:latin typeface="Calibri" panose="020F0502020204030204" pitchFamily="34" charset="0"/>
                <a:cs typeface="Times New Roman" panose="02020603050405020304" pitchFamily="18" charset="0"/>
              </a:rPr>
              <a:t>IBM Cloud Foundry service was used to build, deploy and run our application with Continuous Integration.</a:t>
            </a:r>
          </a:p>
        </p:txBody>
      </p:sp>
    </p:spTree>
    <p:extLst>
      <p:ext uri="{BB962C8B-B14F-4D97-AF65-F5344CB8AC3E}">
        <p14:creationId xmlns:p14="http://schemas.microsoft.com/office/powerpoint/2010/main" val="236133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4477-1138-4070-B130-42232F7E340D}"/>
              </a:ext>
            </a:extLst>
          </p:cNvPr>
          <p:cNvSpPr>
            <a:spLocks noGrp="1"/>
          </p:cNvSpPr>
          <p:nvPr>
            <p:ph type="dt" sz="half" idx="10"/>
          </p:nvPr>
        </p:nvSpPr>
        <p:spPr>
          <a:xfrm>
            <a:off x="6669249" y="6041362"/>
            <a:ext cx="1447824"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7C1F6782-C5B7-4F65-95D3-06C653124577}"/>
              </a:ext>
            </a:extLst>
          </p:cNvPr>
          <p:cNvSpPr>
            <a:spLocks noGrp="1"/>
          </p:cNvSpPr>
          <p:nvPr>
            <p:ph type="ftr" sz="quarter" idx="11"/>
          </p:nvPr>
        </p:nvSpPr>
        <p:spPr/>
        <p:txBody>
          <a:bodyPr/>
          <a:lstStyle/>
          <a:p>
            <a:r>
              <a:rPr lang="en-US"/>
              <a:t>Smark Desk Reservation | Team SHESQUAD</a:t>
            </a:r>
            <a:endParaRPr lang="en-US" dirty="0"/>
          </a:p>
        </p:txBody>
      </p:sp>
      <p:sp>
        <p:nvSpPr>
          <p:cNvPr id="6" name="Rectangle 5">
            <a:extLst>
              <a:ext uri="{FF2B5EF4-FFF2-40B4-BE49-F238E27FC236}">
                <a16:creationId xmlns:a16="http://schemas.microsoft.com/office/drawing/2014/main" id="{DBA9FC36-0E61-4876-83DB-6A73BA558878}"/>
              </a:ext>
            </a:extLst>
          </p:cNvPr>
          <p:cNvSpPr/>
          <p:nvPr/>
        </p:nvSpPr>
        <p:spPr>
          <a:xfrm>
            <a:off x="199162" y="720728"/>
            <a:ext cx="8634444" cy="4816703"/>
          </a:xfrm>
          <a:prstGeom prst="rect">
            <a:avLst/>
          </a:prstGeom>
        </p:spPr>
        <p:txBody>
          <a:bodyPr wrap="square">
            <a:spAutoFit/>
          </a:bodyPr>
          <a:lstStyle/>
          <a:p>
            <a:pPr marL="457200" marR="457200" algn="just">
              <a:spcAft>
                <a:spcPts val="1800"/>
              </a:spcAft>
            </a:pPr>
            <a:r>
              <a:rPr lang="en-US" sz="4400" b="1" kern="1000" dirty="0">
                <a:solidFill>
                  <a:srgbClr val="00CC99"/>
                </a:solidFill>
                <a:latin typeface="Franklin Gothic Book" panose="020B0503020102020204" pitchFamily="34" charset="0"/>
                <a:cs typeface="Times New Roman" panose="02020603050405020304" pitchFamily="18" charset="0"/>
              </a:rPr>
              <a:t>Next Steps for Enhancements:</a:t>
            </a:r>
          </a:p>
          <a:p>
            <a:pPr marL="457200" marR="457200" algn="just">
              <a:spcAft>
                <a:spcPts val="1800"/>
              </a:spcAft>
            </a:pPr>
            <a:endParaRPr lang="en-US" kern="1000" dirty="0">
              <a:latin typeface="Calibri" panose="020F0502020204030204" pitchFamily="34" charset="0"/>
              <a:cs typeface="Times New Roman" panose="02020603050405020304" pitchFamily="18" charset="0"/>
            </a:endParaRPr>
          </a:p>
          <a:p>
            <a:pPr marL="800100" marR="457200" indent="-342900" algn="just">
              <a:buFont typeface="Wingdings" panose="05000000000000000000" pitchFamily="2" charset="2"/>
              <a:buChar char="Ø"/>
            </a:pPr>
            <a:r>
              <a:rPr lang="en-US" sz="2000" kern="1000" dirty="0">
                <a:latin typeface="Calibri" panose="020F0502020204030204" pitchFamily="34" charset="0"/>
                <a:cs typeface="Times New Roman" panose="02020603050405020304" pitchFamily="18" charset="0"/>
              </a:rPr>
              <a:t>AUTOMATE DESK AVAILABILITY:</a:t>
            </a:r>
          </a:p>
          <a:p>
            <a:pPr marL="914400" marR="457200" lvl="1" algn="just">
              <a:spcAft>
                <a:spcPts val="1800"/>
              </a:spcAft>
            </a:pPr>
            <a:r>
              <a:rPr lang="en-US" sz="2000" kern="1000" dirty="0">
                <a:latin typeface="Calibri" panose="020F0502020204030204" pitchFamily="34" charset="0"/>
                <a:cs typeface="Times New Roman" panose="02020603050405020304" pitchFamily="18" charset="0"/>
              </a:rPr>
              <a:t>Controlling of Desk i.e., blocking or releasing a specific desk for booking by Admins is currently manual. Admins should be able to provide a percentage of desks which they would want to release for booking ex: 20%, 40%, etc. Based on this input, system should block or release specific desks.</a:t>
            </a:r>
          </a:p>
          <a:p>
            <a:pPr marL="800100" marR="457200" indent="-342900" algn="just">
              <a:buFont typeface="Wingdings" panose="05000000000000000000" pitchFamily="2" charset="2"/>
              <a:buChar char="Ø"/>
            </a:pPr>
            <a:r>
              <a:rPr lang="en-US" sz="2000" kern="1000" dirty="0">
                <a:latin typeface="Calibri" panose="020F0502020204030204" pitchFamily="34" charset="0"/>
                <a:cs typeface="Times New Roman" panose="02020603050405020304" pitchFamily="18" charset="0"/>
              </a:rPr>
              <a:t>IMPROVISE FLOOR PLAN DESIGN:</a:t>
            </a:r>
          </a:p>
          <a:p>
            <a:pPr marL="914400" marR="457200" lvl="1" algn="just">
              <a:spcAft>
                <a:spcPts val="1800"/>
              </a:spcAft>
            </a:pPr>
            <a:r>
              <a:rPr lang="en-US" sz="2000" kern="1000" dirty="0">
                <a:latin typeface="Calibri" panose="020F0502020204030204" pitchFamily="34" charset="0"/>
                <a:cs typeface="Times New Roman" panose="02020603050405020304" pitchFamily="18" charset="0"/>
              </a:rPr>
              <a:t>Floor plan is currently static. Hence, 2 approaches are to be explored as next step for enhancing the app which can then be directly rolled out for usage.</a:t>
            </a:r>
          </a:p>
        </p:txBody>
      </p:sp>
      <p:sp>
        <p:nvSpPr>
          <p:cNvPr id="8" name="Rectangle 7">
            <a:extLst>
              <a:ext uri="{FF2B5EF4-FFF2-40B4-BE49-F238E27FC236}">
                <a16:creationId xmlns:a16="http://schemas.microsoft.com/office/drawing/2014/main" id="{D1811031-6752-4C65-8769-D79991ED2287}"/>
              </a:ext>
            </a:extLst>
          </p:cNvPr>
          <p:cNvSpPr/>
          <p:nvPr/>
        </p:nvSpPr>
        <p:spPr>
          <a:xfrm>
            <a:off x="-386567" y="-18954"/>
            <a:ext cx="3658274" cy="338554"/>
          </a:xfrm>
          <a:prstGeom prst="rect">
            <a:avLst/>
          </a:prstGeom>
        </p:spPr>
        <p:txBody>
          <a:bodyPr wrap="square">
            <a:spAutoFit/>
          </a:bodyPr>
          <a:lstStyle/>
          <a:p>
            <a:pPr marL="457200" marR="457200" algn="just">
              <a:spcAft>
                <a:spcPts val="1800"/>
              </a:spcAft>
            </a:pPr>
            <a:r>
              <a:rPr lang="en-US" sz="1600" b="1" kern="1000" dirty="0">
                <a:solidFill>
                  <a:schemeClr val="accent5">
                    <a:lumMod val="75000"/>
                  </a:schemeClr>
                </a:solidFill>
                <a:latin typeface="Franklin Gothic Book" panose="020B0503020102020204" pitchFamily="34" charset="0"/>
                <a:cs typeface="Times New Roman" panose="02020603050405020304" pitchFamily="18" charset="0"/>
              </a:rPr>
              <a:t>!! Future Enhancements !!</a:t>
            </a:r>
            <a:endParaRPr lang="en-US" sz="800" kern="1000" dirty="0">
              <a:solidFill>
                <a:schemeClr val="accent5">
                  <a:lumMod val="7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348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418724"/>
            <a:ext cx="8503641" cy="1446550"/>
          </a:xfrm>
          <a:prstGeom prst="rect">
            <a:avLst/>
          </a:prstGeom>
        </p:spPr>
        <p:txBody>
          <a:bodyPr wrap="square">
            <a:spAutoFit/>
          </a:bodyPr>
          <a:lstStyle/>
          <a:p>
            <a:pPr marL="457200" marR="457200" algn="just">
              <a:spcAft>
                <a:spcPts val="1800"/>
              </a:spcAft>
            </a:pPr>
            <a:r>
              <a:rPr lang="en-US" sz="3200" b="1" kern="1000" dirty="0">
                <a:solidFill>
                  <a:srgbClr val="00CC99"/>
                </a:solidFill>
                <a:latin typeface="Franklin Gothic Book" panose="020B0503020102020204" pitchFamily="34" charset="0"/>
                <a:cs typeface="Times New Roman" panose="02020603050405020304" pitchFamily="18" charset="0"/>
              </a:rPr>
              <a:t>Automate Desk Availability :</a:t>
            </a:r>
          </a:p>
          <a:p>
            <a:pPr marL="742950" marR="457200" indent="-285750" algn="just">
              <a:spcAft>
                <a:spcPts val="6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Design a logic to identify desks which can be opened up for booking.</a:t>
            </a:r>
          </a:p>
          <a:p>
            <a:pPr marL="457200" marR="457200" algn="just">
              <a:spcAft>
                <a:spcPts val="600"/>
              </a:spcAft>
            </a:pPr>
            <a:endParaRPr lang="en-US" kern="1000" dirty="0">
              <a:latin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D1F5E9E-81E5-4830-ABF8-FD7F8C666A00}"/>
              </a:ext>
            </a:extLst>
          </p:cNvPr>
          <p:cNvSpPr/>
          <p:nvPr/>
        </p:nvSpPr>
        <p:spPr>
          <a:xfrm>
            <a:off x="-386567" y="-18954"/>
            <a:ext cx="3658274" cy="338554"/>
          </a:xfrm>
          <a:prstGeom prst="rect">
            <a:avLst/>
          </a:prstGeom>
        </p:spPr>
        <p:txBody>
          <a:bodyPr wrap="square">
            <a:spAutoFit/>
          </a:bodyPr>
          <a:lstStyle/>
          <a:p>
            <a:pPr marL="457200" marR="457200" algn="just">
              <a:spcAft>
                <a:spcPts val="1800"/>
              </a:spcAft>
            </a:pPr>
            <a:r>
              <a:rPr lang="en-US" sz="1600" b="1" kern="1000" dirty="0">
                <a:solidFill>
                  <a:schemeClr val="accent1"/>
                </a:solidFill>
                <a:latin typeface="Franklin Gothic Book" panose="020B0503020102020204" pitchFamily="34" charset="0"/>
                <a:cs typeface="Times New Roman" panose="02020603050405020304" pitchFamily="18" charset="0"/>
              </a:rPr>
              <a:t>!! Future Enhancements !!</a:t>
            </a:r>
            <a:endParaRPr lang="en-US" sz="800" kern="1000" dirty="0">
              <a:solidFill>
                <a:schemeClr val="accent1"/>
              </a:solidFill>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982E33-5556-4472-A58F-1355B228B2F0}"/>
              </a:ext>
            </a:extLst>
          </p:cNvPr>
          <p:cNvPicPr>
            <a:picLocks noChangeAspect="1"/>
          </p:cNvPicPr>
          <p:nvPr/>
        </p:nvPicPr>
        <p:blipFill>
          <a:blip r:embed="rId3"/>
          <a:stretch>
            <a:fillRect/>
          </a:stretch>
        </p:blipFill>
        <p:spPr>
          <a:xfrm>
            <a:off x="1442570" y="1651336"/>
            <a:ext cx="5047887" cy="4266201"/>
          </a:xfrm>
          <a:prstGeom prst="rect">
            <a:avLst/>
          </a:prstGeom>
        </p:spPr>
      </p:pic>
      <p:graphicFrame>
        <p:nvGraphicFramePr>
          <p:cNvPr id="8" name="Object 7">
            <a:extLst>
              <a:ext uri="{FF2B5EF4-FFF2-40B4-BE49-F238E27FC236}">
                <a16:creationId xmlns:a16="http://schemas.microsoft.com/office/drawing/2014/main" id="{4BAC2FF1-D60D-4E6D-AB31-3E87C8B48CAB}"/>
              </a:ext>
            </a:extLst>
          </p:cNvPr>
          <p:cNvGraphicFramePr>
            <a:graphicFrameLocks noChangeAspect="1"/>
          </p:cNvGraphicFramePr>
          <p:nvPr>
            <p:extLst>
              <p:ext uri="{D42A27DB-BD31-4B8C-83A1-F6EECF244321}">
                <p14:modId xmlns:p14="http://schemas.microsoft.com/office/powerpoint/2010/main" val="1603012910"/>
              </p:ext>
            </p:extLst>
          </p:nvPr>
        </p:nvGraphicFramePr>
        <p:xfrm>
          <a:off x="6974946" y="1865274"/>
          <a:ext cx="914400" cy="771525"/>
        </p:xfrm>
        <a:graphic>
          <a:graphicData uri="http://schemas.openxmlformats.org/presentationml/2006/ole">
            <mc:AlternateContent xmlns:mc="http://schemas.openxmlformats.org/markup-compatibility/2006">
              <mc:Choice xmlns:v="urn:schemas-microsoft-com:vml" Requires="v">
                <p:oleObj spid="_x0000_s3086" name="Worksheet" showAsIcon="1" r:id="rId4" imgW="914400" imgH="771525" progId="Excel.Sheet.12">
                  <p:embed/>
                </p:oleObj>
              </mc:Choice>
              <mc:Fallback>
                <p:oleObj name="Worksheet" showAsIcon="1" r:id="rId4" imgW="914400" imgH="771525" progId="Excel.Sheet.12">
                  <p:embed/>
                  <p:pic>
                    <p:nvPicPr>
                      <p:cNvPr id="0" name=""/>
                      <p:cNvPicPr/>
                      <p:nvPr/>
                    </p:nvPicPr>
                    <p:blipFill>
                      <a:blip r:embed="rId5"/>
                      <a:stretch>
                        <a:fillRect/>
                      </a:stretch>
                    </p:blipFill>
                    <p:spPr>
                      <a:xfrm>
                        <a:off x="6974946" y="1865274"/>
                        <a:ext cx="914400" cy="7715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95A94559-618B-4762-A455-CE67FFFD0BE1}"/>
              </a:ext>
            </a:extLst>
          </p:cNvPr>
          <p:cNvGraphicFramePr>
            <a:graphicFrameLocks noChangeAspect="1"/>
          </p:cNvGraphicFramePr>
          <p:nvPr>
            <p:extLst>
              <p:ext uri="{D42A27DB-BD31-4B8C-83A1-F6EECF244321}">
                <p14:modId xmlns:p14="http://schemas.microsoft.com/office/powerpoint/2010/main" val="3385354345"/>
              </p:ext>
            </p:extLst>
          </p:nvPr>
        </p:nvGraphicFramePr>
        <p:xfrm>
          <a:off x="6974946" y="3012911"/>
          <a:ext cx="914400" cy="771525"/>
        </p:xfrm>
        <a:graphic>
          <a:graphicData uri="http://schemas.openxmlformats.org/presentationml/2006/ole">
            <mc:AlternateContent xmlns:mc="http://schemas.openxmlformats.org/markup-compatibility/2006">
              <mc:Choice xmlns:v="urn:schemas-microsoft-com:vml" Requires="v">
                <p:oleObj spid="_x0000_s3087" name="Bitmap Image" showAsIcon="1" r:id="rId6" imgW="914400" imgH="771525" progId="Paint.Picture">
                  <p:embed/>
                </p:oleObj>
              </mc:Choice>
              <mc:Fallback>
                <p:oleObj name="Bitmap Image" showAsIcon="1" r:id="rId6" imgW="914400" imgH="771525" progId="Paint.Picture">
                  <p:embed/>
                  <p:pic>
                    <p:nvPicPr>
                      <p:cNvPr id="0" name=""/>
                      <p:cNvPicPr/>
                      <p:nvPr/>
                    </p:nvPicPr>
                    <p:blipFill>
                      <a:blip r:embed="rId7"/>
                      <a:stretch>
                        <a:fillRect/>
                      </a:stretch>
                    </p:blipFill>
                    <p:spPr>
                      <a:xfrm>
                        <a:off x="6974946" y="301291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6378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418724"/>
            <a:ext cx="8503641" cy="3370153"/>
          </a:xfrm>
          <a:prstGeom prst="rect">
            <a:avLst/>
          </a:prstGeom>
        </p:spPr>
        <p:txBody>
          <a:bodyPr wrap="square">
            <a:spAutoFit/>
          </a:bodyPr>
          <a:lstStyle/>
          <a:p>
            <a:pPr marL="457200" marR="457200" algn="just"/>
            <a:r>
              <a:rPr lang="en-US" sz="3200" b="1" kern="1000" dirty="0">
                <a:solidFill>
                  <a:srgbClr val="00CC99"/>
                </a:solidFill>
                <a:latin typeface="Franklin Gothic Book" panose="020B0503020102020204" pitchFamily="34" charset="0"/>
                <a:cs typeface="Times New Roman" panose="02020603050405020304" pitchFamily="18" charset="0"/>
              </a:rPr>
              <a:t>Improvising Floor Plan Design</a:t>
            </a:r>
          </a:p>
          <a:p>
            <a:pPr marL="457200" marR="457200" algn="just">
              <a:spcAft>
                <a:spcPts val="1800"/>
              </a:spcAft>
            </a:pPr>
            <a:r>
              <a:rPr lang="en-US" sz="3200" b="1" kern="1000" dirty="0">
                <a:solidFill>
                  <a:srgbClr val="00CC99"/>
                </a:solidFill>
                <a:latin typeface="Franklin Gothic Book" panose="020B0503020102020204" pitchFamily="34" charset="0"/>
                <a:cs typeface="Times New Roman" panose="02020603050405020304" pitchFamily="18" charset="0"/>
              </a:rPr>
              <a:t>Approach 1 :</a:t>
            </a:r>
          </a:p>
          <a:p>
            <a:pPr marL="742950" marR="457200" indent="-285750" algn="just">
              <a:spcAft>
                <a:spcPts val="6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Use the actual floor plan layout instead of mock up</a:t>
            </a:r>
          </a:p>
          <a:p>
            <a:pPr marL="742950" marR="457200" indent="-285750" algn="just">
              <a:spcAft>
                <a:spcPts val="6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Edit the image to convert it into an interactive responsive HTML page</a:t>
            </a:r>
          </a:p>
          <a:p>
            <a:pPr marL="742950" marR="457200" indent="-285750" algn="just">
              <a:spcAft>
                <a:spcPts val="6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Associate identifiers/markers for desks (as purpose of booking is desk) &amp; add event handlers. Tag these markers to the actual desk IDs.</a:t>
            </a:r>
          </a:p>
          <a:p>
            <a:pPr marL="742950" marR="457200" indent="-285750" algn="just">
              <a:spcAft>
                <a:spcPts val="6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Zones to be created and highlighted upon selection. This is for ease of locating individual’s department.</a:t>
            </a:r>
          </a:p>
          <a:p>
            <a:pPr marL="742950" marR="457200" indent="-285750" algn="just">
              <a:spcAft>
                <a:spcPts val="6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Sample UI with this approach:</a:t>
            </a:r>
          </a:p>
        </p:txBody>
      </p:sp>
      <p:sp>
        <p:nvSpPr>
          <p:cNvPr id="5" name="Rectangle 4">
            <a:extLst>
              <a:ext uri="{FF2B5EF4-FFF2-40B4-BE49-F238E27FC236}">
                <a16:creationId xmlns:a16="http://schemas.microsoft.com/office/drawing/2014/main" id="{FD1F5E9E-81E5-4830-ABF8-FD7F8C666A00}"/>
              </a:ext>
            </a:extLst>
          </p:cNvPr>
          <p:cNvSpPr/>
          <p:nvPr/>
        </p:nvSpPr>
        <p:spPr>
          <a:xfrm>
            <a:off x="-386567" y="-18954"/>
            <a:ext cx="3658274" cy="338554"/>
          </a:xfrm>
          <a:prstGeom prst="rect">
            <a:avLst/>
          </a:prstGeom>
        </p:spPr>
        <p:txBody>
          <a:bodyPr wrap="square">
            <a:spAutoFit/>
          </a:bodyPr>
          <a:lstStyle/>
          <a:p>
            <a:pPr marL="457200" marR="457200" algn="just">
              <a:spcAft>
                <a:spcPts val="1800"/>
              </a:spcAft>
            </a:pPr>
            <a:r>
              <a:rPr lang="en-US" sz="1600" b="1" kern="1000" dirty="0">
                <a:solidFill>
                  <a:schemeClr val="accent1"/>
                </a:solidFill>
                <a:latin typeface="Franklin Gothic Book" panose="020B0503020102020204" pitchFamily="34" charset="0"/>
                <a:cs typeface="Times New Roman" panose="02020603050405020304" pitchFamily="18" charset="0"/>
              </a:rPr>
              <a:t>!! Future Enhancements !!</a:t>
            </a:r>
            <a:endParaRPr lang="en-US" sz="800" kern="1000" dirty="0">
              <a:solidFill>
                <a:schemeClr val="accent1"/>
              </a:solidFill>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5CBFC8A-FB15-4624-89C6-A518234B22E5}"/>
              </a:ext>
            </a:extLst>
          </p:cNvPr>
          <p:cNvPicPr>
            <a:picLocks noChangeAspect="1"/>
          </p:cNvPicPr>
          <p:nvPr/>
        </p:nvPicPr>
        <p:blipFill>
          <a:blip r:embed="rId2"/>
          <a:stretch>
            <a:fillRect/>
          </a:stretch>
        </p:blipFill>
        <p:spPr>
          <a:xfrm>
            <a:off x="1333849" y="4072667"/>
            <a:ext cx="2891156" cy="1902257"/>
          </a:xfrm>
          <a:prstGeom prst="rect">
            <a:avLst/>
          </a:prstGeom>
        </p:spPr>
      </p:pic>
      <p:pic>
        <p:nvPicPr>
          <p:cNvPr id="7" name="Picture 6">
            <a:extLst>
              <a:ext uri="{FF2B5EF4-FFF2-40B4-BE49-F238E27FC236}">
                <a16:creationId xmlns:a16="http://schemas.microsoft.com/office/drawing/2014/main" id="{F80C2ADC-D65F-4258-9D8E-52D98418A2AF}"/>
              </a:ext>
            </a:extLst>
          </p:cNvPr>
          <p:cNvPicPr>
            <a:picLocks noChangeAspect="1"/>
          </p:cNvPicPr>
          <p:nvPr/>
        </p:nvPicPr>
        <p:blipFill>
          <a:blip r:embed="rId3"/>
          <a:stretch>
            <a:fillRect/>
          </a:stretch>
        </p:blipFill>
        <p:spPr>
          <a:xfrm>
            <a:off x="5369529" y="4081350"/>
            <a:ext cx="2968142" cy="1959758"/>
          </a:xfrm>
          <a:prstGeom prst="rect">
            <a:avLst/>
          </a:prstGeom>
        </p:spPr>
      </p:pic>
    </p:spTree>
    <p:extLst>
      <p:ext uri="{BB962C8B-B14F-4D97-AF65-F5344CB8AC3E}">
        <p14:creationId xmlns:p14="http://schemas.microsoft.com/office/powerpoint/2010/main" val="378741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418724"/>
            <a:ext cx="8503641" cy="3554819"/>
          </a:xfrm>
          <a:prstGeom prst="rect">
            <a:avLst/>
          </a:prstGeom>
        </p:spPr>
        <p:txBody>
          <a:bodyPr wrap="square">
            <a:spAutoFit/>
          </a:bodyPr>
          <a:lstStyle/>
          <a:p>
            <a:pPr marL="457200" marR="457200" algn="just"/>
            <a:r>
              <a:rPr lang="en-US" sz="3200" b="1" kern="1000" dirty="0">
                <a:solidFill>
                  <a:srgbClr val="00CC99"/>
                </a:solidFill>
                <a:latin typeface="Franklin Gothic Book" panose="020B0503020102020204" pitchFamily="34" charset="0"/>
                <a:cs typeface="Times New Roman" panose="02020603050405020304" pitchFamily="18" charset="0"/>
              </a:rPr>
              <a:t>Improvising Floor Plan Design</a:t>
            </a:r>
          </a:p>
          <a:p>
            <a:pPr marL="457200" marR="457200" algn="just">
              <a:spcAft>
                <a:spcPts val="1800"/>
              </a:spcAft>
            </a:pPr>
            <a:r>
              <a:rPr lang="en-US" sz="3200" b="1" kern="1000" dirty="0">
                <a:solidFill>
                  <a:srgbClr val="00CC99"/>
                </a:solidFill>
                <a:latin typeface="Franklin Gothic Book" panose="020B0503020102020204" pitchFamily="34" charset="0"/>
                <a:cs typeface="Times New Roman" panose="02020603050405020304" pitchFamily="18" charset="0"/>
              </a:rPr>
              <a:t>Approach 2 :</a:t>
            </a:r>
          </a:p>
          <a:p>
            <a:pPr marL="742950" marR="457200" indent="-285750" algn="just">
              <a:spcAft>
                <a:spcPts val="6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Use the actual floor plan layout instead of mock up</a:t>
            </a:r>
          </a:p>
          <a:p>
            <a:pPr marL="742950" marR="457200" indent="-285750" algn="just">
              <a:spcAft>
                <a:spcPts val="6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Convert the floor plan to interactive UI by automatically scanning the image and identifying the objects (desks)</a:t>
            </a:r>
          </a:p>
          <a:p>
            <a:pPr marL="457200" marR="457200" algn="just">
              <a:spcAft>
                <a:spcPts val="600"/>
              </a:spcAft>
            </a:pPr>
            <a:r>
              <a:rPr lang="en-US" kern="1000" dirty="0">
                <a:latin typeface="Calibri" panose="020F0502020204030204" pitchFamily="34" charset="0"/>
                <a:cs typeface="Times New Roman" panose="02020603050405020304" pitchFamily="18" charset="0"/>
              </a:rPr>
              <a:t>	Google Drive’s OCR feature to be further explored in detail to achieve this; 	any other tools also to be explored</a:t>
            </a:r>
          </a:p>
          <a:p>
            <a:pPr marL="742950" marR="457200" indent="-285750" algn="just">
              <a:spcAft>
                <a:spcPts val="600"/>
              </a:spcAft>
              <a:buFont typeface="Wingdings" panose="05000000000000000000" pitchFamily="2" charset="2"/>
              <a:buChar char="Ø"/>
            </a:pPr>
            <a:r>
              <a:rPr lang="en-US" kern="1000" dirty="0">
                <a:latin typeface="Calibri" panose="020F0502020204030204" pitchFamily="34" charset="0"/>
                <a:cs typeface="Times New Roman" panose="02020603050405020304" pitchFamily="18" charset="0"/>
              </a:rPr>
              <a:t>Objects are then to be tagged to the actual desk IDs</a:t>
            </a:r>
          </a:p>
          <a:p>
            <a:pPr marL="742950" marR="457200" indent="-285750" algn="just">
              <a:spcAft>
                <a:spcPts val="600"/>
              </a:spcAft>
              <a:buFont typeface="Wingdings" panose="05000000000000000000" pitchFamily="2" charset="2"/>
              <a:buChar char="Ø"/>
            </a:pPr>
            <a:endParaRPr lang="en-US" kern="1000" dirty="0">
              <a:latin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D1F5E9E-81E5-4830-ABF8-FD7F8C666A00}"/>
              </a:ext>
            </a:extLst>
          </p:cNvPr>
          <p:cNvSpPr/>
          <p:nvPr/>
        </p:nvSpPr>
        <p:spPr>
          <a:xfrm>
            <a:off x="-386567" y="-18954"/>
            <a:ext cx="3658274" cy="338554"/>
          </a:xfrm>
          <a:prstGeom prst="rect">
            <a:avLst/>
          </a:prstGeom>
        </p:spPr>
        <p:txBody>
          <a:bodyPr wrap="square">
            <a:spAutoFit/>
          </a:bodyPr>
          <a:lstStyle/>
          <a:p>
            <a:pPr marL="457200" marR="457200" algn="just">
              <a:spcAft>
                <a:spcPts val="1800"/>
              </a:spcAft>
            </a:pPr>
            <a:r>
              <a:rPr lang="en-US" sz="1600" b="1" kern="1000" dirty="0">
                <a:solidFill>
                  <a:schemeClr val="accent1"/>
                </a:solidFill>
                <a:latin typeface="Franklin Gothic Book" panose="020B0503020102020204" pitchFamily="34" charset="0"/>
                <a:cs typeface="Times New Roman" panose="02020603050405020304" pitchFamily="18" charset="0"/>
              </a:rPr>
              <a:t>!! Future Enhancements !!</a:t>
            </a:r>
            <a:endParaRPr lang="en-US" sz="800" kern="1000" dirty="0">
              <a:solidFill>
                <a:schemeClr val="accent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44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E98AE-0069-4355-8840-19E8F9722943}"/>
              </a:ext>
            </a:extLst>
          </p:cNvPr>
          <p:cNvSpPr>
            <a:spLocks noGrp="1"/>
          </p:cNvSpPr>
          <p:nvPr>
            <p:ph type="dt" sz="half" idx="10"/>
          </p:nvPr>
        </p:nvSpPr>
        <p:spPr>
          <a:xfrm>
            <a:off x="6560191" y="6041362"/>
            <a:ext cx="1556881"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47216A8F-F3FA-4244-BB1F-EE73993A57E3}"/>
              </a:ext>
            </a:extLst>
          </p:cNvPr>
          <p:cNvSpPr>
            <a:spLocks noGrp="1"/>
          </p:cNvSpPr>
          <p:nvPr>
            <p:ph type="ftr" sz="quarter" idx="11"/>
          </p:nvPr>
        </p:nvSpPr>
        <p:spPr/>
        <p:txBody>
          <a:bodyPr/>
          <a:lstStyle/>
          <a:p>
            <a:r>
              <a:rPr lang="en-US"/>
              <a:t>Smark Desk Reservation | Team SHESQUAD</a:t>
            </a:r>
            <a:endParaRPr lang="en-US" dirty="0"/>
          </a:p>
        </p:txBody>
      </p:sp>
      <p:sp>
        <p:nvSpPr>
          <p:cNvPr id="4" name="Title 1">
            <a:extLst>
              <a:ext uri="{FF2B5EF4-FFF2-40B4-BE49-F238E27FC236}">
                <a16:creationId xmlns:a16="http://schemas.microsoft.com/office/drawing/2014/main" id="{667F3A67-DFC9-4E67-A8E6-DABB501D3B98}"/>
              </a:ext>
            </a:extLst>
          </p:cNvPr>
          <p:cNvSpPr txBox="1">
            <a:spLocks/>
          </p:cNvSpPr>
          <p:nvPr/>
        </p:nvSpPr>
        <p:spPr>
          <a:xfrm>
            <a:off x="2959029" y="2692621"/>
            <a:ext cx="4379602" cy="973368"/>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dirty="0">
                <a:solidFill>
                  <a:srgbClr val="0069D1"/>
                </a:solidFill>
              </a:rPr>
              <a:t>Thank You !!!</a:t>
            </a:r>
          </a:p>
        </p:txBody>
      </p:sp>
    </p:spTree>
    <p:extLst>
      <p:ext uri="{BB962C8B-B14F-4D97-AF65-F5344CB8AC3E}">
        <p14:creationId xmlns:p14="http://schemas.microsoft.com/office/powerpoint/2010/main" val="252423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E98AE-0069-4355-8840-19E8F9722943}"/>
              </a:ext>
            </a:extLst>
          </p:cNvPr>
          <p:cNvSpPr>
            <a:spLocks noGrp="1"/>
          </p:cNvSpPr>
          <p:nvPr>
            <p:ph type="dt" sz="half" idx="10"/>
          </p:nvPr>
        </p:nvSpPr>
        <p:spPr>
          <a:xfrm>
            <a:off x="6560191" y="6041362"/>
            <a:ext cx="1556881"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47216A8F-F3FA-4244-BB1F-EE73993A57E3}"/>
              </a:ext>
            </a:extLst>
          </p:cNvPr>
          <p:cNvSpPr>
            <a:spLocks noGrp="1"/>
          </p:cNvSpPr>
          <p:nvPr>
            <p:ph type="ftr" sz="quarter" idx="11"/>
          </p:nvPr>
        </p:nvSpPr>
        <p:spPr/>
        <p:txBody>
          <a:bodyPr/>
          <a:lstStyle/>
          <a:p>
            <a:r>
              <a:rPr lang="en-US"/>
              <a:t>Smark Desk Reservation | Team SHESQUAD</a:t>
            </a:r>
            <a:endParaRPr lang="en-US" dirty="0"/>
          </a:p>
        </p:txBody>
      </p:sp>
      <p:sp>
        <p:nvSpPr>
          <p:cNvPr id="4" name="Title 1">
            <a:extLst>
              <a:ext uri="{FF2B5EF4-FFF2-40B4-BE49-F238E27FC236}">
                <a16:creationId xmlns:a16="http://schemas.microsoft.com/office/drawing/2014/main" id="{667F3A67-DFC9-4E67-A8E6-DABB501D3B98}"/>
              </a:ext>
            </a:extLst>
          </p:cNvPr>
          <p:cNvSpPr txBox="1">
            <a:spLocks/>
          </p:cNvSpPr>
          <p:nvPr/>
        </p:nvSpPr>
        <p:spPr>
          <a:xfrm>
            <a:off x="1194732" y="1350399"/>
            <a:ext cx="7001312" cy="1825096"/>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dirty="0">
                <a:solidFill>
                  <a:srgbClr val="0069D1"/>
                </a:solidFill>
              </a:rPr>
              <a:t>Team</a:t>
            </a:r>
            <a:r>
              <a:rPr lang="en-IN" dirty="0">
                <a:solidFill>
                  <a:srgbClr val="0069D1"/>
                </a:solidFill>
              </a:rPr>
              <a:t> </a:t>
            </a:r>
            <a:r>
              <a:rPr lang="en-IN" sz="5400" dirty="0">
                <a:solidFill>
                  <a:srgbClr val="0069D1"/>
                </a:solidFill>
              </a:rPr>
              <a:t>Members:</a:t>
            </a:r>
          </a:p>
        </p:txBody>
      </p:sp>
      <p:sp>
        <p:nvSpPr>
          <p:cNvPr id="5" name="Subtitle 2">
            <a:extLst>
              <a:ext uri="{FF2B5EF4-FFF2-40B4-BE49-F238E27FC236}">
                <a16:creationId xmlns:a16="http://schemas.microsoft.com/office/drawing/2014/main" id="{0071D4A2-763B-4D46-B3DA-2D94DDCEF651}"/>
              </a:ext>
            </a:extLst>
          </p:cNvPr>
          <p:cNvSpPr txBox="1">
            <a:spLocks/>
          </p:cNvSpPr>
          <p:nvPr/>
        </p:nvSpPr>
        <p:spPr>
          <a:xfrm>
            <a:off x="1350628" y="2533475"/>
            <a:ext cx="7923375" cy="261425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Apoorva </a:t>
            </a:r>
            <a:r>
              <a:rPr lang="en-IN" dirty="0" err="1"/>
              <a:t>Ambesange</a:t>
            </a:r>
            <a:endParaRPr lang="en-IN" dirty="0"/>
          </a:p>
          <a:p>
            <a:pPr>
              <a:buFont typeface="Wingdings" panose="05000000000000000000" pitchFamily="2" charset="2"/>
              <a:buChar char="v"/>
            </a:pPr>
            <a:r>
              <a:rPr lang="en-IN" dirty="0"/>
              <a:t>Ananya </a:t>
            </a:r>
            <a:r>
              <a:rPr lang="en-IN" dirty="0" err="1"/>
              <a:t>Yashasvi</a:t>
            </a:r>
            <a:endParaRPr lang="en-IN" dirty="0"/>
          </a:p>
          <a:p>
            <a:pPr>
              <a:buFont typeface="Wingdings" panose="05000000000000000000" pitchFamily="2" charset="2"/>
              <a:buChar char="v"/>
            </a:pPr>
            <a:r>
              <a:rPr lang="en-IN" dirty="0"/>
              <a:t>Bhamini Subhash</a:t>
            </a:r>
          </a:p>
          <a:p>
            <a:pPr>
              <a:buFont typeface="Wingdings" panose="05000000000000000000" pitchFamily="2" charset="2"/>
              <a:buChar char="v"/>
            </a:pPr>
            <a:r>
              <a:rPr lang="en-IN" dirty="0" err="1"/>
              <a:t>Megha</a:t>
            </a:r>
            <a:r>
              <a:rPr lang="en-IN" dirty="0"/>
              <a:t> M</a:t>
            </a:r>
          </a:p>
          <a:p>
            <a:pPr>
              <a:buFont typeface="Wingdings" panose="05000000000000000000" pitchFamily="2" charset="2"/>
              <a:buChar char="v"/>
            </a:pPr>
            <a:r>
              <a:rPr lang="en-IN" dirty="0" err="1"/>
              <a:t>Susithra</a:t>
            </a:r>
            <a:r>
              <a:rPr lang="en-IN" dirty="0"/>
              <a:t> </a:t>
            </a:r>
            <a:r>
              <a:rPr lang="en-IN" dirty="0" err="1"/>
              <a:t>Chandrabose</a:t>
            </a:r>
            <a:endParaRPr lang="en-IN" dirty="0"/>
          </a:p>
        </p:txBody>
      </p:sp>
    </p:spTree>
    <p:extLst>
      <p:ext uri="{BB962C8B-B14F-4D97-AF65-F5344CB8AC3E}">
        <p14:creationId xmlns:p14="http://schemas.microsoft.com/office/powerpoint/2010/main" val="15065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727971" y="6041362"/>
            <a:ext cx="1389101"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677334" y="1356456"/>
            <a:ext cx="8503641" cy="1923604"/>
          </a:xfrm>
          <a:prstGeom prst="rect">
            <a:avLst/>
          </a:prstGeom>
        </p:spPr>
        <p:txBody>
          <a:bodyPr wrap="square">
            <a:spAutoFit/>
          </a:bodyPr>
          <a:lstStyle/>
          <a:p>
            <a:pPr marL="457200" marR="457200" algn="just">
              <a:spcBef>
                <a:spcPts val="200"/>
              </a:spcBef>
              <a:spcAft>
                <a:spcPts val="0"/>
              </a:spcAft>
            </a:pPr>
            <a:r>
              <a:rPr lang="en-US" sz="3200" b="1" kern="1000" dirty="0">
                <a:solidFill>
                  <a:srgbClr val="0069D1"/>
                </a:solidFill>
                <a:latin typeface="Franklin Gothic Book" panose="020B0503020102020204" pitchFamily="34" charset="0"/>
                <a:ea typeface="Franklin Gothic Book" panose="020B0503020102020204" pitchFamily="34" charset="0"/>
                <a:cs typeface="Times New Roman" panose="02020603050405020304" pitchFamily="18" charset="0"/>
              </a:rPr>
              <a:t>Problem Statement:</a:t>
            </a:r>
            <a:endParaRPr lang="en-IN" sz="2000" b="1" kern="1000" dirty="0">
              <a:solidFill>
                <a:srgbClr val="0069D1"/>
              </a:solidFill>
              <a:latin typeface="Franklin Gothic Book" panose="020B0503020102020204" pitchFamily="34" charset="0"/>
              <a:ea typeface="Franklin Gothic Book" panose="020B0503020102020204" pitchFamily="34" charset="0"/>
              <a:cs typeface="Times New Roman" panose="02020603050405020304" pitchFamily="18" charset="0"/>
            </a:endParaRPr>
          </a:p>
          <a:p>
            <a:pPr marL="457200" marR="457200" algn="just">
              <a:spcAft>
                <a:spcPts val="1800"/>
              </a:spcAft>
            </a:pPr>
            <a:endParaRPr lang="en-US" kern="1000" dirty="0">
              <a:latin typeface="Calibri" panose="020F0502020204030204" pitchFamily="34" charset="0"/>
              <a:cs typeface="Times New Roman" panose="02020603050405020304" pitchFamily="18" charset="0"/>
            </a:endParaRPr>
          </a:p>
          <a:p>
            <a:pPr marL="457200" marR="457200" algn="just">
              <a:spcAft>
                <a:spcPts val="1800"/>
              </a:spcAft>
            </a:pPr>
            <a:r>
              <a:rPr lang="en-US" kern="1000" dirty="0">
                <a:latin typeface="Calibri" panose="020F0502020204030204" pitchFamily="34" charset="0"/>
                <a:cs typeface="Times New Roman" panose="02020603050405020304" pitchFamily="18" charset="0"/>
              </a:rPr>
              <a:t>Create an application to assist employees to pre-book their desks and confirm their arrival to the office which will help in maintaining limited employee count at any given point of time and social distancing during this COVID situation.</a:t>
            </a:r>
            <a:endParaRPr lang="en-IN" kern="1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562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727971" y="6041362"/>
            <a:ext cx="1389101"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527781"/>
            <a:ext cx="8503641" cy="4970591"/>
          </a:xfrm>
          <a:prstGeom prst="rect">
            <a:avLst/>
          </a:prstGeom>
        </p:spPr>
        <p:txBody>
          <a:bodyPr wrap="square">
            <a:spAutoFit/>
          </a:bodyPr>
          <a:lstStyle/>
          <a:p>
            <a:pPr marL="457200" marR="457200" algn="just">
              <a:spcAft>
                <a:spcPts val="0"/>
              </a:spcAft>
            </a:pPr>
            <a:r>
              <a:rPr lang="en-US" sz="3200" b="1" kern="1000" dirty="0">
                <a:solidFill>
                  <a:srgbClr val="0069D1"/>
                </a:solidFill>
                <a:latin typeface="Franklin Gothic Book" panose="020B0503020102020204" pitchFamily="34" charset="0"/>
                <a:cs typeface="Times New Roman" panose="02020603050405020304" pitchFamily="18" charset="0"/>
              </a:rPr>
              <a:t>Real Time Problem:</a:t>
            </a:r>
            <a:endParaRPr lang="en-IN" sz="3200" b="1" kern="1000" dirty="0">
              <a:solidFill>
                <a:srgbClr val="0069D1"/>
              </a:solidFill>
              <a:latin typeface="Franklin Gothic Book" panose="020B0503020102020204" pitchFamily="34" charset="0"/>
              <a:cs typeface="Times New Roman" panose="02020603050405020304" pitchFamily="18" charset="0"/>
            </a:endParaRPr>
          </a:p>
          <a:p>
            <a:pPr marL="457200" marR="457200" algn="just">
              <a:spcAft>
                <a:spcPts val="1800"/>
              </a:spcAft>
            </a:pPr>
            <a:endParaRPr lang="en-US" sz="1600" kern="1000" dirty="0">
              <a:latin typeface="Franklin Gothic Book" panose="020B0503020102020204" pitchFamily="34" charset="0"/>
              <a:ea typeface="Franklin Gothic Book" panose="020B0503020102020204" pitchFamily="34" charset="0"/>
              <a:cs typeface="Times New Roman" panose="02020603050405020304" pitchFamily="18" charset="0"/>
            </a:endParaRPr>
          </a:p>
          <a:p>
            <a:pPr marL="457200" marR="457200" algn="just">
              <a:spcAft>
                <a:spcPts val="1800"/>
              </a:spcAft>
            </a:pPr>
            <a:r>
              <a:rPr lang="en-US" sz="1600" kern="1000" dirty="0">
                <a:latin typeface="Franklin Gothic Book" panose="020B0503020102020204" pitchFamily="34" charset="0"/>
                <a:ea typeface="Franklin Gothic Book" panose="020B0503020102020204" pitchFamily="34" charset="0"/>
                <a:cs typeface="Times New Roman" panose="02020603050405020304" pitchFamily="18" charset="0"/>
              </a:rPr>
              <a:t>We are moving towards a new COVID world where we will have to start working from office, stepping outside of our home, but still maintaining all social distancing steps. One of the problems which we came across was “how are we going to limit the number of people coming to office in the most efficient way”.</a:t>
            </a:r>
          </a:p>
          <a:p>
            <a:pPr marL="457200" marR="457200" algn="just">
              <a:spcAft>
                <a:spcPts val="1800"/>
              </a:spcAft>
            </a:pPr>
            <a:r>
              <a:rPr lang="en-US" sz="1600" kern="1000" dirty="0">
                <a:latin typeface="Franklin Gothic Book" panose="020B0503020102020204" pitchFamily="34" charset="0"/>
                <a:ea typeface="Franklin Gothic Book" panose="020B0503020102020204" pitchFamily="34" charset="0"/>
                <a:cs typeface="Times New Roman" panose="02020603050405020304" pitchFamily="18" charset="0"/>
              </a:rPr>
              <a:t>Most of the companies have either fixed seating arrangements or smart working environment, in either of the case the problem we will face when we are trying to bring people to office on count/rotation basis will be how to restrict the number of people coming, how will these desks be assigned so that social distancing is maintained because every day different sets of people would be coming. </a:t>
            </a:r>
          </a:p>
          <a:p>
            <a:pPr marL="457200" marR="457200" algn="just">
              <a:spcAft>
                <a:spcPts val="1800"/>
              </a:spcAft>
            </a:pPr>
            <a:r>
              <a:rPr lang="en-US" sz="1600" kern="1000" dirty="0">
                <a:latin typeface="Franklin Gothic Book" panose="020B0503020102020204" pitchFamily="34" charset="0"/>
                <a:ea typeface="Franklin Gothic Book" panose="020B0503020102020204" pitchFamily="34" charset="0"/>
                <a:cs typeface="Times New Roman" panose="02020603050405020304" pitchFamily="18" charset="0"/>
              </a:rPr>
              <a:t>We have thus come up with the idea of a “SMART DESK Reservation”, a web based application, which will help the employees to pre-book their desks and confirm their arrival to the office, which will in return help the office administration in maintaining limited employee count at any given point of time and social distancing during this COVID situation.</a:t>
            </a:r>
          </a:p>
        </p:txBody>
      </p:sp>
    </p:spTree>
    <p:extLst>
      <p:ext uri="{BB962C8B-B14F-4D97-AF65-F5344CB8AC3E}">
        <p14:creationId xmlns:p14="http://schemas.microsoft.com/office/powerpoint/2010/main" val="281653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15204-3608-4434-A6D5-6320556C7115}"/>
              </a:ext>
            </a:extLst>
          </p:cNvPr>
          <p:cNvSpPr>
            <a:spLocks noGrp="1"/>
          </p:cNvSpPr>
          <p:nvPr>
            <p:ph type="dt" sz="half" idx="10"/>
          </p:nvPr>
        </p:nvSpPr>
        <p:spPr>
          <a:xfrm>
            <a:off x="6652471" y="6041362"/>
            <a:ext cx="1464602"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AEAC929E-13D4-4665-B9F3-3215731C998A}"/>
              </a:ext>
            </a:extLst>
          </p:cNvPr>
          <p:cNvSpPr>
            <a:spLocks noGrp="1"/>
          </p:cNvSpPr>
          <p:nvPr>
            <p:ph type="ftr" sz="quarter" idx="11"/>
          </p:nvPr>
        </p:nvSpPr>
        <p:spPr/>
        <p:txBody>
          <a:bodyPr/>
          <a:lstStyle/>
          <a:p>
            <a:r>
              <a:rPr lang="en-US"/>
              <a:t>Smark Desk Reservation | Team SHESQUAD</a:t>
            </a:r>
            <a:endParaRPr lang="en-US" dirty="0"/>
          </a:p>
        </p:txBody>
      </p:sp>
      <p:sp>
        <p:nvSpPr>
          <p:cNvPr id="4" name="Rectangle 3">
            <a:extLst>
              <a:ext uri="{FF2B5EF4-FFF2-40B4-BE49-F238E27FC236}">
                <a16:creationId xmlns:a16="http://schemas.microsoft.com/office/drawing/2014/main" id="{8160413A-3762-48AE-B537-ECC8230D1F0F}"/>
              </a:ext>
            </a:extLst>
          </p:cNvPr>
          <p:cNvSpPr/>
          <p:nvPr/>
        </p:nvSpPr>
        <p:spPr>
          <a:xfrm>
            <a:off x="573246" y="191959"/>
            <a:ext cx="8961279" cy="5632311"/>
          </a:xfrm>
          <a:prstGeom prst="rect">
            <a:avLst/>
          </a:prstGeom>
        </p:spPr>
        <p:txBody>
          <a:bodyPr wrap="square">
            <a:spAutoFit/>
          </a:bodyPr>
          <a:lstStyle/>
          <a:p>
            <a:pPr marL="457200" marR="457200" algn="just">
              <a:spcAft>
                <a:spcPts val="1800"/>
              </a:spcAft>
            </a:pPr>
            <a:r>
              <a:rPr lang="en-US" sz="3200" b="1" kern="1000" dirty="0">
                <a:solidFill>
                  <a:srgbClr val="0069D1"/>
                </a:solidFill>
                <a:latin typeface="Franklin Gothic Book" panose="020B0503020102020204" pitchFamily="34" charset="0"/>
                <a:cs typeface="Times New Roman" panose="02020603050405020304" pitchFamily="18" charset="0"/>
              </a:rPr>
              <a:t>Key Benefits:</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With this, employees can get to know how many employees are going to office at the tip of their fingers. We can Pre-book our desks before reaching office We will be able to View entire floor plan and its desk occupancy/availability, on a click of a button. </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People would be able to view individual’s reservation details that is who has booked which seat as of that moment</a:t>
            </a:r>
            <a:endParaRPr lang="en-US" kern="1000" dirty="0">
              <a:latin typeface="Calibri" panose="020F0502020204030204" pitchFamily="34" charset="0"/>
              <a:cs typeface="Times New Roman" panose="02020603050405020304" pitchFamily="18" charset="0"/>
            </a:endParaRPr>
          </a:p>
          <a:p>
            <a:pPr marL="457200" marR="457200" algn="just">
              <a:spcAft>
                <a:spcPts val="1800"/>
              </a:spcAft>
            </a:pPr>
            <a:r>
              <a:rPr lang="en-US" sz="3200" b="1" kern="1000" dirty="0">
                <a:solidFill>
                  <a:srgbClr val="0069D1"/>
                </a:solidFill>
                <a:latin typeface="Franklin Gothic Book" panose="020B0503020102020204" pitchFamily="34" charset="0"/>
                <a:cs typeface="Times New Roman" panose="02020603050405020304" pitchFamily="18" charset="0"/>
              </a:rPr>
              <a:t>Features:</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Allows booking of a single desk by an employee 1 day prior/before 8am for current day</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Cancellation of the reservation latest by 8am of the day of booking</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View entire floor plan and its desk occupancy/availability</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View individual’s reservation details</a:t>
            </a:r>
          </a:p>
          <a:p>
            <a:pPr marL="742950" marR="457200" indent="-285750" algn="just">
              <a:spcAft>
                <a:spcPts val="1800"/>
              </a:spcAft>
              <a:buFont typeface="Wingdings" panose="05000000000000000000" pitchFamily="2" charset="2"/>
              <a:buChar char="Ø"/>
            </a:pPr>
            <a:r>
              <a:rPr lang="en-US" sz="1600" kern="1000" dirty="0">
                <a:latin typeface="Calibri" panose="020F0502020204030204" pitchFamily="34" charset="0"/>
                <a:cs typeface="Times New Roman" panose="02020603050405020304" pitchFamily="18" charset="0"/>
              </a:rPr>
              <a:t>Number of desks available for booking is controlled; Based on phases of the COVID plan, desk availability can be increased ex: 20% in phase 1, 40% in phase 2 etc.</a:t>
            </a:r>
          </a:p>
        </p:txBody>
      </p:sp>
    </p:spTree>
    <p:extLst>
      <p:ext uri="{BB962C8B-B14F-4D97-AF65-F5344CB8AC3E}">
        <p14:creationId xmlns:p14="http://schemas.microsoft.com/office/powerpoint/2010/main" val="56769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4477-1138-4070-B130-42232F7E340D}"/>
              </a:ext>
            </a:extLst>
          </p:cNvPr>
          <p:cNvSpPr>
            <a:spLocks noGrp="1"/>
          </p:cNvSpPr>
          <p:nvPr>
            <p:ph type="dt" sz="half" idx="10"/>
          </p:nvPr>
        </p:nvSpPr>
        <p:spPr>
          <a:xfrm>
            <a:off x="6669249" y="6041362"/>
            <a:ext cx="1447824"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7C1F6782-C5B7-4F65-95D3-06C653124577}"/>
              </a:ext>
            </a:extLst>
          </p:cNvPr>
          <p:cNvSpPr>
            <a:spLocks noGrp="1"/>
          </p:cNvSpPr>
          <p:nvPr>
            <p:ph type="ftr" sz="quarter" idx="11"/>
          </p:nvPr>
        </p:nvSpPr>
        <p:spPr/>
        <p:txBody>
          <a:bodyPr/>
          <a:lstStyle/>
          <a:p>
            <a:r>
              <a:rPr lang="en-US"/>
              <a:t>Smark Desk Reservation | Team SHESQUAD</a:t>
            </a:r>
            <a:endParaRPr lang="en-US" dirty="0"/>
          </a:p>
        </p:txBody>
      </p:sp>
      <p:sp>
        <p:nvSpPr>
          <p:cNvPr id="5" name="Title 1">
            <a:extLst>
              <a:ext uri="{FF2B5EF4-FFF2-40B4-BE49-F238E27FC236}">
                <a16:creationId xmlns:a16="http://schemas.microsoft.com/office/drawing/2014/main" id="{C1036FB0-B860-47D9-9D22-76435A575F7E}"/>
              </a:ext>
            </a:extLst>
          </p:cNvPr>
          <p:cNvSpPr txBox="1">
            <a:spLocks/>
          </p:cNvSpPr>
          <p:nvPr/>
        </p:nvSpPr>
        <p:spPr>
          <a:xfrm>
            <a:off x="677334" y="164260"/>
            <a:ext cx="7602600" cy="754068"/>
          </a:xfrm>
          <a:prstGeom prst="rect">
            <a:avLst/>
          </a:prstGeom>
        </p:spPr>
        <p:txBody>
          <a:bodyPr vert="horz"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rgbClr val="0069D1"/>
                </a:solidFill>
              </a:rPr>
              <a:t>App at a quick glance:</a:t>
            </a:r>
          </a:p>
        </p:txBody>
      </p:sp>
      <p:pic>
        <p:nvPicPr>
          <p:cNvPr id="7" name="Picture 6">
            <a:extLst>
              <a:ext uri="{FF2B5EF4-FFF2-40B4-BE49-F238E27FC236}">
                <a16:creationId xmlns:a16="http://schemas.microsoft.com/office/drawing/2014/main" id="{5E3CFD2D-C2EE-45B5-8DF9-63271D944308}"/>
              </a:ext>
            </a:extLst>
          </p:cNvPr>
          <p:cNvPicPr>
            <a:picLocks noChangeAspect="1"/>
          </p:cNvPicPr>
          <p:nvPr/>
        </p:nvPicPr>
        <p:blipFill>
          <a:blip r:embed="rId2"/>
          <a:stretch>
            <a:fillRect/>
          </a:stretch>
        </p:blipFill>
        <p:spPr>
          <a:xfrm>
            <a:off x="2392915" y="1227545"/>
            <a:ext cx="4772025" cy="4772025"/>
          </a:xfrm>
          <a:prstGeom prst="rect">
            <a:avLst/>
          </a:prstGeom>
        </p:spPr>
      </p:pic>
      <p:sp>
        <p:nvSpPr>
          <p:cNvPr id="9" name="Speech Bubble: Rectangle with Corners Rounded 8">
            <a:extLst>
              <a:ext uri="{FF2B5EF4-FFF2-40B4-BE49-F238E27FC236}">
                <a16:creationId xmlns:a16="http://schemas.microsoft.com/office/drawing/2014/main" id="{AD12A06D-7B37-4D5B-9513-45D860615FD2}"/>
              </a:ext>
            </a:extLst>
          </p:cNvPr>
          <p:cNvSpPr/>
          <p:nvPr/>
        </p:nvSpPr>
        <p:spPr>
          <a:xfrm>
            <a:off x="7164941" y="1927309"/>
            <a:ext cx="1224152" cy="477126"/>
          </a:xfrm>
          <a:prstGeom prst="wedgeRoundRectCallout">
            <a:avLst>
              <a:gd name="adj1" fmla="val -83601"/>
              <a:gd name="adj2" fmla="val 95430"/>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App is hosted on IBM Cloud</a:t>
            </a:r>
          </a:p>
        </p:txBody>
      </p:sp>
      <p:sp>
        <p:nvSpPr>
          <p:cNvPr id="10" name="Speech Bubble: Rectangle with Corners Rounded 9">
            <a:extLst>
              <a:ext uri="{FF2B5EF4-FFF2-40B4-BE49-F238E27FC236}">
                <a16:creationId xmlns:a16="http://schemas.microsoft.com/office/drawing/2014/main" id="{1C46A709-ABA6-492A-A60B-48770CBCC845}"/>
              </a:ext>
            </a:extLst>
          </p:cNvPr>
          <p:cNvSpPr/>
          <p:nvPr/>
        </p:nvSpPr>
        <p:spPr>
          <a:xfrm>
            <a:off x="7334119" y="3479655"/>
            <a:ext cx="1327334" cy="589805"/>
          </a:xfrm>
          <a:prstGeom prst="wedgeRoundRectCallout">
            <a:avLst>
              <a:gd name="adj1" fmla="val -101641"/>
              <a:gd name="adj2" fmla="val 60408"/>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App is created as a web application</a:t>
            </a:r>
          </a:p>
        </p:txBody>
      </p:sp>
      <p:sp>
        <p:nvSpPr>
          <p:cNvPr id="11" name="Speech Bubble: Rectangle with Corners Rounded 10">
            <a:extLst>
              <a:ext uri="{FF2B5EF4-FFF2-40B4-BE49-F238E27FC236}">
                <a16:creationId xmlns:a16="http://schemas.microsoft.com/office/drawing/2014/main" id="{231255FC-6689-42EC-BAA5-8BB87A13AD4D}"/>
              </a:ext>
            </a:extLst>
          </p:cNvPr>
          <p:cNvSpPr/>
          <p:nvPr/>
        </p:nvSpPr>
        <p:spPr>
          <a:xfrm>
            <a:off x="6758799" y="5144680"/>
            <a:ext cx="1224152" cy="477126"/>
          </a:xfrm>
          <a:prstGeom prst="wedgeRoundRectCallout">
            <a:avLst>
              <a:gd name="adj1" fmla="val -119280"/>
              <a:gd name="adj2" fmla="val -77225"/>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Target audience is employees</a:t>
            </a:r>
          </a:p>
        </p:txBody>
      </p:sp>
      <p:sp>
        <p:nvSpPr>
          <p:cNvPr id="12" name="Speech Bubble: Rectangle with Corners Rounded 11">
            <a:extLst>
              <a:ext uri="{FF2B5EF4-FFF2-40B4-BE49-F238E27FC236}">
                <a16:creationId xmlns:a16="http://schemas.microsoft.com/office/drawing/2014/main" id="{476F7CE9-2189-4D09-9190-FCF217971599}"/>
              </a:ext>
            </a:extLst>
          </p:cNvPr>
          <p:cNvSpPr/>
          <p:nvPr/>
        </p:nvSpPr>
        <p:spPr>
          <a:xfrm>
            <a:off x="5212118" y="5939673"/>
            <a:ext cx="1079625" cy="365126"/>
          </a:xfrm>
          <a:prstGeom prst="wedgeRoundRectCallout">
            <a:avLst>
              <a:gd name="adj1" fmla="val -98946"/>
              <a:gd name="adj2" fmla="val -211138"/>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Floor plan is mocked up</a:t>
            </a:r>
          </a:p>
        </p:txBody>
      </p:sp>
      <p:sp>
        <p:nvSpPr>
          <p:cNvPr id="13" name="Speech Bubble: Rectangle with Corners Rounded 12">
            <a:extLst>
              <a:ext uri="{FF2B5EF4-FFF2-40B4-BE49-F238E27FC236}">
                <a16:creationId xmlns:a16="http://schemas.microsoft.com/office/drawing/2014/main" id="{8DECA2EB-BBA2-44B1-8B7A-47FCF7C1E440}"/>
              </a:ext>
            </a:extLst>
          </p:cNvPr>
          <p:cNvSpPr/>
          <p:nvPr/>
        </p:nvSpPr>
        <p:spPr>
          <a:xfrm>
            <a:off x="1034641" y="5072650"/>
            <a:ext cx="1743514" cy="754068"/>
          </a:xfrm>
          <a:prstGeom prst="wedgeRoundRectCallout">
            <a:avLst>
              <a:gd name="adj1" fmla="val 77599"/>
              <a:gd name="adj2" fmla="val -89245"/>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800" dirty="0"/>
              <a:t>Every employee will be aware of how many people are working from office on a particular day (not just admin/leads)</a:t>
            </a:r>
          </a:p>
        </p:txBody>
      </p:sp>
      <p:sp>
        <p:nvSpPr>
          <p:cNvPr id="14" name="Speech Bubble: Rectangle with Corners Rounded 13">
            <a:extLst>
              <a:ext uri="{FF2B5EF4-FFF2-40B4-BE49-F238E27FC236}">
                <a16:creationId xmlns:a16="http://schemas.microsoft.com/office/drawing/2014/main" id="{8BE81925-29BD-4272-A441-0ED41248945F}"/>
              </a:ext>
            </a:extLst>
          </p:cNvPr>
          <p:cNvSpPr/>
          <p:nvPr/>
        </p:nvSpPr>
        <p:spPr>
          <a:xfrm>
            <a:off x="727770" y="3429000"/>
            <a:ext cx="1327334" cy="589805"/>
          </a:xfrm>
          <a:prstGeom prst="wedgeRoundRectCallout">
            <a:avLst>
              <a:gd name="adj1" fmla="val 100605"/>
              <a:gd name="adj2" fmla="val -46267"/>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Desk availability will be controlled by Admins only</a:t>
            </a:r>
          </a:p>
        </p:txBody>
      </p:sp>
      <p:sp>
        <p:nvSpPr>
          <p:cNvPr id="15" name="Rectangle: Rounded Corners 14">
            <a:extLst>
              <a:ext uri="{FF2B5EF4-FFF2-40B4-BE49-F238E27FC236}">
                <a16:creationId xmlns:a16="http://schemas.microsoft.com/office/drawing/2014/main" id="{951A6334-AB3D-4193-829F-96718C6570A9}"/>
              </a:ext>
            </a:extLst>
          </p:cNvPr>
          <p:cNvSpPr/>
          <p:nvPr/>
        </p:nvSpPr>
        <p:spPr>
          <a:xfrm>
            <a:off x="100669" y="2860646"/>
            <a:ext cx="2205629" cy="1426128"/>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900" dirty="0"/>
              <a:t>Currently, </a:t>
            </a:r>
            <a:r>
              <a:rPr lang="en-IN" sz="900" b="1" dirty="0"/>
              <a:t>Admin UI </a:t>
            </a:r>
            <a:r>
              <a:rPr lang="en-IN" sz="900" dirty="0"/>
              <a:t>to manage Desks is not part of this submission (due to lack of time)</a:t>
            </a:r>
          </a:p>
        </p:txBody>
      </p:sp>
      <p:sp>
        <p:nvSpPr>
          <p:cNvPr id="16" name="Speech Bubble: Rectangle with Corners Rounded 15">
            <a:extLst>
              <a:ext uri="{FF2B5EF4-FFF2-40B4-BE49-F238E27FC236}">
                <a16:creationId xmlns:a16="http://schemas.microsoft.com/office/drawing/2014/main" id="{0C321C2E-E29C-416F-8023-02F10DB155F3}"/>
              </a:ext>
            </a:extLst>
          </p:cNvPr>
          <p:cNvSpPr/>
          <p:nvPr/>
        </p:nvSpPr>
        <p:spPr>
          <a:xfrm>
            <a:off x="897622" y="1486682"/>
            <a:ext cx="1340949" cy="557413"/>
          </a:xfrm>
          <a:prstGeom prst="wedgeRoundRectCallout">
            <a:avLst>
              <a:gd name="adj1" fmla="val 120198"/>
              <a:gd name="adj2" fmla="val 78898"/>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App is written in Angular/JavaScript</a:t>
            </a:r>
          </a:p>
        </p:txBody>
      </p:sp>
      <p:sp>
        <p:nvSpPr>
          <p:cNvPr id="17" name="Speech Bubble: Rectangle with Corners Rounded 16">
            <a:extLst>
              <a:ext uri="{FF2B5EF4-FFF2-40B4-BE49-F238E27FC236}">
                <a16:creationId xmlns:a16="http://schemas.microsoft.com/office/drawing/2014/main" id="{EA057BB7-DBBD-444E-AF1D-CA5F40DFAB3D}"/>
              </a:ext>
            </a:extLst>
          </p:cNvPr>
          <p:cNvSpPr/>
          <p:nvPr/>
        </p:nvSpPr>
        <p:spPr>
          <a:xfrm>
            <a:off x="2306298" y="778034"/>
            <a:ext cx="1327334" cy="589805"/>
          </a:xfrm>
          <a:prstGeom prst="wedgeRoundRectCallout">
            <a:avLst>
              <a:gd name="adj1" fmla="val 95549"/>
              <a:gd name="adj2" fmla="val 103078"/>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HTML5 is used to design the UI</a:t>
            </a:r>
          </a:p>
        </p:txBody>
      </p:sp>
      <p:sp>
        <p:nvSpPr>
          <p:cNvPr id="18" name="Speech Bubble: Rectangle with Corners Rounded 17">
            <a:extLst>
              <a:ext uri="{FF2B5EF4-FFF2-40B4-BE49-F238E27FC236}">
                <a16:creationId xmlns:a16="http://schemas.microsoft.com/office/drawing/2014/main" id="{BDE69FF1-64E7-4068-B959-CA7DE521A186}"/>
              </a:ext>
            </a:extLst>
          </p:cNvPr>
          <p:cNvSpPr/>
          <p:nvPr/>
        </p:nvSpPr>
        <p:spPr>
          <a:xfrm>
            <a:off x="6373523" y="832824"/>
            <a:ext cx="1327334" cy="589805"/>
          </a:xfrm>
          <a:prstGeom prst="wedgeRoundRectCallout">
            <a:avLst>
              <a:gd name="adj1" fmla="val -73200"/>
              <a:gd name="adj2" fmla="val 142903"/>
              <a:gd name="adj3" fmla="val 16667"/>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1000" dirty="0"/>
              <a:t>NeDB, a in-memory DB is used to store the data</a:t>
            </a:r>
          </a:p>
        </p:txBody>
      </p:sp>
    </p:spTree>
    <p:extLst>
      <p:ext uri="{BB962C8B-B14F-4D97-AF65-F5344CB8AC3E}">
        <p14:creationId xmlns:p14="http://schemas.microsoft.com/office/powerpoint/2010/main" val="17349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4477-1138-4070-B130-42232F7E340D}"/>
              </a:ext>
            </a:extLst>
          </p:cNvPr>
          <p:cNvSpPr>
            <a:spLocks noGrp="1"/>
          </p:cNvSpPr>
          <p:nvPr>
            <p:ph type="dt" sz="half" idx="10"/>
          </p:nvPr>
        </p:nvSpPr>
        <p:spPr>
          <a:xfrm>
            <a:off x="6669249" y="6041362"/>
            <a:ext cx="1447824"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7C1F6782-C5B7-4F65-95D3-06C653124577}"/>
              </a:ext>
            </a:extLst>
          </p:cNvPr>
          <p:cNvSpPr>
            <a:spLocks noGrp="1"/>
          </p:cNvSpPr>
          <p:nvPr>
            <p:ph type="ftr" sz="quarter" idx="11"/>
          </p:nvPr>
        </p:nvSpPr>
        <p:spPr/>
        <p:txBody>
          <a:bodyPr/>
          <a:lstStyle/>
          <a:p>
            <a:r>
              <a:rPr lang="en-US"/>
              <a:t>Smark Desk Reservation | Team SHESQUAD</a:t>
            </a:r>
            <a:endParaRPr lang="en-US" dirty="0"/>
          </a:p>
        </p:txBody>
      </p:sp>
      <p:sp>
        <p:nvSpPr>
          <p:cNvPr id="12" name="Title 1">
            <a:extLst>
              <a:ext uri="{FF2B5EF4-FFF2-40B4-BE49-F238E27FC236}">
                <a16:creationId xmlns:a16="http://schemas.microsoft.com/office/drawing/2014/main" id="{A2765C0B-124C-4142-8246-C9D6B2F27BA0}"/>
              </a:ext>
            </a:extLst>
          </p:cNvPr>
          <p:cNvSpPr txBox="1">
            <a:spLocks/>
          </p:cNvSpPr>
          <p:nvPr/>
        </p:nvSpPr>
        <p:spPr>
          <a:xfrm>
            <a:off x="677334" y="139093"/>
            <a:ext cx="6618974" cy="754068"/>
          </a:xfrm>
          <a:prstGeom prst="rect">
            <a:avLst/>
          </a:prstGeom>
        </p:spPr>
        <p:txBody>
          <a:bodyPr vert="horz"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rgbClr val="0069D1"/>
                </a:solidFill>
              </a:rPr>
              <a:t>Detailed Design:</a:t>
            </a:r>
          </a:p>
        </p:txBody>
      </p:sp>
      <p:pic>
        <p:nvPicPr>
          <p:cNvPr id="10" name="Picture 9">
            <a:extLst>
              <a:ext uri="{FF2B5EF4-FFF2-40B4-BE49-F238E27FC236}">
                <a16:creationId xmlns:a16="http://schemas.microsoft.com/office/drawing/2014/main" id="{98B31534-DDAB-403B-88D6-6CBD647B3BF6}"/>
              </a:ext>
            </a:extLst>
          </p:cNvPr>
          <p:cNvPicPr>
            <a:picLocks noChangeAspect="1"/>
          </p:cNvPicPr>
          <p:nvPr/>
        </p:nvPicPr>
        <p:blipFill>
          <a:blip r:embed="rId2"/>
          <a:stretch>
            <a:fillRect/>
          </a:stretch>
        </p:blipFill>
        <p:spPr>
          <a:xfrm>
            <a:off x="1390261" y="827188"/>
            <a:ext cx="7091266" cy="5396736"/>
          </a:xfrm>
          <a:prstGeom prst="rect">
            <a:avLst/>
          </a:prstGeom>
        </p:spPr>
      </p:pic>
      <p:sp>
        <p:nvSpPr>
          <p:cNvPr id="11" name="Rectangle: Rounded Corners 10">
            <a:extLst>
              <a:ext uri="{FF2B5EF4-FFF2-40B4-BE49-F238E27FC236}">
                <a16:creationId xmlns:a16="http://schemas.microsoft.com/office/drawing/2014/main" id="{9DB327F7-ED37-49CA-9EC8-6BA79168F3BA}"/>
              </a:ext>
            </a:extLst>
          </p:cNvPr>
          <p:cNvSpPr/>
          <p:nvPr/>
        </p:nvSpPr>
        <p:spPr>
          <a:xfrm>
            <a:off x="6669249" y="4072068"/>
            <a:ext cx="1638124" cy="1495425"/>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700" dirty="0"/>
              <a:t>Currently, Admin UI to manage Desks is not part of this submission (due to lack of time)</a:t>
            </a:r>
          </a:p>
        </p:txBody>
      </p:sp>
    </p:spTree>
    <p:extLst>
      <p:ext uri="{BB962C8B-B14F-4D97-AF65-F5344CB8AC3E}">
        <p14:creationId xmlns:p14="http://schemas.microsoft.com/office/powerpoint/2010/main" val="372339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4477-1138-4070-B130-42232F7E340D}"/>
              </a:ext>
            </a:extLst>
          </p:cNvPr>
          <p:cNvSpPr>
            <a:spLocks noGrp="1"/>
          </p:cNvSpPr>
          <p:nvPr>
            <p:ph type="dt" sz="half" idx="10"/>
          </p:nvPr>
        </p:nvSpPr>
        <p:spPr>
          <a:xfrm>
            <a:off x="6669249" y="6041362"/>
            <a:ext cx="1447824"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7C1F6782-C5B7-4F65-95D3-06C653124577}"/>
              </a:ext>
            </a:extLst>
          </p:cNvPr>
          <p:cNvSpPr>
            <a:spLocks noGrp="1"/>
          </p:cNvSpPr>
          <p:nvPr>
            <p:ph type="ftr" sz="quarter" idx="11"/>
          </p:nvPr>
        </p:nvSpPr>
        <p:spPr/>
        <p:txBody>
          <a:bodyPr/>
          <a:lstStyle/>
          <a:p>
            <a:r>
              <a:rPr lang="en-US"/>
              <a:t>Smark Desk Reservation | Team SHESQUAD</a:t>
            </a:r>
            <a:endParaRPr lang="en-US" dirty="0"/>
          </a:p>
        </p:txBody>
      </p:sp>
      <p:sp>
        <p:nvSpPr>
          <p:cNvPr id="4" name="Title 1">
            <a:extLst>
              <a:ext uri="{FF2B5EF4-FFF2-40B4-BE49-F238E27FC236}">
                <a16:creationId xmlns:a16="http://schemas.microsoft.com/office/drawing/2014/main" id="{09978D43-8578-40E1-B568-848B1E734A25}"/>
              </a:ext>
            </a:extLst>
          </p:cNvPr>
          <p:cNvSpPr txBox="1">
            <a:spLocks/>
          </p:cNvSpPr>
          <p:nvPr/>
        </p:nvSpPr>
        <p:spPr>
          <a:xfrm>
            <a:off x="599113" y="451513"/>
            <a:ext cx="7001312" cy="890726"/>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rgbClr val="0069D1"/>
                </a:solidFill>
              </a:rPr>
              <a:t>REST API Details:</a:t>
            </a:r>
          </a:p>
        </p:txBody>
      </p:sp>
      <p:pic>
        <p:nvPicPr>
          <p:cNvPr id="5" name="Picture 4">
            <a:extLst>
              <a:ext uri="{FF2B5EF4-FFF2-40B4-BE49-F238E27FC236}">
                <a16:creationId xmlns:a16="http://schemas.microsoft.com/office/drawing/2014/main" id="{55834F06-6427-4ED6-9EC9-C70D41004FD2}"/>
              </a:ext>
            </a:extLst>
          </p:cNvPr>
          <p:cNvPicPr>
            <a:picLocks noChangeAspect="1"/>
          </p:cNvPicPr>
          <p:nvPr/>
        </p:nvPicPr>
        <p:blipFill>
          <a:blip r:embed="rId2"/>
          <a:stretch>
            <a:fillRect/>
          </a:stretch>
        </p:blipFill>
        <p:spPr>
          <a:xfrm>
            <a:off x="1965995" y="1688153"/>
            <a:ext cx="6515100" cy="38004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20191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4477-1138-4070-B130-42232F7E340D}"/>
              </a:ext>
            </a:extLst>
          </p:cNvPr>
          <p:cNvSpPr>
            <a:spLocks noGrp="1"/>
          </p:cNvSpPr>
          <p:nvPr>
            <p:ph type="dt" sz="half" idx="10"/>
          </p:nvPr>
        </p:nvSpPr>
        <p:spPr>
          <a:xfrm>
            <a:off x="6669249" y="6041362"/>
            <a:ext cx="1447824" cy="365125"/>
          </a:xfrm>
        </p:spPr>
        <p:txBody>
          <a:bodyPr/>
          <a:lstStyle/>
          <a:p>
            <a:fld id="{844E3CA2-7846-4048-929C-2C0B8C02DDA0}" type="datetime2">
              <a:rPr lang="en-US" smtClean="0"/>
              <a:t>Monday, June 8, 2020</a:t>
            </a:fld>
            <a:endParaRPr lang="en-US" dirty="0"/>
          </a:p>
        </p:txBody>
      </p:sp>
      <p:sp>
        <p:nvSpPr>
          <p:cNvPr id="3" name="Footer Placeholder 2">
            <a:extLst>
              <a:ext uri="{FF2B5EF4-FFF2-40B4-BE49-F238E27FC236}">
                <a16:creationId xmlns:a16="http://schemas.microsoft.com/office/drawing/2014/main" id="{7C1F6782-C5B7-4F65-95D3-06C653124577}"/>
              </a:ext>
            </a:extLst>
          </p:cNvPr>
          <p:cNvSpPr>
            <a:spLocks noGrp="1"/>
          </p:cNvSpPr>
          <p:nvPr>
            <p:ph type="ftr" sz="quarter" idx="11"/>
          </p:nvPr>
        </p:nvSpPr>
        <p:spPr/>
        <p:txBody>
          <a:bodyPr/>
          <a:lstStyle/>
          <a:p>
            <a:r>
              <a:rPr lang="en-US"/>
              <a:t>Smark Desk Reservation | Team SHESQUAD</a:t>
            </a:r>
            <a:endParaRPr lang="en-US" dirty="0"/>
          </a:p>
        </p:txBody>
      </p:sp>
      <p:sp>
        <p:nvSpPr>
          <p:cNvPr id="4" name="Title 1">
            <a:extLst>
              <a:ext uri="{FF2B5EF4-FFF2-40B4-BE49-F238E27FC236}">
                <a16:creationId xmlns:a16="http://schemas.microsoft.com/office/drawing/2014/main" id="{09978D43-8578-40E1-B568-848B1E734A25}"/>
              </a:ext>
            </a:extLst>
          </p:cNvPr>
          <p:cNvSpPr txBox="1">
            <a:spLocks/>
          </p:cNvSpPr>
          <p:nvPr/>
        </p:nvSpPr>
        <p:spPr>
          <a:xfrm>
            <a:off x="599113" y="451513"/>
            <a:ext cx="7001312" cy="890726"/>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dirty="0">
                <a:solidFill>
                  <a:srgbClr val="0069D1"/>
                </a:solidFill>
              </a:rPr>
              <a:t>App Demo</a:t>
            </a:r>
          </a:p>
        </p:txBody>
      </p:sp>
      <p:pic>
        <p:nvPicPr>
          <p:cNvPr id="5" name="Picture 2" descr=" ">
            <a:extLst>
              <a:ext uri="{FF2B5EF4-FFF2-40B4-BE49-F238E27FC236}">
                <a16:creationId xmlns:a16="http://schemas.microsoft.com/office/drawing/2014/main" id="{7D4DFC68-B496-4CAA-9E22-1521D5B1C1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46" t="9208" r="11711" b="22988"/>
          <a:stretch/>
        </p:blipFill>
        <p:spPr bwMode="auto">
          <a:xfrm>
            <a:off x="2909589" y="2132263"/>
            <a:ext cx="3856317" cy="37065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BBE554C-A627-4A79-9D27-9AE92756AB03}"/>
              </a:ext>
            </a:extLst>
          </p:cNvPr>
          <p:cNvSpPr/>
          <p:nvPr/>
        </p:nvSpPr>
        <p:spPr>
          <a:xfrm>
            <a:off x="599113" y="1633272"/>
            <a:ext cx="7416454" cy="646331"/>
          </a:xfrm>
          <a:prstGeom prst="rect">
            <a:avLst/>
          </a:prstGeom>
        </p:spPr>
        <p:txBody>
          <a:bodyPr wrap="none">
            <a:spAutoFit/>
          </a:bodyPr>
          <a:lstStyle/>
          <a:p>
            <a:r>
              <a:rPr lang="en-IN" dirty="0"/>
              <a:t>Link to Demo Video: </a:t>
            </a:r>
            <a:r>
              <a:rPr lang="en-IN" dirty="0">
                <a:hlinkClick r:id="rId3"/>
              </a:rPr>
              <a:t>https://photos.app.goo.gl/JPK1WmSpfFyUMrUz5</a:t>
            </a:r>
            <a:br>
              <a:rPr lang="en-IN" dirty="0"/>
            </a:br>
            <a:endParaRPr lang="en-IN" dirty="0"/>
          </a:p>
        </p:txBody>
      </p:sp>
      <p:graphicFrame>
        <p:nvGraphicFramePr>
          <p:cNvPr id="7" name="Table 7">
            <a:extLst>
              <a:ext uri="{FF2B5EF4-FFF2-40B4-BE49-F238E27FC236}">
                <a16:creationId xmlns:a16="http://schemas.microsoft.com/office/drawing/2014/main" id="{E1709386-6EDF-4A30-A30D-8ADC20C95A90}"/>
              </a:ext>
            </a:extLst>
          </p:cNvPr>
          <p:cNvGraphicFramePr>
            <a:graphicFrameLocks noGrp="1"/>
          </p:cNvGraphicFramePr>
          <p:nvPr>
            <p:extLst>
              <p:ext uri="{D42A27DB-BD31-4B8C-83A1-F6EECF244321}">
                <p14:modId xmlns:p14="http://schemas.microsoft.com/office/powerpoint/2010/main" val="680390381"/>
              </p:ext>
            </p:extLst>
          </p:nvPr>
        </p:nvGraphicFramePr>
        <p:xfrm>
          <a:off x="151002" y="2802083"/>
          <a:ext cx="2848057" cy="1614258"/>
        </p:xfrm>
        <a:graphic>
          <a:graphicData uri="http://schemas.openxmlformats.org/drawingml/2006/table">
            <a:tbl>
              <a:tblPr firstRow="1" bandRow="1">
                <a:tableStyleId>{5C22544A-7EE6-4342-B048-85BDC9FD1C3A}</a:tableStyleId>
              </a:tblPr>
              <a:tblGrid>
                <a:gridCol w="2089377">
                  <a:extLst>
                    <a:ext uri="{9D8B030D-6E8A-4147-A177-3AD203B41FA5}">
                      <a16:colId xmlns:a16="http://schemas.microsoft.com/office/drawing/2014/main" val="2359773196"/>
                    </a:ext>
                  </a:extLst>
                </a:gridCol>
                <a:gridCol w="758680">
                  <a:extLst>
                    <a:ext uri="{9D8B030D-6E8A-4147-A177-3AD203B41FA5}">
                      <a16:colId xmlns:a16="http://schemas.microsoft.com/office/drawing/2014/main" val="1628486052"/>
                    </a:ext>
                  </a:extLst>
                </a:gridCol>
              </a:tblGrid>
              <a:tr h="269043">
                <a:tc>
                  <a:txBody>
                    <a:bodyPr/>
                    <a:lstStyle/>
                    <a:p>
                      <a:r>
                        <a:rPr lang="en-IN" sz="800" dirty="0"/>
                        <a:t>UserEmail</a:t>
                      </a:r>
                    </a:p>
                  </a:txBody>
                  <a:tcPr/>
                </a:tc>
                <a:tc>
                  <a:txBody>
                    <a:bodyPr/>
                    <a:lstStyle/>
                    <a:p>
                      <a:r>
                        <a:rPr lang="en-IN" sz="800" dirty="0"/>
                        <a:t>Password</a:t>
                      </a:r>
                    </a:p>
                  </a:txBody>
                  <a:tcPr/>
                </a:tc>
                <a:extLst>
                  <a:ext uri="{0D108BD9-81ED-4DB2-BD59-A6C34878D82A}">
                    <a16:rowId xmlns:a16="http://schemas.microsoft.com/office/drawing/2014/main" val="1205594201"/>
                  </a:ext>
                </a:extLst>
              </a:tr>
              <a:tr h="269043">
                <a:tc>
                  <a:txBody>
                    <a:bodyPr/>
                    <a:lstStyle/>
                    <a:p>
                      <a:r>
                        <a:rPr lang="en-IN" sz="800" dirty="0">
                          <a:hlinkClick r:id="rId4"/>
                        </a:rPr>
                        <a:t>anand.biradar@credit-suisse.com</a:t>
                      </a:r>
                      <a:endParaRPr lang="en-IN" sz="800" dirty="0"/>
                    </a:p>
                  </a:txBody>
                  <a:tcPr/>
                </a:tc>
                <a:tc>
                  <a:txBody>
                    <a:bodyPr/>
                    <a:lstStyle/>
                    <a:p>
                      <a:r>
                        <a:rPr lang="en-IN" sz="800" dirty="0"/>
                        <a:t>Credit129</a:t>
                      </a:r>
                    </a:p>
                  </a:txBody>
                  <a:tcPr/>
                </a:tc>
                <a:extLst>
                  <a:ext uri="{0D108BD9-81ED-4DB2-BD59-A6C34878D82A}">
                    <a16:rowId xmlns:a16="http://schemas.microsoft.com/office/drawing/2014/main" val="318543989"/>
                  </a:ext>
                </a:extLst>
              </a:tr>
              <a:tr h="269043">
                <a:tc>
                  <a:txBody>
                    <a:bodyPr/>
                    <a:lstStyle/>
                    <a:p>
                      <a:r>
                        <a:rPr lang="en-IN" sz="800" dirty="0">
                          <a:hlinkClick r:id="rId5"/>
                        </a:rPr>
                        <a:t>anil.gangele@credit-suisse.com</a:t>
                      </a:r>
                      <a:endParaRPr lang="en-IN" sz="800" dirty="0"/>
                    </a:p>
                  </a:txBody>
                  <a:tcPr/>
                </a:tc>
                <a:tc>
                  <a:txBody>
                    <a:bodyPr/>
                    <a:lstStyle/>
                    <a:p>
                      <a:r>
                        <a:rPr lang="en-IN" sz="800" dirty="0"/>
                        <a:t>Credit134</a:t>
                      </a:r>
                    </a:p>
                  </a:txBody>
                  <a:tcPr/>
                </a:tc>
                <a:extLst>
                  <a:ext uri="{0D108BD9-81ED-4DB2-BD59-A6C34878D82A}">
                    <a16:rowId xmlns:a16="http://schemas.microsoft.com/office/drawing/2014/main" val="2205023290"/>
                  </a:ext>
                </a:extLst>
              </a:tr>
              <a:tr h="269043">
                <a:tc>
                  <a:txBody>
                    <a:bodyPr/>
                    <a:lstStyle/>
                    <a:p>
                      <a:r>
                        <a:rPr lang="en-IN" sz="800" dirty="0">
                          <a:hlinkClick r:id="rId6"/>
                        </a:rPr>
                        <a:t>susithra.chandrabose@credit-suisse.com</a:t>
                      </a:r>
                      <a:endParaRPr lang="en-IN" sz="800" dirty="0"/>
                    </a:p>
                  </a:txBody>
                  <a:tcPr/>
                </a:tc>
                <a:tc>
                  <a:txBody>
                    <a:bodyPr/>
                    <a:lstStyle/>
                    <a:p>
                      <a:r>
                        <a:rPr lang="en-IN" sz="800" dirty="0"/>
                        <a:t>Credit131</a:t>
                      </a:r>
                    </a:p>
                  </a:txBody>
                  <a:tcPr/>
                </a:tc>
                <a:extLst>
                  <a:ext uri="{0D108BD9-81ED-4DB2-BD59-A6C34878D82A}">
                    <a16:rowId xmlns:a16="http://schemas.microsoft.com/office/drawing/2014/main" val="3833206043"/>
                  </a:ext>
                </a:extLst>
              </a:tr>
              <a:tr h="269043">
                <a:tc>
                  <a:txBody>
                    <a:bodyPr/>
                    <a:lstStyle/>
                    <a:p>
                      <a:r>
                        <a:rPr lang="en-IN" sz="800" dirty="0">
                          <a:hlinkClick r:id="rId7"/>
                        </a:rPr>
                        <a:t>apoorva.ambesange@credit-suisse.com</a:t>
                      </a:r>
                      <a:endParaRPr lang="en-IN" sz="800" dirty="0"/>
                    </a:p>
                  </a:txBody>
                  <a:tcPr/>
                </a:tc>
                <a:tc>
                  <a:txBody>
                    <a:bodyPr/>
                    <a:lstStyle/>
                    <a:p>
                      <a:r>
                        <a:rPr lang="en-IN" sz="800" dirty="0"/>
                        <a:t>Credit125</a:t>
                      </a:r>
                    </a:p>
                  </a:txBody>
                  <a:tcPr/>
                </a:tc>
                <a:extLst>
                  <a:ext uri="{0D108BD9-81ED-4DB2-BD59-A6C34878D82A}">
                    <a16:rowId xmlns:a16="http://schemas.microsoft.com/office/drawing/2014/main" val="2249392909"/>
                  </a:ext>
                </a:extLst>
              </a:tr>
              <a:tr h="269043">
                <a:tc>
                  <a:txBody>
                    <a:bodyPr/>
                    <a:lstStyle/>
                    <a:p>
                      <a:r>
                        <a:rPr lang="en-IN" sz="800" dirty="0">
                          <a:hlinkClick r:id="rId8"/>
                        </a:rPr>
                        <a:t>aman.agarwal@credit-suisse.com</a:t>
                      </a:r>
                      <a:endParaRPr lang="en-IN" sz="800" dirty="0"/>
                    </a:p>
                  </a:txBody>
                  <a:tcPr/>
                </a:tc>
                <a:tc>
                  <a:txBody>
                    <a:bodyPr/>
                    <a:lstStyle/>
                    <a:p>
                      <a:r>
                        <a:rPr lang="en-IN" sz="800" dirty="0"/>
                        <a:t>Credit123</a:t>
                      </a:r>
                    </a:p>
                  </a:txBody>
                  <a:tcPr/>
                </a:tc>
                <a:extLst>
                  <a:ext uri="{0D108BD9-81ED-4DB2-BD59-A6C34878D82A}">
                    <a16:rowId xmlns:a16="http://schemas.microsoft.com/office/drawing/2014/main" val="1215082772"/>
                  </a:ext>
                </a:extLst>
              </a:tr>
            </a:tbl>
          </a:graphicData>
        </a:graphic>
      </p:graphicFrame>
      <p:sp>
        <p:nvSpPr>
          <p:cNvPr id="9" name="Rectangle 8">
            <a:extLst>
              <a:ext uri="{FF2B5EF4-FFF2-40B4-BE49-F238E27FC236}">
                <a16:creationId xmlns:a16="http://schemas.microsoft.com/office/drawing/2014/main" id="{E85B2BC3-B0E0-437A-B2DB-C77BCE991CA5}"/>
              </a:ext>
            </a:extLst>
          </p:cNvPr>
          <p:cNvSpPr/>
          <p:nvPr/>
        </p:nvSpPr>
        <p:spPr>
          <a:xfrm>
            <a:off x="102511" y="2532373"/>
            <a:ext cx="2945037" cy="246221"/>
          </a:xfrm>
          <a:prstGeom prst="rect">
            <a:avLst/>
          </a:prstGeom>
        </p:spPr>
        <p:txBody>
          <a:bodyPr wrap="none">
            <a:spAutoFit/>
          </a:bodyPr>
          <a:lstStyle/>
          <a:p>
            <a:r>
              <a:rPr lang="en-IN" sz="1000" dirty="0"/>
              <a:t>Use below user credentials for login to the app:</a:t>
            </a:r>
          </a:p>
        </p:txBody>
      </p:sp>
    </p:spTree>
    <p:extLst>
      <p:ext uri="{BB962C8B-B14F-4D97-AF65-F5344CB8AC3E}">
        <p14:creationId xmlns:p14="http://schemas.microsoft.com/office/powerpoint/2010/main" val="30969205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2276</TotalTime>
  <Words>1224</Words>
  <Application>Microsoft Office PowerPoint</Application>
  <PresentationFormat>Widescreen</PresentationFormat>
  <Paragraphs>125</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6" baseType="lpstr">
      <vt:lpstr>Arial</vt:lpstr>
      <vt:lpstr>Calibri</vt:lpstr>
      <vt:lpstr>Franklin Gothic Book</vt:lpstr>
      <vt:lpstr>Trebuchet MS</vt:lpstr>
      <vt:lpstr>Wingdings</vt:lpstr>
      <vt:lpstr>Wingdings 3</vt:lpstr>
      <vt:lpstr>Facet</vt:lpstr>
      <vt:lpstr>Worksheet</vt:lpstr>
      <vt:lpstr>Bitmap Image</vt:lpstr>
      <vt:lpstr>SMART DESK RESERVATION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SHESquad</dc:title>
  <dc:creator>Bhamini Subhash</dc:creator>
  <cp:lastModifiedBy>Bhamini Subhash</cp:lastModifiedBy>
  <cp:revision>49</cp:revision>
  <dcterms:created xsi:type="dcterms:W3CDTF">2020-06-03T12:33:04Z</dcterms:created>
  <dcterms:modified xsi:type="dcterms:W3CDTF">2020-06-08T05:55:53Z</dcterms:modified>
</cp:coreProperties>
</file>