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8" r:id="rId4"/>
    <p:sldId id="292" r:id="rId5"/>
    <p:sldId id="257" r:id="rId6"/>
    <p:sldId id="258" r:id="rId7"/>
    <p:sldId id="278" r:id="rId8"/>
    <p:sldId id="290" r:id="rId9"/>
    <p:sldId id="291" r:id="rId10"/>
    <p:sldId id="280" r:id="rId11"/>
    <p:sldId id="289" r:id="rId12"/>
    <p:sldId id="281" r:id="rId13"/>
    <p:sldId id="283" r:id="rId14"/>
    <p:sldId id="28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149" autoAdjust="0"/>
  </p:normalViewPr>
  <p:slideViewPr>
    <p:cSldViewPr snapToGrid="0">
      <p:cViewPr varScale="1">
        <p:scale>
          <a:sx n="51" d="100"/>
          <a:sy n="51" d="100"/>
        </p:scale>
        <p:origin x="11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FAFD-66AD-4CC3-9CC5-9E400943C6F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E104-A904-45B5-9AC3-2E33E8DC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formatting words as bold or italic, adding images, and creating lists are just a few of the things we can do with Markdown. Mostly, Markdown is just regular text with a few non-alphabetic characters thrown in, like </a:t>
            </a:r>
            <a:r>
              <a:rPr lang="en-GB" dirty="0"/>
              <a:t>#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dirty="0"/>
              <a:t>*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2E104-A904-45B5-9AC3-2E33E8DC6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</a:t>
            </a:r>
            <a:r>
              <a:rPr lang="en-GB" b="1"/>
              <a:t>– 6</a:t>
            </a:r>
            <a:r>
              <a:rPr lang="en-GB" b="1" baseline="30000"/>
              <a:t>th</a:t>
            </a:r>
            <a:r>
              <a:rPr lang="en-GB" b="1"/>
              <a:t> </a:t>
            </a:r>
            <a:r>
              <a:rPr lang="en-GB" b="1" dirty="0"/>
              <a:t>November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</a:t>
            </a:r>
            <a:r>
              <a:rPr lang="en-GB" dirty="0" err="1"/>
              <a:t>Gergana</a:t>
            </a:r>
            <a:r>
              <a:rPr lang="en-GB" dirty="0"/>
              <a:t> </a:t>
            </a:r>
            <a:r>
              <a:rPr lang="en-GB" dirty="0" err="1"/>
              <a:t>Daskalova</a:t>
            </a:r>
            <a:r>
              <a:rPr lang="en-GB" dirty="0"/>
              <a:t>, John </a:t>
            </a:r>
            <a:r>
              <a:rPr lang="en-GB" dirty="0" err="1"/>
              <a:t>Godlee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2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lark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sepal lengths significantly different between these two species of </a:t>
            </a:r>
            <a:r>
              <a:rPr lang="en-GB" sz="2400" i="1" dirty="0"/>
              <a:t>Iris</a:t>
            </a:r>
            <a:r>
              <a:rPr lang="en-GB" sz="2400" dirty="0"/>
              <a:t>?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AE760-2E60-4BCA-9595-363489013DDE}"/>
              </a:ext>
            </a:extLst>
          </p:cNvPr>
          <p:cNvGrpSpPr/>
          <p:nvPr/>
        </p:nvGrpSpPr>
        <p:grpSpPr>
          <a:xfrm>
            <a:off x="684920" y="2849133"/>
            <a:ext cx="5922948" cy="3020012"/>
            <a:chOff x="1057109" y="3145125"/>
            <a:chExt cx="5069284" cy="2584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70475-8BC4-4EF2-8640-6796FADF6381}"/>
                </a:ext>
              </a:extLst>
            </p:cNvPr>
            <p:cNvGrpSpPr/>
            <p:nvPr/>
          </p:nvGrpSpPr>
          <p:grpSpPr>
            <a:xfrm>
              <a:off x="1057109" y="3145125"/>
              <a:ext cx="5069284" cy="2188502"/>
              <a:chOff x="5749686" y="1024272"/>
              <a:chExt cx="5878964" cy="25380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67679C1-CF87-4B88-BEA8-9AE8A0F7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940" y="1027906"/>
                <a:ext cx="3115710" cy="2534421"/>
              </a:xfrm>
              <a:prstGeom prst="rect">
                <a:avLst/>
              </a:prstGeom>
            </p:spPr>
          </p:pic>
          <p:pic>
            <p:nvPicPr>
              <p:cNvPr id="2050" name="Picture 2" descr="Image result for iris versicolour">
                <a:extLst>
                  <a:ext uri="{FF2B5EF4-FFF2-40B4-BE49-F238E27FC236}">
                    <a16:creationId xmlns:a16="http://schemas.microsoft.com/office/drawing/2014/main" id="{B05FC267-5985-4683-AE4A-314D254FB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686" y="1024272"/>
                <a:ext cx="2538055" cy="253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31B42-B802-48D8-B174-08770F5B75B8}"/>
                </a:ext>
              </a:extLst>
            </p:cNvPr>
            <p:cNvSpPr txBox="1"/>
            <p:nvPr/>
          </p:nvSpPr>
          <p:spPr>
            <a:xfrm>
              <a:off x="1586526" y="5413767"/>
              <a:ext cx="3858557" cy="3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Iris versicolor                                 Iris virginica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294" cy="4351338"/>
          </a:xfrm>
        </p:spPr>
        <p:txBody>
          <a:bodyPr/>
          <a:lstStyle/>
          <a:p>
            <a:r>
              <a:rPr lang="en-GB" dirty="0"/>
              <a:t>Summarise and study relationships between two continuous variables.</a:t>
            </a:r>
            <a:endParaRPr lang="en-US" dirty="0"/>
          </a:p>
        </p:txBody>
      </p:sp>
      <p:pic>
        <p:nvPicPr>
          <p:cNvPr id="1026" name="Picture 2" descr="Image result for galton height regression">
            <a:extLst>
              <a:ext uri="{FF2B5EF4-FFF2-40B4-BE49-F238E27FC236}">
                <a16:creationId xmlns:a16="http://schemas.microsoft.com/office/drawing/2014/main" id="{808FC86F-7DEF-4C34-BC28-548E37BB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2414082"/>
            <a:ext cx="3583666" cy="38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6C9C-592B-4B47-8C65-39C675DD2517}"/>
              </a:ext>
            </a:extLst>
          </p:cNvPr>
          <p:cNvSpPr txBox="1"/>
          <p:nvPr/>
        </p:nvSpPr>
        <p:spPr>
          <a:xfrm>
            <a:off x="6707624" y="4537851"/>
            <a:ext cx="353621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Does daughter height vary relative to the mean height of her parents?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966C9-9EEE-475B-A061-D21DD66EB4BD}"/>
              </a:ext>
            </a:extLst>
          </p:cNvPr>
          <p:cNvSpPr txBox="1"/>
          <p:nvPr/>
        </p:nvSpPr>
        <p:spPr>
          <a:xfrm>
            <a:off x="6798078" y="3282327"/>
            <a:ext cx="25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Francis Galton’s Human Height Data Set 1886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GB" dirty="0"/>
          </a:p>
          <a:p>
            <a:endParaRPr lang="en-GB" dirty="0"/>
          </a:p>
          <a:p>
            <a:r>
              <a:rPr lang="en-GB" dirty="0"/>
              <a:t>Feel free to write as a normal R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3B7-74F6-4943-8558-975062CD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AEEA38-DEF7-43F8-9F47-E5A6059C74FD}"/>
              </a:ext>
            </a:extLst>
          </p:cNvPr>
          <p:cNvSpPr/>
          <p:nvPr/>
        </p:nvSpPr>
        <p:spPr>
          <a:xfrm>
            <a:off x="2696133" y="1690688"/>
            <a:ext cx="9086292" cy="366236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24C47D4-A0D6-4C84-92B0-AADFD5A1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104E1-C01C-4807-BB43-3866769728D8}"/>
              </a:ext>
            </a:extLst>
          </p:cNvPr>
          <p:cNvSpPr txBox="1"/>
          <p:nvPr/>
        </p:nvSpPr>
        <p:spPr>
          <a:xfrm>
            <a:off x="281055" y="1429078"/>
            <a:ext cx="26185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Create an R Project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F8572-0FF7-4049-AD67-6D3053342780}"/>
              </a:ext>
            </a:extLst>
          </p:cNvPr>
          <p:cNvSpPr txBox="1"/>
          <p:nvPr/>
        </p:nvSpPr>
        <p:spPr>
          <a:xfrm>
            <a:off x="457878" y="4334381"/>
            <a:ext cx="2676285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Loading in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Data management 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00E413-1594-4913-889A-C475309533C5}"/>
              </a:ext>
            </a:extLst>
          </p:cNvPr>
          <p:cNvSpPr txBox="1"/>
          <p:nvPr/>
        </p:nvSpPr>
        <p:spPr>
          <a:xfrm>
            <a:off x="3512045" y="5331419"/>
            <a:ext cx="2676285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AEAB4-3D83-47F7-A0BE-49C8E212CB65}"/>
              </a:ext>
            </a:extLst>
          </p:cNvPr>
          <p:cNvSpPr/>
          <p:nvPr/>
        </p:nvSpPr>
        <p:spPr>
          <a:xfrm>
            <a:off x="89590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74549B-746E-4170-8461-145A01312FA2}"/>
              </a:ext>
            </a:extLst>
          </p:cNvPr>
          <p:cNvSpPr/>
          <p:nvPr/>
        </p:nvSpPr>
        <p:spPr>
          <a:xfrm>
            <a:off x="3762654" y="19145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Hypothesis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81916-C64E-499A-8781-4AD3F7768229}"/>
              </a:ext>
            </a:extLst>
          </p:cNvPr>
          <p:cNvSpPr/>
          <p:nvPr/>
        </p:nvSpPr>
        <p:spPr>
          <a:xfrm>
            <a:off x="6728298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99EBD-DE58-491F-9239-13F880B81269}"/>
              </a:ext>
            </a:extLst>
          </p:cNvPr>
          <p:cNvSpPr/>
          <p:nvPr/>
        </p:nvSpPr>
        <p:spPr>
          <a:xfrm>
            <a:off x="9595044" y="2924175"/>
            <a:ext cx="1800225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D4B7F-0590-4700-BBE4-6A3668339B2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96133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8D43C-9722-4A41-B05D-AD5B14886B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644272" y="3429000"/>
            <a:ext cx="108402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2ECBAB-3C8F-483D-8341-B9D0FBFA582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61777" y="2419350"/>
            <a:ext cx="1066521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AC045-304F-4E21-8968-3AE4EFB8011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528523" y="3429000"/>
            <a:ext cx="106652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F8F18-24D2-4394-8441-097E6E5CEC50}"/>
              </a:ext>
            </a:extLst>
          </p:cNvPr>
          <p:cNvSpPr/>
          <p:nvPr/>
        </p:nvSpPr>
        <p:spPr>
          <a:xfrm>
            <a:off x="3745149" y="3933825"/>
            <a:ext cx="1899123" cy="1009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9B5414-63D2-48BE-9356-DA3A0CCE236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96133" y="3429000"/>
            <a:ext cx="1049016" cy="10096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324C47D4-A0D6-4C84-92B0-AADFD5A1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9" y="0"/>
            <a:ext cx="10515600" cy="1325563"/>
          </a:xfrm>
        </p:spPr>
        <p:txBody>
          <a:bodyPr/>
          <a:lstStyle/>
          <a:p>
            <a:r>
              <a:rPr lang="en-GB" dirty="0"/>
              <a:t>Research project – typical workflow.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104E1-C01C-4807-BB43-3866769728D8}"/>
              </a:ext>
            </a:extLst>
          </p:cNvPr>
          <p:cNvSpPr txBox="1"/>
          <p:nvPr/>
        </p:nvSpPr>
        <p:spPr>
          <a:xfrm>
            <a:off x="281055" y="1429078"/>
            <a:ext cx="261853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Create an R Project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F8572-0FF7-4049-AD67-6D3053342780}"/>
              </a:ext>
            </a:extLst>
          </p:cNvPr>
          <p:cNvSpPr txBox="1"/>
          <p:nvPr/>
        </p:nvSpPr>
        <p:spPr>
          <a:xfrm>
            <a:off x="457878" y="4334381"/>
            <a:ext cx="2676285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Loading in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Data management with </a:t>
            </a:r>
            <a:r>
              <a:rPr lang="en-GB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dplyr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00E413-1594-4913-889A-C475309533C5}"/>
              </a:ext>
            </a:extLst>
          </p:cNvPr>
          <p:cNvSpPr txBox="1"/>
          <p:nvPr/>
        </p:nvSpPr>
        <p:spPr>
          <a:xfrm>
            <a:off x="3512045" y="5331419"/>
            <a:ext cx="2676285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</a:rPr>
              <a:t>Data visualisation with </a:t>
            </a:r>
            <a:r>
              <a:rPr lang="en-GB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ggplot2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Write, embed and render code and results into an HTML document.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E6F1-58CE-45B7-B578-A534B9C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267A-BF14-4038-80EE-3252C798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7075" cy="4351338"/>
          </a:xfrm>
        </p:spPr>
        <p:txBody>
          <a:bodyPr/>
          <a:lstStyle/>
          <a:p>
            <a:r>
              <a:rPr lang="en-GB" dirty="0"/>
              <a:t>Lightweight mark-up language</a:t>
            </a:r>
          </a:p>
          <a:p>
            <a:endParaRPr lang="en-GB" dirty="0"/>
          </a:p>
          <a:p>
            <a:r>
              <a:rPr lang="en-GB" dirty="0"/>
              <a:t>Basic text formatting, adding images, creating lists, etc.</a:t>
            </a:r>
          </a:p>
          <a:p>
            <a:endParaRPr lang="en-GB" dirty="0"/>
          </a:p>
          <a:p>
            <a:r>
              <a:rPr lang="en-GB" dirty="0"/>
              <a:t>Can </a:t>
            </a:r>
            <a:r>
              <a:rPr lang="en-GB"/>
              <a:t>embed code and results, </a:t>
            </a:r>
            <a:r>
              <a:rPr lang="en-GB" dirty="0"/>
              <a:t>making it useful for reproducible research.</a:t>
            </a:r>
          </a:p>
          <a:p>
            <a:endParaRPr lang="en-GB" dirty="0"/>
          </a:p>
          <a:p>
            <a:r>
              <a:rPr lang="en-GB" dirty="0"/>
              <a:t>Looks very much like regular test with a few extra characters (#, *, etc)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2A2-9969-430A-990C-7F15BAA6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DED1-61AC-4401-9E54-D83D312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CF898-07E1-439B-8C4C-2F971104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61950"/>
            <a:ext cx="7962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411</Words>
  <Application>Microsoft Office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Using R as a Research Tool.</vt:lpstr>
      <vt:lpstr>Research project – typical workflow.</vt:lpstr>
      <vt:lpstr>Research project – typical workflow.</vt:lpstr>
      <vt:lpstr>Research project – typical workflow.</vt:lpstr>
      <vt:lpstr>Today’s session:</vt:lpstr>
      <vt:lpstr>Report writing</vt:lpstr>
      <vt:lpstr>PowerPoint Presentation</vt:lpstr>
      <vt:lpstr>Markdown Language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44</cp:revision>
  <dcterms:created xsi:type="dcterms:W3CDTF">2017-11-06T22:28:32Z</dcterms:created>
  <dcterms:modified xsi:type="dcterms:W3CDTF">2018-11-06T20:16:32Z</dcterms:modified>
</cp:coreProperties>
</file>