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82" r:id="rId7"/>
    <p:sldId id="281" r:id="rId8"/>
    <p:sldId id="283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57-4700-41CF-B53F-155B936E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5A4-D58D-4B2B-B720-46D28D8A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6453-CA4A-4007-AB0A-0622BBF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A456-2C54-4A50-9EC6-00CA3F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0EEE-F615-400A-8D07-D2C50C9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B77D-8B4E-4863-8CFE-C02562E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C4BF-6AE2-4314-9FA1-4945C2B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F93C-6ECA-4ECB-97BE-B742F072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7D1C-6492-4EF7-96C4-40DCD0F0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976-8CBA-44EC-8A36-3881D74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7192-EF66-4B5E-9830-0C3C2765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C0D7-9E46-4818-97BD-F7D6834A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C2D9-67CD-4B0A-AB9E-E248F9C0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60F9-355A-46AC-BDE9-A71B5B8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E0E3-8F61-4CEF-A352-1C407D34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1658-7E4A-4426-9420-85866A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6C77-9C41-4C89-BDC5-B81F0155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A3B-AE0C-4236-90E9-C19F5D2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FAE-50EB-4C8F-B33A-F4E6B96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98E0-4DA9-4019-A112-CC8F76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D2EA-22A4-4D1E-8D3F-23D797A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B955-4D24-443F-8CA3-781BFA6B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94-7187-4086-80AA-592CDDD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78C5-8BF6-4764-994C-1B1F65CC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A8A9-5C1D-4C67-9820-B56DFF3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9DF-F45F-4B7E-8746-9E0181F3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85A8-6294-4844-A49F-90DFAFAD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6199-A549-4345-AA7A-728A5BAB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F473-04F9-40DC-9BCA-CE94F9B8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391D-75BC-49F9-BC69-EB2FB2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D168A-769F-4266-BCAD-6329E6A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133C-8B2B-4F7C-B26F-DEFC6E83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7607-110F-47BE-9797-D4685BAF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51EE-6699-49C0-924E-58381E0A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A4F6-2291-40C8-A288-B06CFAF5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667A4-1809-475A-B5A8-E98B524B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B0652-A5A8-4760-AB81-4D1F89E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BCBB-3F50-45CD-BBFC-FD9F32D1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D2085-D125-4033-B03D-47B94BB0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4B0-A001-4133-8E52-7C1B9F64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29E6-703E-40DB-991A-D3B6582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962C-DF6A-4F9C-AB88-F6758AB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730E-E43F-4AEB-9571-03076AC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B7F65-2B22-4FE9-98A0-B25DD44D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C21A-6843-4AB8-8298-D5C68A2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0B1A-8CB0-40FF-A4C5-398401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1CC-DFAA-43DA-B591-74ED283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193C-54B3-4D3C-8745-FA397497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412A-BBD9-4D15-BA8C-75CEF6AA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C8C5-42CA-44B0-B03D-7CAFAB9F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A889-3819-4AE4-B871-89DEF0A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9D83-721D-4499-A30E-DC1D6D0F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0DD4-58B3-4D9F-BE4D-8893A31C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EBEF-1EFE-4290-AC2C-C2A8D7F49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E482-3390-4C8F-AD9C-B4EFA36B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8B97-AB55-4168-8506-6015862A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135B-1FE1-4F6E-B770-35BEAB0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4A4-64D5-4673-B0BD-1F6F7E2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DB5CE-3AE5-4448-B25F-7D1C35C9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6297-03D8-4B5C-8D6D-D01D8243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3B5F-C442-4F56-8CBC-0C283E926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CCC8-EC15-4607-84CA-55BA3835186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A4A-89DA-4DF7-A232-EC992867C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F2AB-791B-42AD-9FA0-88431A79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1F3-EB1E-4B84-BFFB-F4CE31F0F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7C9A-7CAF-4764-A825-9C11BFAA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93" y="2328993"/>
            <a:ext cx="9144000" cy="2387600"/>
          </a:xfrm>
        </p:spPr>
        <p:txBody>
          <a:bodyPr/>
          <a:lstStyle/>
          <a:p>
            <a:r>
              <a:rPr lang="en-GB" dirty="0"/>
              <a:t>Using R as a Research Tool.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B4108-2157-48EE-BD03-4039E4C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293" y="480866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NERC E3 DTP Training – 28</a:t>
            </a:r>
            <a:r>
              <a:rPr lang="en-GB" b="1" baseline="30000" dirty="0"/>
              <a:t>th</a:t>
            </a:r>
            <a:r>
              <a:rPr lang="en-GB" b="1" dirty="0"/>
              <a:t> November</a:t>
            </a:r>
          </a:p>
          <a:p>
            <a:endParaRPr lang="en-GB" dirty="0"/>
          </a:p>
          <a:p>
            <a:r>
              <a:rPr lang="en-GB" dirty="0"/>
              <a:t>Dr Susan Johnston, Institute of Evolutionary Biology</a:t>
            </a:r>
          </a:p>
          <a:p>
            <a:r>
              <a:rPr lang="en-GB" dirty="0"/>
              <a:t>Demonstrators: </a:t>
            </a:r>
            <a:r>
              <a:rPr lang="en-GB" dirty="0" err="1"/>
              <a:t>Gergana</a:t>
            </a:r>
            <a:r>
              <a:rPr lang="en-GB" dirty="0"/>
              <a:t> </a:t>
            </a:r>
            <a:r>
              <a:rPr lang="en-GB" dirty="0" err="1"/>
              <a:t>Daskalova</a:t>
            </a:r>
            <a:r>
              <a:rPr lang="en-GB" dirty="0"/>
              <a:t>, John </a:t>
            </a:r>
            <a:r>
              <a:rPr lang="en-GB" dirty="0" err="1"/>
              <a:t>Godlee</a:t>
            </a:r>
            <a:endParaRPr lang="en-US" dirty="0"/>
          </a:p>
        </p:txBody>
      </p:sp>
      <p:pic>
        <p:nvPicPr>
          <p:cNvPr id="1026" name="Picture 2" descr="Image result for rstudio stickers">
            <a:extLst>
              <a:ext uri="{FF2B5EF4-FFF2-40B4-BE49-F238E27FC236}">
                <a16:creationId xmlns:a16="http://schemas.microsoft.com/office/drawing/2014/main" id="{D43412DC-9AB1-44F2-95DC-486BE1BD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5" y="662331"/>
            <a:ext cx="7620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help?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ASK US!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glimpse()</a:t>
            </a:r>
            <a:r>
              <a:rPr lang="en-US" dirty="0"/>
              <a:t> to explore functions and objects.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US" dirty="0" err="1"/>
              <a:t>oding</a:t>
            </a:r>
            <a:r>
              <a:rPr lang="en-US" dirty="0"/>
              <a:t> Club tutorials: </a:t>
            </a:r>
            <a:r>
              <a:rPr lang="en-US" dirty="0">
                <a:solidFill>
                  <a:srgbClr val="FF0000"/>
                </a:solidFill>
              </a:rPr>
              <a:t>https://ourcodingclub.github.io/tutorials/</a:t>
            </a: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Google &amp; </a:t>
            </a:r>
            <a:r>
              <a:rPr lang="en-GB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50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24C1A7-59D9-49D3-938B-46B174E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Report writing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246553-9C67-497B-B0A8-22E9927D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34"/>
          <a:stretch/>
        </p:blipFill>
        <p:spPr>
          <a:xfrm>
            <a:off x="674727" y="1932495"/>
            <a:ext cx="5137517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45CEA-BA89-46DA-A569-C180F5CEFC80}"/>
              </a:ext>
            </a:extLst>
          </p:cNvPr>
          <p:cNvSpPr txBox="1"/>
          <p:nvPr/>
        </p:nvSpPr>
        <p:spPr>
          <a:xfrm>
            <a:off x="1573951" y="5850755"/>
            <a:ext cx="407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LaTeX</a:t>
            </a:r>
            <a:r>
              <a:rPr lang="en-GB" sz="2800" dirty="0"/>
              <a:t> and R </a:t>
            </a:r>
            <a:r>
              <a:rPr lang="en-GB" sz="2800" dirty="0" err="1"/>
              <a:t>Sweave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30231-A8F6-481F-9C33-A54E8FCF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7"/>
          <a:stretch/>
        </p:blipFill>
        <p:spPr>
          <a:xfrm>
            <a:off x="6595640" y="1932495"/>
            <a:ext cx="5089649" cy="378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1AFC15-7EDE-4C6F-B9B8-53D559382FBE}"/>
              </a:ext>
            </a:extLst>
          </p:cNvPr>
          <p:cNvSpPr txBox="1"/>
          <p:nvPr/>
        </p:nvSpPr>
        <p:spPr>
          <a:xfrm>
            <a:off x="7965261" y="5898741"/>
            <a:ext cx="256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knitr</a:t>
            </a:r>
            <a:r>
              <a:rPr lang="en-GB" sz="2800" dirty="0"/>
              <a:t> to HTML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0B7804-09B5-40B9-BEBF-373E3BF39C3D}"/>
              </a:ext>
            </a:extLst>
          </p:cNvPr>
          <p:cNvSpPr/>
          <p:nvPr/>
        </p:nvSpPr>
        <p:spPr>
          <a:xfrm>
            <a:off x="6326800" y="1437669"/>
            <a:ext cx="5607968" cy="5243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B2824-346C-4C48-99FF-E476DF27A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40"/>
          <a:stretch/>
        </p:blipFill>
        <p:spPr>
          <a:xfrm>
            <a:off x="1573929" y="126853"/>
            <a:ext cx="9753004" cy="263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68084-9155-4EDA-8C16-DF48778B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51" y="5164932"/>
            <a:ext cx="9402991" cy="118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841E9-75AD-4E56-9098-9BE84C8A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09"/>
          <a:stretch/>
        </p:blipFill>
        <p:spPr>
          <a:xfrm>
            <a:off x="1409196" y="3088708"/>
            <a:ext cx="9753004" cy="17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FA69-BB11-43C7-BFC3-2D02E205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0D4-F5B5-41D8-B131-7367AE5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960B-82BE-4065-BB48-580DFFC7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8" y="17507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Write, embed and render code and results into an HTML document.</a:t>
            </a:r>
          </a:p>
          <a:p>
            <a:endParaRPr lang="en-US" dirty="0"/>
          </a:p>
          <a:p>
            <a:r>
              <a:rPr lang="en-US" dirty="0"/>
              <a:t>Carry out basic statistics and </a:t>
            </a:r>
            <a:r>
              <a:rPr lang="en-US" dirty="0" err="1"/>
              <a:t>visualisations</a:t>
            </a:r>
            <a:r>
              <a:rPr lang="en-US" dirty="0"/>
              <a:t>, including: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Chi-squared 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chisq.test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2-sample t-test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t.test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Linear regression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33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Chi-squared (</a:t>
            </a:r>
            <a:r>
              <a:rPr lang="el-GR" dirty="0"/>
              <a:t>χ</a:t>
            </a:r>
            <a:r>
              <a:rPr lang="en-GB" baseline="30000" dirty="0"/>
              <a:t>2</a:t>
            </a:r>
            <a:r>
              <a:rPr lang="en-GB" dirty="0"/>
              <a:t>) contingency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076" cy="4351338"/>
          </a:xfrm>
        </p:spPr>
        <p:txBody>
          <a:bodyPr/>
          <a:lstStyle/>
          <a:p>
            <a:r>
              <a:rPr lang="en-GB" dirty="0"/>
              <a:t>Analysis of count data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A8C176-15AE-46C7-BF57-586602A57164}"/>
              </a:ext>
            </a:extLst>
          </p:cNvPr>
          <p:cNvGrpSpPr/>
          <p:nvPr/>
        </p:nvGrpSpPr>
        <p:grpSpPr>
          <a:xfrm>
            <a:off x="1090519" y="3170642"/>
            <a:ext cx="3662496" cy="2574094"/>
            <a:chOff x="6983906" y="1690688"/>
            <a:chExt cx="3662496" cy="2574094"/>
          </a:xfrm>
        </p:grpSpPr>
        <p:pic>
          <p:nvPicPr>
            <p:cNvPr id="1026" name="Picture 2" descr="Adalia bipunctata">
              <a:extLst>
                <a:ext uri="{FF2B5EF4-FFF2-40B4-BE49-F238E27FC236}">
                  <a16:creationId xmlns:a16="http://schemas.microsoft.com/office/drawing/2014/main" id="{50173A18-89CC-47B9-BBA6-206877F34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906" y="1690688"/>
              <a:ext cx="3662496" cy="196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D8-956C-4E7F-AEC5-E61AA43319EB}"/>
                </a:ext>
              </a:extLst>
            </p:cNvPr>
            <p:cNvSpPr txBox="1"/>
            <p:nvPr/>
          </p:nvSpPr>
          <p:spPr>
            <a:xfrm>
              <a:off x="7902757" y="3895450"/>
              <a:ext cx="1824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/>
                <a:t>Adalia</a:t>
              </a:r>
              <a:r>
                <a:rPr lang="en-GB" i="1" dirty="0"/>
                <a:t> </a:t>
              </a:r>
              <a:r>
                <a:rPr lang="en-GB" i="1" dirty="0" err="1"/>
                <a:t>bipunctata</a:t>
              </a:r>
              <a:endParaRPr lang="en-US" i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024497" y="3554492"/>
            <a:ext cx="37011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lark ladybirds more likely to live in industrial (dark) backgrounds?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5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1E0-E5C9-4B29-BD02-354214CB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85F5-8A95-4CDE-B3D5-996027A2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20" y="1783341"/>
            <a:ext cx="5721166" cy="4351338"/>
          </a:xfrm>
        </p:spPr>
        <p:txBody>
          <a:bodyPr/>
          <a:lstStyle/>
          <a:p>
            <a:r>
              <a:rPr lang="en-GB" dirty="0"/>
              <a:t>Compares the mean of two groups.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5CB23-782C-4926-82C3-7BC9646D1DF3}"/>
              </a:ext>
            </a:extLst>
          </p:cNvPr>
          <p:cNvSpPr txBox="1"/>
          <p:nvPr/>
        </p:nvSpPr>
        <p:spPr>
          <a:xfrm>
            <a:off x="7770019" y="3174180"/>
            <a:ext cx="353621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Are sepal lengths significantly different between these two species of </a:t>
            </a:r>
            <a:r>
              <a:rPr lang="en-GB" sz="2400" i="1" dirty="0"/>
              <a:t>Iris</a:t>
            </a:r>
            <a:r>
              <a:rPr lang="en-GB" sz="2400" dirty="0"/>
              <a:t>?</a:t>
            </a: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AE760-2E60-4BCA-9595-363489013DDE}"/>
              </a:ext>
            </a:extLst>
          </p:cNvPr>
          <p:cNvGrpSpPr/>
          <p:nvPr/>
        </p:nvGrpSpPr>
        <p:grpSpPr>
          <a:xfrm>
            <a:off x="684920" y="2849133"/>
            <a:ext cx="5922948" cy="3020012"/>
            <a:chOff x="1057109" y="3145125"/>
            <a:chExt cx="5069284" cy="2584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070475-8BC4-4EF2-8640-6796FADF6381}"/>
                </a:ext>
              </a:extLst>
            </p:cNvPr>
            <p:cNvGrpSpPr/>
            <p:nvPr/>
          </p:nvGrpSpPr>
          <p:grpSpPr>
            <a:xfrm>
              <a:off x="1057109" y="3145125"/>
              <a:ext cx="5069284" cy="2188502"/>
              <a:chOff x="5749686" y="1024272"/>
              <a:chExt cx="5878964" cy="25380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67679C1-CF87-4B88-BEA8-9AE8A0F7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2940" y="1027906"/>
                <a:ext cx="3115710" cy="2534421"/>
              </a:xfrm>
              <a:prstGeom prst="rect">
                <a:avLst/>
              </a:prstGeom>
            </p:spPr>
          </p:pic>
          <p:pic>
            <p:nvPicPr>
              <p:cNvPr id="2050" name="Picture 2" descr="Image result for iris versicolour">
                <a:extLst>
                  <a:ext uri="{FF2B5EF4-FFF2-40B4-BE49-F238E27FC236}">
                    <a16:creationId xmlns:a16="http://schemas.microsoft.com/office/drawing/2014/main" id="{B05FC267-5985-4683-AE4A-314D254FB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9686" y="1024272"/>
                <a:ext cx="2538055" cy="2538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E31B42-B802-48D8-B174-08770F5B75B8}"/>
                </a:ext>
              </a:extLst>
            </p:cNvPr>
            <p:cNvSpPr txBox="1"/>
            <p:nvPr/>
          </p:nvSpPr>
          <p:spPr>
            <a:xfrm>
              <a:off x="1586526" y="5413767"/>
              <a:ext cx="3858557" cy="3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Iris versicolor                                 Iris virginica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0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BA2C-91F6-40CC-A8B6-A9516A6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BA58-122F-4D89-BB5B-78C5DABA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221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Using R as a Research Tool.</vt:lpstr>
      <vt:lpstr>Today’s session:</vt:lpstr>
      <vt:lpstr>Report writing</vt:lpstr>
      <vt:lpstr>PowerPoint Presentation</vt:lpstr>
      <vt:lpstr>Worked example…</vt:lpstr>
      <vt:lpstr>Today’s session:</vt:lpstr>
      <vt:lpstr>Chi-squared (χ2) contingency table</vt:lpstr>
      <vt:lpstr>Two sample t-test</vt:lpstr>
      <vt:lpstr>Simple linear regression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as a Research Tool.</dc:title>
  <dc:creator>JOHNSTON Susan</dc:creator>
  <cp:lastModifiedBy>JOHNSTON Susan</cp:lastModifiedBy>
  <cp:revision>32</cp:revision>
  <dcterms:created xsi:type="dcterms:W3CDTF">2017-11-06T22:28:32Z</dcterms:created>
  <dcterms:modified xsi:type="dcterms:W3CDTF">2017-11-28T13:45:07Z</dcterms:modified>
</cp:coreProperties>
</file>