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6" r:id="rId3"/>
    <p:sldId id="288" r:id="rId4"/>
    <p:sldId id="292" r:id="rId5"/>
    <p:sldId id="257" r:id="rId6"/>
    <p:sldId id="258" r:id="rId7"/>
    <p:sldId id="278" r:id="rId8"/>
    <p:sldId id="290" r:id="rId9"/>
    <p:sldId id="291" r:id="rId10"/>
    <p:sldId id="280" r:id="rId11"/>
    <p:sldId id="289" r:id="rId12"/>
    <p:sldId id="281" r:id="rId13"/>
    <p:sldId id="283" r:id="rId14"/>
    <p:sldId id="284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5149" autoAdjust="0"/>
  </p:normalViewPr>
  <p:slideViewPr>
    <p:cSldViewPr snapToGrid="0">
      <p:cViewPr varScale="1">
        <p:scale>
          <a:sx n="100" d="100"/>
          <a:sy n="100" d="100"/>
        </p:scale>
        <p:origin x="9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6FAFD-66AD-4CC3-9CC5-9E400943C6F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2E104-A904-45B5-9AC3-2E33E8DC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44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formatting words as bold or italic, adding images, and creating lists are just a few of the things we can do with Markdown. Mostly, Markdown is just regular text with a few non-alphabetic characters thrown in, like </a:t>
            </a:r>
            <a:r>
              <a:rPr lang="en-GB" dirty="0"/>
              <a:t>#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GB" dirty="0"/>
              <a:t>*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2E104-A904-45B5-9AC3-2E33E8DC6E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5F57-4700-41CF-B53F-155B936E2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9B5A4-D58D-4B2B-B720-46D28D8A8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26453-CA4A-4007-AB0A-0622BBF0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A456-2C54-4A50-9EC6-00CA3FD7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00EEE-F615-400A-8D07-D2C50C95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4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B77D-8B4E-4863-8CFE-C02562E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0C4BF-6AE2-4314-9FA1-4945C2BE9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5F93C-6ECA-4ECB-97BE-B742F072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A7D1C-6492-4EF7-96C4-40DCD0F0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0C976-8CBA-44EC-8A36-3881D74D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B7192-EF66-4B5E-9830-0C3C2765B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5C0D7-9E46-4818-97BD-F7D6834AF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CC2D9-67CD-4B0A-AB9E-E248F9C0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860F9-355A-46AC-BDE9-A71B5B81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4E0E3-8F61-4CEF-A352-1C407D34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2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1658-7E4A-4426-9420-85866A0B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6C77-9C41-4C89-BDC5-B81F01558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27A3B-AE0C-4236-90E9-C19F5D27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EAFAE-50EB-4C8F-B33A-F4E6B96B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C98E0-4DA9-4019-A112-CC8F76EE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7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D2EA-22A4-4D1E-8D3F-23D797A7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2B955-4D24-443F-8CA3-781BFA6B4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1EA94-7187-4086-80AA-592CDDDB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78C5-8BF6-4764-994C-1B1F65CC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BA8A9-5C1D-4C67-9820-B56DFF3E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3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79DF-F45F-4B7E-8746-9E0181F3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85A8-6294-4844-A49F-90DFAFADA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56199-A549-4345-AA7A-728A5BAB4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F473-04F9-40DC-9BCA-CE94F9B8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0391D-75BC-49F9-BC69-EB2FB290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D168A-769F-4266-BCAD-6329E6A1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8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133C-8B2B-4F7C-B26F-DEFC6E83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47607-110F-47BE-9797-D4685BAF2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B51EE-6699-49C0-924E-58381E0AA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9A4F6-2291-40C8-A288-B06CFAF5F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667A4-1809-475A-B5A8-E98B524B7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B0652-A5A8-4760-AB81-4D1F89E7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8BCBB-3F50-45CD-BBFC-FD9F32D1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D2085-D125-4033-B03D-47B94BB0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3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D4B0-A001-4133-8E52-7C1B9F64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829E6-703E-40DB-991A-D3B6582D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C962C-DF6A-4F9C-AB88-F6758ABC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B730E-E43F-4AEB-9571-03076ACA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6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B7F65-2B22-4FE9-98A0-B25DD44D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1C21A-6843-4AB8-8298-D5C68A2A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00B1A-8CB0-40FF-A4C5-39840191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61CC-DFAA-43DA-B591-74ED283E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D193C-54B3-4D3C-8745-FA397497E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2412A-BBD9-4D15-BA8C-75CEF6AA8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4C8C5-42CA-44B0-B03D-7CAFAB9F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2A889-3819-4AE4-B871-89DEF0AA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C9D83-721D-4499-A30E-DC1D6D0F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9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0DD4-58B3-4D9F-BE4D-8893A31C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2EBEF-1EFE-4290-AC2C-C2A8D7F49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4E482-3390-4C8F-AD9C-B4EFA36BE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18B97-AB55-4168-8506-6015862A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6135B-1FE1-4F6E-B770-35BEAB09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A74A4-64D5-4673-B0BD-1F6F7E23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DB5CE-3AE5-4448-B25F-7D1C35C9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66297-03D8-4B5C-8D6D-D01D82432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3B5F-C442-4F56-8CBC-0C283E926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0CCC8-EC15-4607-84CA-55BA3835186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36A4A-89DA-4DF7-A232-EC992867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3F2AB-791B-42AD-9FA0-88431A798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7C9A-7CAF-4764-A825-9C11BFAAF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6293" y="2328993"/>
            <a:ext cx="9144000" cy="2387600"/>
          </a:xfrm>
        </p:spPr>
        <p:txBody>
          <a:bodyPr/>
          <a:lstStyle/>
          <a:p>
            <a:r>
              <a:rPr lang="en-GB" dirty="0"/>
              <a:t>Using R as a Research Tool.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B4108-2157-48EE-BD03-4039E4CC4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293" y="480866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NERC E3 DTP Training – 5</a:t>
            </a:r>
            <a:r>
              <a:rPr lang="en-GB" b="1" baseline="30000" dirty="0"/>
              <a:t>th</a:t>
            </a:r>
            <a:r>
              <a:rPr lang="en-GB" b="1" dirty="0"/>
              <a:t> November 2019</a:t>
            </a:r>
          </a:p>
          <a:p>
            <a:endParaRPr lang="en-GB" dirty="0"/>
          </a:p>
          <a:p>
            <a:r>
              <a:rPr lang="en-GB" dirty="0"/>
              <a:t>Dr Susan Johnston, Institute of Evolutionary Biology</a:t>
            </a:r>
          </a:p>
          <a:p>
            <a:r>
              <a:rPr lang="en-GB" dirty="0"/>
              <a:t>Demonstrators: Gergana </a:t>
            </a:r>
            <a:r>
              <a:rPr lang="en-GB" dirty="0" err="1"/>
              <a:t>Daskalova</a:t>
            </a:r>
            <a:endParaRPr lang="en-US" dirty="0"/>
          </a:p>
        </p:txBody>
      </p:sp>
      <p:pic>
        <p:nvPicPr>
          <p:cNvPr id="1026" name="Picture 2" descr="Image result for rstudio stickers">
            <a:extLst>
              <a:ext uri="{FF2B5EF4-FFF2-40B4-BE49-F238E27FC236}">
                <a16:creationId xmlns:a16="http://schemas.microsoft.com/office/drawing/2014/main" id="{D43412DC-9AB1-44F2-95DC-486BE1BD9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255" y="662331"/>
            <a:ext cx="76200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15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FA69-BB11-43C7-BFC3-2D02E205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77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60D4-F5B5-41D8-B131-7367AE5C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session: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960B-82BE-4065-BB48-580DFFC7E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18" y="175076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Carry out basic statistics and </a:t>
            </a:r>
            <a:r>
              <a:rPr lang="en-US" dirty="0" err="1"/>
              <a:t>visualisations</a:t>
            </a:r>
            <a:r>
              <a:rPr lang="en-US" dirty="0"/>
              <a:t>, including: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Chi-squared test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chisq.test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2-sample t-test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t.test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Linear regression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Write, embed and render code and results into an HTML document.</a:t>
            </a:r>
          </a:p>
          <a:p>
            <a:pPr lvl="1"/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421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11E0-E5C9-4B29-BD02-354214CB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Chi-squared (</a:t>
            </a:r>
            <a:r>
              <a:rPr lang="el-GR" dirty="0"/>
              <a:t>χ</a:t>
            </a:r>
            <a:r>
              <a:rPr lang="en-GB" baseline="30000" dirty="0"/>
              <a:t>2</a:t>
            </a:r>
            <a:r>
              <a:rPr lang="en-GB" dirty="0"/>
              <a:t>) contingency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085F5-8A95-4CDE-B3D5-996027A22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5076" cy="4351338"/>
          </a:xfrm>
        </p:spPr>
        <p:txBody>
          <a:bodyPr/>
          <a:lstStyle/>
          <a:p>
            <a:r>
              <a:rPr lang="en-GB" dirty="0"/>
              <a:t>Analysis of count data</a:t>
            </a:r>
          </a:p>
          <a:p>
            <a:endParaRPr lang="en-GB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CA8C176-15AE-46C7-BF57-586602A57164}"/>
              </a:ext>
            </a:extLst>
          </p:cNvPr>
          <p:cNvGrpSpPr/>
          <p:nvPr/>
        </p:nvGrpSpPr>
        <p:grpSpPr>
          <a:xfrm>
            <a:off x="1090519" y="3170642"/>
            <a:ext cx="3662496" cy="2574094"/>
            <a:chOff x="6983906" y="1690688"/>
            <a:chExt cx="3662496" cy="2574094"/>
          </a:xfrm>
        </p:grpSpPr>
        <p:pic>
          <p:nvPicPr>
            <p:cNvPr id="1026" name="Picture 2" descr="Adalia bipunctata">
              <a:extLst>
                <a:ext uri="{FF2B5EF4-FFF2-40B4-BE49-F238E27FC236}">
                  <a16:creationId xmlns:a16="http://schemas.microsoft.com/office/drawing/2014/main" id="{50173A18-89CC-47B9-BBA6-206877F345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3906" y="1690688"/>
              <a:ext cx="3662496" cy="1968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6EBDD8-956C-4E7F-AEC5-E61AA43319EB}"/>
                </a:ext>
              </a:extLst>
            </p:cNvPr>
            <p:cNvSpPr txBox="1"/>
            <p:nvPr/>
          </p:nvSpPr>
          <p:spPr>
            <a:xfrm>
              <a:off x="7902757" y="3895450"/>
              <a:ext cx="1824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/>
                <a:t>Adalia</a:t>
              </a:r>
              <a:r>
                <a:rPr lang="en-GB" i="1" dirty="0"/>
                <a:t> </a:t>
              </a:r>
              <a:r>
                <a:rPr lang="en-GB" i="1" dirty="0" err="1"/>
                <a:t>bipunctata</a:t>
              </a:r>
              <a:endParaRPr lang="en-US" i="1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5E5CB23-782C-4926-82C3-7BC9646D1DF3}"/>
              </a:ext>
            </a:extLst>
          </p:cNvPr>
          <p:cNvSpPr txBox="1"/>
          <p:nvPr/>
        </p:nvSpPr>
        <p:spPr>
          <a:xfrm>
            <a:off x="7024497" y="3554492"/>
            <a:ext cx="3701189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Are dark ladybirds more likely to live in industrial (dark) backgrounds?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0573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11E0-E5C9-4B29-BD02-354214CB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sample t-test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085F5-8A95-4CDE-B3D5-996027A22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920" y="1783341"/>
            <a:ext cx="5721166" cy="4351338"/>
          </a:xfrm>
        </p:spPr>
        <p:txBody>
          <a:bodyPr/>
          <a:lstStyle/>
          <a:p>
            <a:r>
              <a:rPr lang="en-GB" dirty="0"/>
              <a:t>Compares the mean of two groups.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5CB23-782C-4926-82C3-7BC9646D1DF3}"/>
              </a:ext>
            </a:extLst>
          </p:cNvPr>
          <p:cNvSpPr txBox="1"/>
          <p:nvPr/>
        </p:nvSpPr>
        <p:spPr>
          <a:xfrm>
            <a:off x="7770019" y="3174180"/>
            <a:ext cx="353621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Are sepal lengths significantly different between these two species of </a:t>
            </a:r>
            <a:r>
              <a:rPr lang="en-GB" sz="2400" i="1" dirty="0"/>
              <a:t>Iris</a:t>
            </a:r>
            <a:r>
              <a:rPr lang="en-GB" sz="2400" dirty="0"/>
              <a:t>?</a:t>
            </a:r>
            <a:endParaRPr 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5AE760-2E60-4BCA-9595-363489013DDE}"/>
              </a:ext>
            </a:extLst>
          </p:cNvPr>
          <p:cNvGrpSpPr/>
          <p:nvPr/>
        </p:nvGrpSpPr>
        <p:grpSpPr>
          <a:xfrm>
            <a:off x="684920" y="2849133"/>
            <a:ext cx="5922948" cy="3020012"/>
            <a:chOff x="1057109" y="3145125"/>
            <a:chExt cx="5069284" cy="258474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3070475-8BC4-4EF2-8640-6796FADF6381}"/>
                </a:ext>
              </a:extLst>
            </p:cNvPr>
            <p:cNvGrpSpPr/>
            <p:nvPr/>
          </p:nvGrpSpPr>
          <p:grpSpPr>
            <a:xfrm>
              <a:off x="1057109" y="3145125"/>
              <a:ext cx="5069284" cy="2188502"/>
              <a:chOff x="5749686" y="1024272"/>
              <a:chExt cx="5878964" cy="253805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C67679C1-CF87-4B88-BEA8-9AE8A0F79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12940" y="1027906"/>
                <a:ext cx="3115710" cy="2534421"/>
              </a:xfrm>
              <a:prstGeom prst="rect">
                <a:avLst/>
              </a:prstGeom>
            </p:spPr>
          </p:pic>
          <p:pic>
            <p:nvPicPr>
              <p:cNvPr id="2050" name="Picture 2" descr="Image result for iris versicolour">
                <a:extLst>
                  <a:ext uri="{FF2B5EF4-FFF2-40B4-BE49-F238E27FC236}">
                    <a16:creationId xmlns:a16="http://schemas.microsoft.com/office/drawing/2014/main" id="{B05FC267-5985-4683-AE4A-314D254FB7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9686" y="1024272"/>
                <a:ext cx="2538055" cy="25380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E31B42-B802-48D8-B174-08770F5B75B8}"/>
                </a:ext>
              </a:extLst>
            </p:cNvPr>
            <p:cNvSpPr txBox="1"/>
            <p:nvPr/>
          </p:nvSpPr>
          <p:spPr>
            <a:xfrm>
              <a:off x="1586526" y="5413767"/>
              <a:ext cx="3858557" cy="3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/>
                <a:t>Iris versicolor                                 Iris virginica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52709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BA2C-91F6-40CC-A8B6-A9516A67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4BA58-122F-4D89-BB5B-78C5DABA9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5294" cy="4351338"/>
          </a:xfrm>
        </p:spPr>
        <p:txBody>
          <a:bodyPr/>
          <a:lstStyle/>
          <a:p>
            <a:r>
              <a:rPr lang="en-GB" dirty="0"/>
              <a:t>Summarise and study relationships between two continuous variables.</a:t>
            </a:r>
            <a:endParaRPr lang="en-US" dirty="0"/>
          </a:p>
        </p:txBody>
      </p:sp>
      <p:pic>
        <p:nvPicPr>
          <p:cNvPr id="1026" name="Picture 2" descr="Image result for galton height regression">
            <a:extLst>
              <a:ext uri="{FF2B5EF4-FFF2-40B4-BE49-F238E27FC236}">
                <a16:creationId xmlns:a16="http://schemas.microsoft.com/office/drawing/2014/main" id="{808FC86F-7DEF-4C34-BC28-548E37BB5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45" y="2414082"/>
            <a:ext cx="3583666" cy="389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BF6C9C-592B-4B47-8C65-39C675DD2517}"/>
              </a:ext>
            </a:extLst>
          </p:cNvPr>
          <p:cNvSpPr txBox="1"/>
          <p:nvPr/>
        </p:nvSpPr>
        <p:spPr>
          <a:xfrm>
            <a:off x="6707624" y="4537851"/>
            <a:ext cx="3536211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Does daughter height vary relative to the mean height of her parents?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E966C9-9EEE-475B-A061-D21DD66EB4BD}"/>
              </a:ext>
            </a:extLst>
          </p:cNvPr>
          <p:cNvSpPr txBox="1"/>
          <p:nvPr/>
        </p:nvSpPr>
        <p:spPr>
          <a:xfrm>
            <a:off x="6798078" y="3282327"/>
            <a:ext cx="2594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Francis Galton’s Human Height Data Set 1886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31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60D4-F5B5-41D8-B131-7367AE5C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Need help?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960B-82BE-4065-BB48-580DFFC7E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18" y="175076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ASK US!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glimpse()</a:t>
            </a:r>
            <a:r>
              <a:rPr lang="en-US" dirty="0"/>
              <a:t> to explore functions and objects.</a:t>
            </a:r>
          </a:p>
          <a:p>
            <a:endParaRPr lang="en-GB" dirty="0"/>
          </a:p>
          <a:p>
            <a:r>
              <a:rPr lang="en-GB" dirty="0"/>
              <a:t>C</a:t>
            </a:r>
            <a:r>
              <a:rPr lang="en-US" dirty="0" err="1"/>
              <a:t>oding</a:t>
            </a:r>
            <a:r>
              <a:rPr lang="en-US" dirty="0"/>
              <a:t> Club tutorials: </a:t>
            </a:r>
            <a:r>
              <a:rPr lang="en-US" dirty="0">
                <a:solidFill>
                  <a:srgbClr val="FF0000"/>
                </a:solidFill>
              </a:rPr>
              <a:t>https://ourcodingclub.github.io/tutorials/</a:t>
            </a:r>
          </a:p>
          <a:p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GB" dirty="0"/>
              <a:t>Google &amp; </a:t>
            </a:r>
            <a:r>
              <a:rPr lang="en-GB" dirty="0" err="1"/>
              <a:t>StackOverflow</a:t>
            </a:r>
            <a:endParaRPr lang="en-GB" dirty="0"/>
          </a:p>
          <a:p>
            <a:endParaRPr lang="en-GB" dirty="0"/>
          </a:p>
          <a:p>
            <a:r>
              <a:rPr lang="en-GB" dirty="0"/>
              <a:t>Feel free to write as a normal R script!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5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73B7-74F6-4943-8558-975062CD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669" y="0"/>
            <a:ext cx="10515600" cy="1325563"/>
          </a:xfrm>
        </p:spPr>
        <p:txBody>
          <a:bodyPr/>
          <a:lstStyle/>
          <a:p>
            <a:r>
              <a:rPr lang="en-GB" dirty="0"/>
              <a:t>Research project – typical workflow.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AEAB4-3D83-47F7-A0BE-49C8E212CB65}"/>
              </a:ext>
            </a:extLst>
          </p:cNvPr>
          <p:cNvSpPr/>
          <p:nvPr/>
        </p:nvSpPr>
        <p:spPr>
          <a:xfrm>
            <a:off x="895908" y="2924175"/>
            <a:ext cx="1800225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Data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74549B-746E-4170-8461-145A01312FA2}"/>
              </a:ext>
            </a:extLst>
          </p:cNvPr>
          <p:cNvSpPr/>
          <p:nvPr/>
        </p:nvSpPr>
        <p:spPr>
          <a:xfrm>
            <a:off x="3762654" y="1914525"/>
            <a:ext cx="1899123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Hypothesis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CF8F18-24D2-4394-8441-097E6E5CEC50}"/>
              </a:ext>
            </a:extLst>
          </p:cNvPr>
          <p:cNvSpPr/>
          <p:nvPr/>
        </p:nvSpPr>
        <p:spPr>
          <a:xfrm>
            <a:off x="3745149" y="3933825"/>
            <a:ext cx="1899123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Visualisation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181916-C64E-499A-8781-4AD3F7768229}"/>
              </a:ext>
            </a:extLst>
          </p:cNvPr>
          <p:cNvSpPr/>
          <p:nvPr/>
        </p:nvSpPr>
        <p:spPr>
          <a:xfrm>
            <a:off x="6728298" y="2924175"/>
            <a:ext cx="1800225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Statistic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E99EBD-DE58-491F-9239-13F880B81269}"/>
              </a:ext>
            </a:extLst>
          </p:cNvPr>
          <p:cNvSpPr/>
          <p:nvPr/>
        </p:nvSpPr>
        <p:spPr>
          <a:xfrm>
            <a:off x="9595044" y="2924175"/>
            <a:ext cx="1800225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Report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0D4B7F-0590-4700-BBE4-6A3668339B2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696133" y="2419350"/>
            <a:ext cx="1066521" cy="100965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9B5414-63D2-48BE-9356-DA3A0CCE2364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696133" y="3429000"/>
            <a:ext cx="1049016" cy="100965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38D43C-9722-4A41-B05D-AD5B14886B8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5644272" y="3429000"/>
            <a:ext cx="1084026" cy="100965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2ECBAB-3C8F-483D-8341-B9D0FBFA5825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5661777" y="2419350"/>
            <a:ext cx="1066521" cy="100965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3AC045-304F-4E21-8968-3AE4EFB8011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528523" y="3429000"/>
            <a:ext cx="106652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60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AEAB4-3D83-47F7-A0BE-49C8E212CB65}"/>
              </a:ext>
            </a:extLst>
          </p:cNvPr>
          <p:cNvSpPr/>
          <p:nvPr/>
        </p:nvSpPr>
        <p:spPr>
          <a:xfrm>
            <a:off x="895908" y="2924175"/>
            <a:ext cx="1800225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Data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74549B-746E-4170-8461-145A01312FA2}"/>
              </a:ext>
            </a:extLst>
          </p:cNvPr>
          <p:cNvSpPr/>
          <p:nvPr/>
        </p:nvSpPr>
        <p:spPr>
          <a:xfrm>
            <a:off x="3762654" y="1914525"/>
            <a:ext cx="1899123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Hypothesis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181916-C64E-499A-8781-4AD3F7768229}"/>
              </a:ext>
            </a:extLst>
          </p:cNvPr>
          <p:cNvSpPr/>
          <p:nvPr/>
        </p:nvSpPr>
        <p:spPr>
          <a:xfrm>
            <a:off x="6728298" y="2924175"/>
            <a:ext cx="1800225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Statistic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E99EBD-DE58-491F-9239-13F880B81269}"/>
              </a:ext>
            </a:extLst>
          </p:cNvPr>
          <p:cNvSpPr/>
          <p:nvPr/>
        </p:nvSpPr>
        <p:spPr>
          <a:xfrm>
            <a:off x="9595044" y="2924175"/>
            <a:ext cx="1800225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Report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0D4B7F-0590-4700-BBE4-6A3668339B2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696133" y="2419350"/>
            <a:ext cx="1066521" cy="100965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38D43C-9722-4A41-B05D-AD5B14886B8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5644272" y="3429000"/>
            <a:ext cx="1084026" cy="100965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2ECBAB-3C8F-483D-8341-B9D0FBFA5825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5661777" y="2419350"/>
            <a:ext cx="1066521" cy="100965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3AC045-304F-4E21-8968-3AE4EFB8011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528523" y="3429000"/>
            <a:ext cx="106652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1AEEA38-DEF7-43F8-9F47-E5A6059C74FD}"/>
              </a:ext>
            </a:extLst>
          </p:cNvPr>
          <p:cNvSpPr/>
          <p:nvPr/>
        </p:nvSpPr>
        <p:spPr>
          <a:xfrm>
            <a:off x="2696133" y="1690688"/>
            <a:ext cx="9086292" cy="3662362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CF8F18-24D2-4394-8441-097E6E5CEC50}"/>
              </a:ext>
            </a:extLst>
          </p:cNvPr>
          <p:cNvSpPr/>
          <p:nvPr/>
        </p:nvSpPr>
        <p:spPr>
          <a:xfrm>
            <a:off x="3745149" y="3933825"/>
            <a:ext cx="1899123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Visualisation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9B5414-63D2-48BE-9356-DA3A0CCE2364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696133" y="3429000"/>
            <a:ext cx="1049016" cy="100965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324C47D4-A0D6-4C84-92B0-AADFD5A1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669" y="0"/>
            <a:ext cx="10515600" cy="1325563"/>
          </a:xfrm>
        </p:spPr>
        <p:txBody>
          <a:bodyPr/>
          <a:lstStyle/>
          <a:p>
            <a:r>
              <a:rPr lang="en-GB" dirty="0"/>
              <a:t>Research project – typical workflow.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104E1-C01C-4807-BB43-3866769728D8}"/>
              </a:ext>
            </a:extLst>
          </p:cNvPr>
          <p:cNvSpPr txBox="1"/>
          <p:nvPr/>
        </p:nvSpPr>
        <p:spPr>
          <a:xfrm>
            <a:off x="281055" y="1429078"/>
            <a:ext cx="261853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Create an R Project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EF8572-0FF7-4049-AD67-6D3053342780}"/>
              </a:ext>
            </a:extLst>
          </p:cNvPr>
          <p:cNvSpPr txBox="1"/>
          <p:nvPr/>
        </p:nvSpPr>
        <p:spPr>
          <a:xfrm>
            <a:off x="457879" y="4334381"/>
            <a:ext cx="2319648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Loading in data</a:t>
            </a:r>
          </a:p>
          <a:p>
            <a:pPr algn="ctr"/>
            <a:r>
              <a:rPr lang="en-GB" sz="2000" b="1" dirty="0">
                <a:solidFill>
                  <a:srgbClr val="C00000"/>
                </a:solidFill>
              </a:rPr>
              <a:t>Data management with </a:t>
            </a:r>
            <a:r>
              <a:rPr lang="en-GB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dplyr</a:t>
            </a: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00E413-1594-4913-889A-C475309533C5}"/>
              </a:ext>
            </a:extLst>
          </p:cNvPr>
          <p:cNvSpPr txBox="1"/>
          <p:nvPr/>
        </p:nvSpPr>
        <p:spPr>
          <a:xfrm>
            <a:off x="3512046" y="5331419"/>
            <a:ext cx="214973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Data visualisation with </a:t>
            </a:r>
            <a:r>
              <a:rPr lang="en-GB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ggplot2</a:t>
            </a: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9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8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AEAB4-3D83-47F7-A0BE-49C8E212CB65}"/>
              </a:ext>
            </a:extLst>
          </p:cNvPr>
          <p:cNvSpPr/>
          <p:nvPr/>
        </p:nvSpPr>
        <p:spPr>
          <a:xfrm>
            <a:off x="895908" y="2924175"/>
            <a:ext cx="1800225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Data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74549B-746E-4170-8461-145A01312FA2}"/>
              </a:ext>
            </a:extLst>
          </p:cNvPr>
          <p:cNvSpPr/>
          <p:nvPr/>
        </p:nvSpPr>
        <p:spPr>
          <a:xfrm>
            <a:off x="3762654" y="1914525"/>
            <a:ext cx="1899123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Hypothesis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181916-C64E-499A-8781-4AD3F7768229}"/>
              </a:ext>
            </a:extLst>
          </p:cNvPr>
          <p:cNvSpPr/>
          <p:nvPr/>
        </p:nvSpPr>
        <p:spPr>
          <a:xfrm>
            <a:off x="6728298" y="2924175"/>
            <a:ext cx="1800225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Statistic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E99EBD-DE58-491F-9239-13F880B81269}"/>
              </a:ext>
            </a:extLst>
          </p:cNvPr>
          <p:cNvSpPr/>
          <p:nvPr/>
        </p:nvSpPr>
        <p:spPr>
          <a:xfrm>
            <a:off x="9595044" y="2924175"/>
            <a:ext cx="1800225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Report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0D4B7F-0590-4700-BBE4-6A3668339B2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696133" y="2419350"/>
            <a:ext cx="1066521" cy="100965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38D43C-9722-4A41-B05D-AD5B14886B8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5644272" y="3429000"/>
            <a:ext cx="1084026" cy="100965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2ECBAB-3C8F-483D-8341-B9D0FBFA5825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5661777" y="2419350"/>
            <a:ext cx="1066521" cy="100965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3AC045-304F-4E21-8968-3AE4EFB8011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528523" y="3429000"/>
            <a:ext cx="106652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CF8F18-24D2-4394-8441-097E6E5CEC50}"/>
              </a:ext>
            </a:extLst>
          </p:cNvPr>
          <p:cNvSpPr/>
          <p:nvPr/>
        </p:nvSpPr>
        <p:spPr>
          <a:xfrm>
            <a:off x="3745149" y="3933825"/>
            <a:ext cx="1899123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Visualisation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9B5414-63D2-48BE-9356-DA3A0CCE2364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696133" y="3429000"/>
            <a:ext cx="1049016" cy="100965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324C47D4-A0D6-4C84-92B0-AADFD5A1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669" y="0"/>
            <a:ext cx="10515600" cy="1325563"/>
          </a:xfrm>
        </p:spPr>
        <p:txBody>
          <a:bodyPr/>
          <a:lstStyle/>
          <a:p>
            <a:r>
              <a:rPr lang="en-GB" dirty="0"/>
              <a:t>Research project – typical workflow.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104E1-C01C-4807-BB43-3866769728D8}"/>
              </a:ext>
            </a:extLst>
          </p:cNvPr>
          <p:cNvSpPr txBox="1"/>
          <p:nvPr/>
        </p:nvSpPr>
        <p:spPr>
          <a:xfrm>
            <a:off x="281055" y="1429078"/>
            <a:ext cx="261853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Create an R Project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DC881B1-4DC1-417A-B9BB-B8A20DE0A2B1}"/>
              </a:ext>
            </a:extLst>
          </p:cNvPr>
          <p:cNvSpPr/>
          <p:nvPr/>
        </p:nvSpPr>
        <p:spPr>
          <a:xfrm>
            <a:off x="3745149" y="3933825"/>
            <a:ext cx="1899123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Visualisation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37C77B-CF93-4391-B9A9-CED2D9F2FD00}"/>
              </a:ext>
            </a:extLst>
          </p:cNvPr>
          <p:cNvSpPr txBox="1"/>
          <p:nvPr/>
        </p:nvSpPr>
        <p:spPr>
          <a:xfrm>
            <a:off x="457879" y="4334381"/>
            <a:ext cx="2319648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Loading in data</a:t>
            </a:r>
          </a:p>
          <a:p>
            <a:pPr algn="ctr"/>
            <a:r>
              <a:rPr lang="en-GB" sz="2000" b="1" dirty="0">
                <a:solidFill>
                  <a:srgbClr val="C00000"/>
                </a:solidFill>
              </a:rPr>
              <a:t>Data management with </a:t>
            </a:r>
            <a:r>
              <a:rPr lang="en-GB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dplyr</a:t>
            </a: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757C64-ED12-4437-8A15-962BECAB2A66}"/>
              </a:ext>
            </a:extLst>
          </p:cNvPr>
          <p:cNvSpPr txBox="1"/>
          <p:nvPr/>
        </p:nvSpPr>
        <p:spPr>
          <a:xfrm>
            <a:off x="3512046" y="5331419"/>
            <a:ext cx="214973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Data visualisation with </a:t>
            </a:r>
            <a:r>
              <a:rPr lang="en-GB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ggplot2</a:t>
            </a: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CD71AC-9A84-4D8C-8DBD-BC148F5FF977}"/>
              </a:ext>
            </a:extLst>
          </p:cNvPr>
          <p:cNvSpPr txBox="1"/>
          <p:nvPr/>
        </p:nvSpPr>
        <p:spPr>
          <a:xfrm>
            <a:off x="6611894" y="4134326"/>
            <a:ext cx="214973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Statistical tests on research data</a:t>
            </a: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00BCDF-1260-483D-9E73-68C6D66A2B51}"/>
              </a:ext>
            </a:extLst>
          </p:cNvPr>
          <p:cNvSpPr txBox="1"/>
          <p:nvPr/>
        </p:nvSpPr>
        <p:spPr>
          <a:xfrm>
            <a:off x="9420290" y="4134326"/>
            <a:ext cx="214973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Embed code, figures and results in R Markdown</a:t>
            </a: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0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60D4-F5B5-41D8-B131-7367AE5C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session: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960B-82BE-4065-BB48-580DFFC7E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18" y="175076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Carry out basic statistics and </a:t>
            </a:r>
            <a:r>
              <a:rPr lang="en-US" dirty="0" err="1"/>
              <a:t>visualisations</a:t>
            </a:r>
            <a:r>
              <a:rPr lang="en-US" dirty="0"/>
              <a:t>, including: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Chi-squared test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chisq.test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2-sample t-test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t.test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Linear regression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Write, embed and render code and results into an HTML document.</a:t>
            </a:r>
          </a:p>
          <a:p>
            <a:pPr lvl="1"/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05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224C1A7-59D9-49D3-938B-46B174E2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Report writing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246553-9C67-497B-B0A8-22E9927DA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34"/>
          <a:stretch/>
        </p:blipFill>
        <p:spPr>
          <a:xfrm>
            <a:off x="674727" y="1932495"/>
            <a:ext cx="5137517" cy="3789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145CEA-BA89-46DA-A569-C180F5CEFC80}"/>
              </a:ext>
            </a:extLst>
          </p:cNvPr>
          <p:cNvSpPr txBox="1"/>
          <p:nvPr/>
        </p:nvSpPr>
        <p:spPr>
          <a:xfrm>
            <a:off x="1573951" y="5850755"/>
            <a:ext cx="4072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LaTeX</a:t>
            </a:r>
            <a:r>
              <a:rPr lang="en-GB" sz="2800" dirty="0"/>
              <a:t> and R </a:t>
            </a:r>
            <a:r>
              <a:rPr lang="en-GB" sz="2800" dirty="0" err="1"/>
              <a:t>Sweave</a:t>
            </a:r>
            <a:endParaRPr 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0B30231-A8F6-481F-9C33-A54E8FCF52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567"/>
          <a:stretch/>
        </p:blipFill>
        <p:spPr>
          <a:xfrm>
            <a:off x="6595640" y="1932495"/>
            <a:ext cx="5089649" cy="3789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1AFC15-7EDE-4C6F-B9B8-53D559382FBE}"/>
              </a:ext>
            </a:extLst>
          </p:cNvPr>
          <p:cNvSpPr txBox="1"/>
          <p:nvPr/>
        </p:nvSpPr>
        <p:spPr>
          <a:xfrm>
            <a:off x="7965261" y="5898741"/>
            <a:ext cx="256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knitr</a:t>
            </a:r>
            <a:r>
              <a:rPr lang="en-GB" sz="2800" dirty="0"/>
              <a:t> to HTML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0B7804-09B5-40B9-BEBF-373E3BF39C3D}"/>
              </a:ext>
            </a:extLst>
          </p:cNvPr>
          <p:cNvSpPr/>
          <p:nvPr/>
        </p:nvSpPr>
        <p:spPr>
          <a:xfrm>
            <a:off x="6326800" y="1437669"/>
            <a:ext cx="5607968" cy="52432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5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DB2824-346C-4C48-99FF-E476DF27A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040"/>
          <a:stretch/>
        </p:blipFill>
        <p:spPr>
          <a:xfrm>
            <a:off x="1573929" y="126853"/>
            <a:ext cx="9753004" cy="2637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768084-9155-4EDA-8C16-DF48778BA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651" y="5164932"/>
            <a:ext cx="9402991" cy="1180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4841E9-75AD-4E56-9098-9BE84C8A5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09"/>
          <a:stretch/>
        </p:blipFill>
        <p:spPr>
          <a:xfrm>
            <a:off x="1409196" y="3088708"/>
            <a:ext cx="9753004" cy="175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5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E6F1-58CE-45B7-B578-A534B9C1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Markdown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3267A-BF14-4038-80EE-3252C798D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7075" cy="4351338"/>
          </a:xfrm>
        </p:spPr>
        <p:txBody>
          <a:bodyPr/>
          <a:lstStyle/>
          <a:p>
            <a:r>
              <a:rPr lang="en-GB" dirty="0"/>
              <a:t>Lightweight mark-up language</a:t>
            </a:r>
          </a:p>
          <a:p>
            <a:endParaRPr lang="en-GB" dirty="0"/>
          </a:p>
          <a:p>
            <a:r>
              <a:rPr lang="en-GB" dirty="0"/>
              <a:t>Basic text formatting, adding images, creating lists, etc.</a:t>
            </a:r>
          </a:p>
          <a:p>
            <a:endParaRPr lang="en-GB" dirty="0"/>
          </a:p>
          <a:p>
            <a:r>
              <a:rPr lang="en-GB" dirty="0"/>
              <a:t>Can embed code and results, making it useful for reproducible research.</a:t>
            </a:r>
          </a:p>
          <a:p>
            <a:endParaRPr lang="en-GB" dirty="0"/>
          </a:p>
          <a:p>
            <a:r>
              <a:rPr lang="en-GB" dirty="0"/>
              <a:t>Looks very much like regular text with a few extra characters (#, *, etc)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83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C2A2-9969-430A-990C-7F15BAA6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DDED1-61AC-4401-9E54-D83D3125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CF898-07E1-439B-8C4C-2F9711042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361950"/>
            <a:ext cx="79629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0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424</Words>
  <Application>Microsoft Office PowerPoint</Application>
  <PresentationFormat>Widescreen</PresentationFormat>
  <Paragraphs>90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Using R as a Research Tool.</vt:lpstr>
      <vt:lpstr>Research project – typical workflow.</vt:lpstr>
      <vt:lpstr>Research project – typical workflow.</vt:lpstr>
      <vt:lpstr>Research project – typical workflow.</vt:lpstr>
      <vt:lpstr>Today’s session:</vt:lpstr>
      <vt:lpstr>Report writing</vt:lpstr>
      <vt:lpstr>PowerPoint Presentation</vt:lpstr>
      <vt:lpstr>Markdown Language</vt:lpstr>
      <vt:lpstr>PowerPoint Presentation</vt:lpstr>
      <vt:lpstr>Worked example…</vt:lpstr>
      <vt:lpstr>Today’s session:</vt:lpstr>
      <vt:lpstr>Chi-squared (χ2) contingency table</vt:lpstr>
      <vt:lpstr>Two sample t-test</vt:lpstr>
      <vt:lpstr>Simple linear regression</vt:lpstr>
      <vt:lpstr>Need help?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 as a Research Tool.</dc:title>
  <dc:creator>JOHNSTON Susan</dc:creator>
  <cp:lastModifiedBy>JOHNSTON Susan</cp:lastModifiedBy>
  <cp:revision>47</cp:revision>
  <dcterms:created xsi:type="dcterms:W3CDTF">2017-11-06T22:28:32Z</dcterms:created>
  <dcterms:modified xsi:type="dcterms:W3CDTF">2019-11-05T13:54:14Z</dcterms:modified>
</cp:coreProperties>
</file>