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57" r:id="rId4"/>
    <p:sldId id="258" r:id="rId5"/>
    <p:sldId id="278" r:id="rId6"/>
    <p:sldId id="290" r:id="rId7"/>
    <p:sldId id="291" r:id="rId8"/>
    <p:sldId id="292" r:id="rId9"/>
    <p:sldId id="280" r:id="rId10"/>
    <p:sldId id="289" r:id="rId11"/>
    <p:sldId id="281" r:id="rId12"/>
    <p:sldId id="283" r:id="rId13"/>
    <p:sldId id="284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5149" autoAdjust="0"/>
  </p:normalViewPr>
  <p:slideViewPr>
    <p:cSldViewPr snapToGrid="0">
      <p:cViewPr varScale="1">
        <p:scale>
          <a:sx n="77" d="100"/>
          <a:sy n="77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FAFD-66AD-4CC3-9CC5-9E400943C6F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2E104-A904-45B5-9AC3-2E33E8DC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formatting words as bold or italic, adding images, and creating lists are just a few of the things we can do with Markdown. Mostly, Markdown is just regular text with a few non-alphabetic characters thrown in, like </a:t>
            </a:r>
            <a:r>
              <a:rPr lang="en-GB" dirty="0"/>
              <a:t>#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GB" dirty="0"/>
              <a:t>*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2E104-A904-45B5-9AC3-2E33E8DC6E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F57-4700-41CF-B53F-155B936E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B5A4-D58D-4B2B-B720-46D28D8A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6453-CA4A-4007-AB0A-0622BBF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A456-2C54-4A50-9EC6-00CA3FD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0EEE-F615-400A-8D07-D2C50C95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B77D-8B4E-4863-8CFE-C02562E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C4BF-6AE2-4314-9FA1-4945C2BE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F93C-6ECA-4ECB-97BE-B742F072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7D1C-6492-4EF7-96C4-40DCD0F0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C976-8CBA-44EC-8A36-3881D74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B7192-EF66-4B5E-9830-0C3C2765B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C0D7-9E46-4818-97BD-F7D6834AF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C2D9-67CD-4B0A-AB9E-E248F9C0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60F9-355A-46AC-BDE9-A71B5B8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E0E3-8F61-4CEF-A352-1C407D34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1658-7E4A-4426-9420-85866A0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6C77-9C41-4C89-BDC5-B81F0155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7A3B-AE0C-4236-90E9-C19F5D27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AFAE-50EB-4C8F-B33A-F4E6B96B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C98E0-4DA9-4019-A112-CC8F76EE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D2EA-22A4-4D1E-8D3F-23D797A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B955-4D24-443F-8CA3-781BFA6B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EA94-7187-4086-80AA-592CDDD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78C5-8BF6-4764-994C-1B1F65CC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A8A9-5C1D-4C67-9820-B56DFF3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9DF-F45F-4B7E-8746-9E0181F3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85A8-6294-4844-A49F-90DFAFAD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6199-A549-4345-AA7A-728A5BAB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F473-04F9-40DC-9BCA-CE94F9B8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391D-75BC-49F9-BC69-EB2FB2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D168A-769F-4266-BCAD-6329E6A1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133C-8B2B-4F7C-B26F-DEFC6E83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7607-110F-47BE-9797-D4685BAF2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51EE-6699-49C0-924E-58381E0A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A4F6-2291-40C8-A288-B06CFAF5F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667A4-1809-475A-B5A8-E98B524B7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B0652-A5A8-4760-AB81-4D1F89E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8BCBB-3F50-45CD-BBFC-FD9F32D1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D2085-D125-4033-B03D-47B94BB0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D4B0-A001-4133-8E52-7C1B9F64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29E6-703E-40DB-991A-D3B6582D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C962C-DF6A-4F9C-AB88-F6758ABC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730E-E43F-4AEB-9571-03076AC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B7F65-2B22-4FE9-98A0-B25DD44D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1C21A-6843-4AB8-8298-D5C68A2A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0B1A-8CB0-40FF-A4C5-3984019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1CC-DFAA-43DA-B591-74ED283E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193C-54B3-4D3C-8745-FA397497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2412A-BBD9-4D15-BA8C-75CEF6AA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C8C5-42CA-44B0-B03D-7CAFAB9F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A889-3819-4AE4-B871-89DEF0AA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9D83-721D-4499-A30E-DC1D6D0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0DD4-58B3-4D9F-BE4D-8893A31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EBEF-1EFE-4290-AC2C-C2A8D7F49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4E482-3390-4C8F-AD9C-B4EFA36B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8B97-AB55-4168-8506-6015862A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135B-1FE1-4F6E-B770-35BEAB0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74A4-64D5-4673-B0BD-1F6F7E23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DB5CE-3AE5-4448-B25F-7D1C35C9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6297-03D8-4B5C-8D6D-D01D8243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3B5F-C442-4F56-8CBC-0C283E926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CCC8-EC15-4607-84CA-55BA383518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6A4A-89DA-4DF7-A232-EC992867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F2AB-791B-42AD-9FA0-88431A79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7C9A-7CAF-4764-A825-9C11BFAAF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293" y="2328993"/>
            <a:ext cx="9144000" cy="2387600"/>
          </a:xfrm>
        </p:spPr>
        <p:txBody>
          <a:bodyPr/>
          <a:lstStyle/>
          <a:p>
            <a:r>
              <a:rPr lang="en-GB" dirty="0"/>
              <a:t>Using R as a Research Tool.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B4108-2157-48EE-BD03-4039E4CC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293" y="480866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NERC E3 DTP Training – 17</a:t>
            </a:r>
            <a:r>
              <a:rPr lang="en-GB" b="1" baseline="30000" dirty="0"/>
              <a:t>th</a:t>
            </a:r>
            <a:r>
              <a:rPr lang="en-GB" b="1" dirty="0"/>
              <a:t> November 2020</a:t>
            </a:r>
          </a:p>
          <a:p>
            <a:endParaRPr lang="en-GB" dirty="0"/>
          </a:p>
          <a:p>
            <a:r>
              <a:rPr lang="en-GB" dirty="0"/>
              <a:t>Dr Susan Johnston, Institute of Evolutionary Biology</a:t>
            </a:r>
          </a:p>
          <a:p>
            <a:r>
              <a:rPr lang="en-GB" dirty="0"/>
              <a:t>Demonstrator: Lucy Peters</a:t>
            </a:r>
            <a:endParaRPr lang="en-US" dirty="0"/>
          </a:p>
        </p:txBody>
      </p:sp>
      <p:pic>
        <p:nvPicPr>
          <p:cNvPr id="1026" name="Picture 2" descr="Image result for rstudio stickers">
            <a:extLst>
              <a:ext uri="{FF2B5EF4-FFF2-40B4-BE49-F238E27FC236}">
                <a16:creationId xmlns:a16="http://schemas.microsoft.com/office/drawing/2014/main" id="{D43412DC-9AB1-44F2-95DC-486BE1BD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55" y="662331"/>
            <a:ext cx="7620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5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Write, embed and render code and results into an HTML document.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2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Chi-squared (</a:t>
            </a:r>
            <a:r>
              <a:rPr lang="el-GR" dirty="0"/>
              <a:t>χ</a:t>
            </a:r>
            <a:r>
              <a:rPr lang="en-GB" baseline="30000" dirty="0"/>
              <a:t>2</a:t>
            </a:r>
            <a:r>
              <a:rPr lang="en-GB" dirty="0"/>
              <a:t>) contingency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076" cy="4351338"/>
          </a:xfrm>
        </p:spPr>
        <p:txBody>
          <a:bodyPr/>
          <a:lstStyle/>
          <a:p>
            <a:r>
              <a:rPr lang="en-GB" dirty="0"/>
              <a:t>Analysis of count data</a:t>
            </a:r>
          </a:p>
          <a:p>
            <a:endParaRPr lang="en-GB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A8C176-15AE-46C7-BF57-586602A57164}"/>
              </a:ext>
            </a:extLst>
          </p:cNvPr>
          <p:cNvGrpSpPr/>
          <p:nvPr/>
        </p:nvGrpSpPr>
        <p:grpSpPr>
          <a:xfrm>
            <a:off x="1090519" y="3170642"/>
            <a:ext cx="3662496" cy="2574094"/>
            <a:chOff x="6983906" y="1690688"/>
            <a:chExt cx="3662496" cy="2574094"/>
          </a:xfrm>
        </p:grpSpPr>
        <p:pic>
          <p:nvPicPr>
            <p:cNvPr id="1026" name="Picture 2" descr="Adalia bipunctata">
              <a:extLst>
                <a:ext uri="{FF2B5EF4-FFF2-40B4-BE49-F238E27FC236}">
                  <a16:creationId xmlns:a16="http://schemas.microsoft.com/office/drawing/2014/main" id="{50173A18-89CC-47B9-BBA6-206877F34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906" y="1690688"/>
              <a:ext cx="3662496" cy="196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6EBDD8-956C-4E7F-AEC5-E61AA43319EB}"/>
                </a:ext>
              </a:extLst>
            </p:cNvPr>
            <p:cNvSpPr txBox="1"/>
            <p:nvPr/>
          </p:nvSpPr>
          <p:spPr>
            <a:xfrm>
              <a:off x="7902757" y="3895450"/>
              <a:ext cx="1824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/>
                <a:t>Adalia</a:t>
              </a:r>
              <a:r>
                <a:rPr lang="en-GB" i="1" dirty="0"/>
                <a:t> </a:t>
              </a:r>
              <a:r>
                <a:rPr lang="en-GB" i="1" dirty="0" err="1"/>
                <a:t>bipunctata</a:t>
              </a:r>
              <a:endParaRPr lang="en-US" i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024497" y="3554492"/>
            <a:ext cx="370118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Are dark ladybirds more likely to live in industrial (dark) backgrounds?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57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sample t-test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20" y="1783341"/>
            <a:ext cx="5721166" cy="4351338"/>
          </a:xfrm>
        </p:spPr>
        <p:txBody>
          <a:bodyPr/>
          <a:lstStyle/>
          <a:p>
            <a:r>
              <a:rPr lang="en-GB" dirty="0"/>
              <a:t>Compares the mean of two groups.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770019" y="3174180"/>
            <a:ext cx="353621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Does body weight differ significantly between </a:t>
            </a:r>
            <a:r>
              <a:rPr lang="en-GB" sz="2400" dirty="0" err="1"/>
              <a:t>Adelie</a:t>
            </a:r>
            <a:r>
              <a:rPr lang="en-GB" sz="2400" dirty="0"/>
              <a:t> and Gentoo penguins?</a:t>
            </a:r>
            <a:endParaRPr lang="en-US" sz="2400" dirty="0"/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8F22051-8DF5-4769-8700-DBAAD0975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12" y="2632036"/>
            <a:ext cx="5393574" cy="32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0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BA2C-91F6-40CC-A8B6-A9516A67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BA58-122F-4D89-BB5B-78C5DABA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294" cy="4351338"/>
          </a:xfrm>
        </p:spPr>
        <p:txBody>
          <a:bodyPr/>
          <a:lstStyle/>
          <a:p>
            <a:r>
              <a:rPr lang="en-GB" dirty="0"/>
              <a:t>Summarise and study relationships between two continuous variables.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F6C9C-592B-4B47-8C65-39C675DD2517}"/>
              </a:ext>
            </a:extLst>
          </p:cNvPr>
          <p:cNvSpPr txBox="1"/>
          <p:nvPr/>
        </p:nvSpPr>
        <p:spPr>
          <a:xfrm>
            <a:off x="7423242" y="3429000"/>
            <a:ext cx="353621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Does flipper length vary relative to body weight in penguins?</a:t>
            </a:r>
            <a:endParaRPr lang="en-US" sz="2400" dirty="0"/>
          </a:p>
        </p:txBody>
      </p:sp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DDB1D126-E7DC-47A0-8D23-D06DCF373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12" y="2632036"/>
            <a:ext cx="5393574" cy="32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3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help?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ASK US!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glimpse()</a:t>
            </a:r>
            <a:r>
              <a:rPr lang="en-US" dirty="0"/>
              <a:t> to explore functions and objects.</a:t>
            </a:r>
          </a:p>
          <a:p>
            <a:endParaRPr lang="en-GB" dirty="0"/>
          </a:p>
          <a:p>
            <a:r>
              <a:rPr lang="en-GB" dirty="0"/>
              <a:t>C</a:t>
            </a:r>
            <a:r>
              <a:rPr lang="en-US" dirty="0" err="1"/>
              <a:t>oding</a:t>
            </a:r>
            <a:r>
              <a:rPr lang="en-US" dirty="0"/>
              <a:t> Club tutorials: </a:t>
            </a:r>
            <a:r>
              <a:rPr lang="en-US" dirty="0">
                <a:solidFill>
                  <a:srgbClr val="FF0000"/>
                </a:solidFill>
              </a:rPr>
              <a:t>https://ourcodingclub.github.io/tutorials/</a:t>
            </a: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Google &amp; </a:t>
            </a:r>
            <a:r>
              <a:rPr lang="en-GB" dirty="0" err="1"/>
              <a:t>StackOverflow</a:t>
            </a:r>
            <a:endParaRPr lang="en-GB" dirty="0"/>
          </a:p>
          <a:p>
            <a:endParaRPr lang="en-GB" dirty="0"/>
          </a:p>
          <a:p>
            <a:r>
              <a:rPr lang="en-GB" dirty="0"/>
              <a:t>Feel free to write as a normal R script!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1BCDC1A-7849-4CB4-805D-596547BD60FD}"/>
              </a:ext>
            </a:extLst>
          </p:cNvPr>
          <p:cNvSpPr/>
          <p:nvPr/>
        </p:nvSpPr>
        <p:spPr>
          <a:xfrm>
            <a:off x="0" y="11336"/>
            <a:ext cx="12192000" cy="1007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AEAB4-3D83-47F7-A0BE-49C8E212CB65}"/>
              </a:ext>
            </a:extLst>
          </p:cNvPr>
          <p:cNvSpPr/>
          <p:nvPr/>
        </p:nvSpPr>
        <p:spPr>
          <a:xfrm>
            <a:off x="2435347" y="3562352"/>
            <a:ext cx="1800225" cy="1009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CF8F18-24D2-4394-8441-097E6E5CEC50}"/>
              </a:ext>
            </a:extLst>
          </p:cNvPr>
          <p:cNvSpPr/>
          <p:nvPr/>
        </p:nvSpPr>
        <p:spPr>
          <a:xfrm>
            <a:off x="4907454" y="3562352"/>
            <a:ext cx="1899123" cy="1009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Visualisation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81916-C64E-499A-8781-4AD3F7768229}"/>
              </a:ext>
            </a:extLst>
          </p:cNvPr>
          <p:cNvSpPr/>
          <p:nvPr/>
        </p:nvSpPr>
        <p:spPr>
          <a:xfrm>
            <a:off x="7478459" y="3562352"/>
            <a:ext cx="1800225" cy="1009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Statistics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B5414-63D2-48BE-9356-DA3A0CCE2364}"/>
              </a:ext>
            </a:extLst>
          </p:cNvPr>
          <p:cNvCxnSpPr>
            <a:cxnSpLocks/>
          </p:cNvCxnSpPr>
          <p:nvPr/>
        </p:nvCxnSpPr>
        <p:spPr>
          <a:xfrm>
            <a:off x="4235572" y="4067177"/>
            <a:ext cx="67188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38D43C-9722-4A41-B05D-AD5B14886B8B}"/>
              </a:ext>
            </a:extLst>
          </p:cNvPr>
          <p:cNvCxnSpPr>
            <a:cxnSpLocks/>
          </p:cNvCxnSpPr>
          <p:nvPr/>
        </p:nvCxnSpPr>
        <p:spPr>
          <a:xfrm>
            <a:off x="6806577" y="4067177"/>
            <a:ext cx="67188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2ECBAB-3C8F-483D-8341-B9D0FBFA5825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>
            <a:off x="3311936" y="2660796"/>
            <a:ext cx="23524" cy="9015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7B9384-44B6-408E-B9D4-820FFC09DFB3}"/>
              </a:ext>
            </a:extLst>
          </p:cNvPr>
          <p:cNvSpPr/>
          <p:nvPr/>
        </p:nvSpPr>
        <p:spPr>
          <a:xfrm>
            <a:off x="7478458" y="5348577"/>
            <a:ext cx="1800225" cy="1009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Publish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54F0AE-BE16-4B35-8460-A8F7529A1D7A}"/>
              </a:ext>
            </a:extLst>
          </p:cNvPr>
          <p:cNvSpPr/>
          <p:nvPr/>
        </p:nvSpPr>
        <p:spPr>
          <a:xfrm>
            <a:off x="2411823" y="1651146"/>
            <a:ext cx="1800225" cy="1009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Research Question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E56947-AF71-4810-9BC9-F72A6994E8C7}"/>
              </a:ext>
            </a:extLst>
          </p:cNvPr>
          <p:cNvCxnSpPr>
            <a:stCxn id="12" idx="2"/>
            <a:endCxn id="26" idx="0"/>
          </p:cNvCxnSpPr>
          <p:nvPr/>
        </p:nvCxnSpPr>
        <p:spPr>
          <a:xfrm flipH="1">
            <a:off x="8378571" y="4572002"/>
            <a:ext cx="1" cy="7765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90BCA9-13A5-45C8-81E1-569686F8F8B3}"/>
              </a:ext>
            </a:extLst>
          </p:cNvPr>
          <p:cNvSpPr txBox="1"/>
          <p:nvPr/>
        </p:nvSpPr>
        <p:spPr>
          <a:xfrm>
            <a:off x="405925" y="2469363"/>
            <a:ext cx="181340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</a:rPr>
              <a:t>Create &amp; Structure an R Project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E109AB-9F55-4E08-9E9A-0E344DE107B6}"/>
              </a:ext>
            </a:extLst>
          </p:cNvPr>
          <p:cNvSpPr txBox="1"/>
          <p:nvPr/>
        </p:nvSpPr>
        <p:spPr>
          <a:xfrm>
            <a:off x="2354417" y="4654279"/>
            <a:ext cx="203096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Loading &amp; managing data </a:t>
            </a:r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with </a:t>
            </a:r>
            <a:r>
              <a:rPr lang="en-GB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dplyr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B9DD21-318B-492C-803C-C03F8C5D8F7D}"/>
              </a:ext>
            </a:extLst>
          </p:cNvPr>
          <p:cNvSpPr txBox="1"/>
          <p:nvPr/>
        </p:nvSpPr>
        <p:spPr>
          <a:xfrm>
            <a:off x="4907458" y="4653204"/>
            <a:ext cx="1899119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Data visualisation with </a:t>
            </a:r>
            <a:r>
              <a:rPr lang="en-GB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ggplot2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F92B80-DCDB-494D-B84D-E1FE58D8AC88}"/>
              </a:ext>
            </a:extLst>
          </p:cNvPr>
          <p:cNvSpPr txBox="1"/>
          <p:nvPr/>
        </p:nvSpPr>
        <p:spPr>
          <a:xfrm>
            <a:off x="9453436" y="3713234"/>
            <a:ext cx="2149732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</a:rPr>
              <a:t>Statistical tests on research data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73CBDD-EBB9-4F68-938A-3A0ACE729694}"/>
              </a:ext>
            </a:extLst>
          </p:cNvPr>
          <p:cNvSpPr txBox="1"/>
          <p:nvPr/>
        </p:nvSpPr>
        <p:spPr>
          <a:xfrm>
            <a:off x="9453436" y="5348577"/>
            <a:ext cx="2149732" cy="10156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</a:rPr>
              <a:t>Embed code, figures and results in R Markdown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209CCE68-64A3-4CEE-B639-2D7CC5E388DF}"/>
              </a:ext>
            </a:extLst>
          </p:cNvPr>
          <p:cNvSpPr txBox="1">
            <a:spLocks/>
          </p:cNvSpPr>
          <p:nvPr/>
        </p:nvSpPr>
        <p:spPr>
          <a:xfrm>
            <a:off x="1524000" y="-77601"/>
            <a:ext cx="9144000" cy="1185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Using R as a Research Tool: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Write, embed and render code and results into an HTML document.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5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24C1A7-59D9-49D3-938B-46B174E2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Report writing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246553-9C67-497B-B0A8-22E9927DA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34"/>
          <a:stretch/>
        </p:blipFill>
        <p:spPr>
          <a:xfrm>
            <a:off x="674727" y="1932495"/>
            <a:ext cx="5137517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145CEA-BA89-46DA-A569-C180F5CEFC80}"/>
              </a:ext>
            </a:extLst>
          </p:cNvPr>
          <p:cNvSpPr txBox="1"/>
          <p:nvPr/>
        </p:nvSpPr>
        <p:spPr>
          <a:xfrm>
            <a:off x="1573951" y="5850755"/>
            <a:ext cx="407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LaTeX</a:t>
            </a:r>
            <a:r>
              <a:rPr lang="en-GB" sz="2800" dirty="0"/>
              <a:t> and R </a:t>
            </a:r>
            <a:r>
              <a:rPr lang="en-GB" sz="2800" dirty="0" err="1"/>
              <a:t>Sweave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B30231-A8F6-481F-9C33-A54E8FCF5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67"/>
          <a:stretch/>
        </p:blipFill>
        <p:spPr>
          <a:xfrm>
            <a:off x="6595640" y="1932495"/>
            <a:ext cx="5089649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1AFC15-7EDE-4C6F-B9B8-53D559382FBE}"/>
              </a:ext>
            </a:extLst>
          </p:cNvPr>
          <p:cNvSpPr txBox="1"/>
          <p:nvPr/>
        </p:nvSpPr>
        <p:spPr>
          <a:xfrm>
            <a:off x="7965261" y="5898741"/>
            <a:ext cx="256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knitr</a:t>
            </a:r>
            <a:r>
              <a:rPr lang="en-GB" sz="2800" dirty="0"/>
              <a:t> to HTML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0B7804-09B5-40B9-BEBF-373E3BF39C3D}"/>
              </a:ext>
            </a:extLst>
          </p:cNvPr>
          <p:cNvSpPr/>
          <p:nvPr/>
        </p:nvSpPr>
        <p:spPr>
          <a:xfrm>
            <a:off x="6326800" y="1437669"/>
            <a:ext cx="5607968" cy="5243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B2824-346C-4C48-99FF-E476DF27A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40"/>
          <a:stretch/>
        </p:blipFill>
        <p:spPr>
          <a:xfrm>
            <a:off x="1573929" y="126853"/>
            <a:ext cx="9753004" cy="263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68084-9155-4EDA-8C16-DF48778B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51" y="5164932"/>
            <a:ext cx="9402991" cy="1180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841E9-75AD-4E56-9098-9BE84C8A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09"/>
          <a:stretch/>
        </p:blipFill>
        <p:spPr>
          <a:xfrm>
            <a:off x="1409196" y="3088708"/>
            <a:ext cx="9753004" cy="17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E6F1-58CE-45B7-B578-A534B9C1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267A-BF14-4038-80EE-3252C798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7075" cy="4351338"/>
          </a:xfrm>
        </p:spPr>
        <p:txBody>
          <a:bodyPr/>
          <a:lstStyle/>
          <a:p>
            <a:r>
              <a:rPr lang="en-GB" dirty="0"/>
              <a:t>Lightweight mark-up language</a:t>
            </a:r>
          </a:p>
          <a:p>
            <a:endParaRPr lang="en-GB" dirty="0"/>
          </a:p>
          <a:p>
            <a:r>
              <a:rPr lang="en-GB" dirty="0"/>
              <a:t>Basic text formatting, adding images, creating lists, etc.</a:t>
            </a:r>
          </a:p>
          <a:p>
            <a:endParaRPr lang="en-GB" dirty="0"/>
          </a:p>
          <a:p>
            <a:r>
              <a:rPr lang="en-GB" dirty="0"/>
              <a:t>Can embed code and results, making it useful for reproducible research.</a:t>
            </a:r>
          </a:p>
          <a:p>
            <a:endParaRPr lang="en-GB" dirty="0"/>
          </a:p>
          <a:p>
            <a:r>
              <a:rPr lang="en-GB" dirty="0"/>
              <a:t>Looks very much like regular text with a few extra characters (#, *, etc)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2A2-9969-430A-990C-7F15BAA6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DED1-61AC-4401-9E54-D83D3125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BEEF1-B49E-4429-B969-41C994A5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76200"/>
            <a:ext cx="91725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0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DC38-5F52-48E2-843F-C535B6E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C4E6-4CB0-4268-A043-5FA78DD8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AA832-C0C8-4F87-B7D0-AE912C64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14" y="0"/>
            <a:ext cx="6703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7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FA69-BB11-43C7-BFC3-2D02E205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7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379</Words>
  <Application>Microsoft Office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Using R as a Research Tool.</vt:lpstr>
      <vt:lpstr>PowerPoint Presentation</vt:lpstr>
      <vt:lpstr>Today’s session:</vt:lpstr>
      <vt:lpstr>Report writing</vt:lpstr>
      <vt:lpstr>PowerPoint Presentation</vt:lpstr>
      <vt:lpstr>Markdown Language</vt:lpstr>
      <vt:lpstr>PowerPoint Presentation</vt:lpstr>
      <vt:lpstr>PowerPoint Presentation</vt:lpstr>
      <vt:lpstr>Worked example…</vt:lpstr>
      <vt:lpstr>Today’s session:</vt:lpstr>
      <vt:lpstr>Chi-squared (χ2) contingency table</vt:lpstr>
      <vt:lpstr>Two sample t-test</vt:lpstr>
      <vt:lpstr>Simple linear regression</vt:lpstr>
      <vt:lpstr>Need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as a Research Tool.</dc:title>
  <dc:creator>JOHNSTON Susan</dc:creator>
  <cp:lastModifiedBy>JOHNSTON Susan</cp:lastModifiedBy>
  <cp:revision>48</cp:revision>
  <dcterms:created xsi:type="dcterms:W3CDTF">2017-11-06T22:28:32Z</dcterms:created>
  <dcterms:modified xsi:type="dcterms:W3CDTF">2020-11-17T01:21:57Z</dcterms:modified>
</cp:coreProperties>
</file>