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80" r:id="rId5"/>
    <p:sldId id="281" r:id="rId6"/>
    <p:sldId id="282" r:id="rId7"/>
    <p:sldId id="283" r:id="rId8"/>
    <p:sldId id="272" r:id="rId9"/>
    <p:sldId id="279" r:id="rId10"/>
    <p:sldId id="278" r:id="rId11"/>
    <p:sldId id="273" r:id="rId12"/>
    <p:sldId id="275" r:id="rId13"/>
    <p:sldId id="274" r:id="rId14"/>
    <p:sldId id="265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6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4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5" Type="http://schemas.openxmlformats.org/officeDocument/2006/relationships/slideLayout" Target="../slideLayouts/slideLayout2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6746875" y="3785235"/>
            <a:ext cx="3373755" cy="80518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By </a:t>
            </a:r>
            <a:r>
              <a:rPr lang="zh-CN" altLang="en-US" sz="2000" dirty="0"/>
              <a:t>苏军又</a:t>
            </a:r>
            <a:r>
              <a:rPr lang="en-US" altLang="zh-CN" sz="2000" dirty="0"/>
              <a:t> </a:t>
            </a:r>
            <a:r>
              <a:rPr lang="zh-CN" altLang="en-US" sz="2000" dirty="0"/>
              <a:t>陈鹏如</a:t>
            </a:r>
            <a:r>
              <a:rPr lang="en-US" altLang="zh-CN" sz="2000" dirty="0"/>
              <a:t> </a:t>
            </a:r>
            <a:r>
              <a:rPr lang="zh-CN" altLang="en-US" sz="2000" dirty="0"/>
              <a:t>张兆杉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金邦景</a:t>
            </a:r>
            <a:r>
              <a:rPr lang="en-US" altLang="zh-CN" sz="2000" dirty="0"/>
              <a:t> </a:t>
            </a:r>
            <a:r>
              <a:rPr lang="zh-CN" altLang="en-US" sz="2000" dirty="0"/>
              <a:t>钟靖宸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2898140" y="2422525"/>
            <a:ext cx="615950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8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Project Helper</a:t>
            </a:r>
            <a:endParaRPr lang="en-US" altLang="en-US" sz="80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8240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t>前端:</a:t>
            </a:r>
          </a:p>
          <a:p>
            <a:pPr marL="0" indent="457200">
              <a:lnSpc>
                <a:spcPct val="150000"/>
              </a:lnSpc>
              <a:buNone/>
            </a:pPr>
            <a:r>
              <a:t>1. </a:t>
            </a:r>
            <a:r>
              <a:rPr b="1"/>
              <a:t>Vue.js:</a:t>
            </a:r>
            <a:r>
              <a:t> 主要的前端框架，它是一个渐进式的JavaScript框架，适用于构建用户界面。</a:t>
            </a:r>
          </a:p>
          <a:p>
            <a:pPr marL="0" indent="457200">
              <a:lnSpc>
                <a:spcPct val="150000"/>
              </a:lnSpc>
              <a:buNone/>
            </a:pPr>
            <a:r>
              <a:t>2. </a:t>
            </a:r>
            <a:r>
              <a:rPr b="1"/>
              <a:t>Vuex:</a:t>
            </a:r>
            <a:r>
              <a:t> 用于状态管理，确保应用状态的一致性和可预测性。</a:t>
            </a:r>
          </a:p>
          <a:p>
            <a:pPr marL="0" indent="457200">
              <a:lnSpc>
                <a:spcPct val="150000"/>
              </a:lnSpc>
              <a:buNone/>
            </a:pPr>
            <a:r>
              <a:t>3. </a:t>
            </a:r>
            <a:r>
              <a:rPr b="1"/>
              <a:t>Vuetify:</a:t>
            </a:r>
            <a:r>
              <a:t> UI框架，为Vue提供了丰富的组件库，使得界面开发更为简单。</a:t>
            </a:r>
          </a:p>
          <a:p>
            <a:pPr marL="0" indent="457200">
              <a:lnSpc>
                <a:spcPct val="150000"/>
              </a:lnSpc>
              <a:buNone/>
            </a:pPr>
            <a:r>
              <a:t>4. </a:t>
            </a:r>
            <a:r>
              <a:rPr b="1"/>
              <a:t>Axios: </a:t>
            </a:r>
            <a:r>
              <a:t>用于前端与后端的HTTP通信。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sz="2500"/>
              <a:t>后端:</a:t>
            </a:r>
            <a:endParaRPr sz="2500"/>
          </a:p>
          <a:p>
            <a:pPr marL="0" indent="457200" algn="l">
              <a:lnSpc>
                <a:spcPct val="150000"/>
              </a:lnSpc>
              <a:buNone/>
            </a:pPr>
            <a:r>
              <a:rPr sz="2500"/>
              <a:t>1. </a:t>
            </a:r>
            <a:r>
              <a:rPr sz="2500" b="1"/>
              <a:t>Java:</a:t>
            </a:r>
            <a:r>
              <a:rPr sz="2500"/>
              <a:t> 主要的编程语言。</a:t>
            </a:r>
            <a:endParaRPr sz="2500"/>
          </a:p>
          <a:p>
            <a:pPr marL="0" indent="457200" algn="l">
              <a:lnSpc>
                <a:spcPct val="150000"/>
              </a:lnSpc>
              <a:buNone/>
            </a:pPr>
            <a:r>
              <a:rPr sz="2500"/>
              <a:t>2. </a:t>
            </a:r>
            <a:r>
              <a:rPr sz="2500" b="1"/>
              <a:t>Spring Boot:</a:t>
            </a:r>
            <a:r>
              <a:rPr sz="2500"/>
              <a:t> 后端框架，简化了基于Spring的应用开发。</a:t>
            </a:r>
            <a:endParaRPr sz="2500"/>
          </a:p>
          <a:p>
            <a:pPr marL="0" indent="457200" algn="l">
              <a:lnSpc>
                <a:spcPct val="150000"/>
              </a:lnSpc>
              <a:buNone/>
            </a:pPr>
            <a:r>
              <a:rPr sz="2500"/>
              <a:t>3. </a:t>
            </a:r>
            <a:r>
              <a:rPr sz="2500" b="1"/>
              <a:t>Spring Data JPA: </a:t>
            </a:r>
            <a:r>
              <a:rPr sz="2500"/>
              <a:t>简化数据库操作，提供了对象关系映射。</a:t>
            </a:r>
            <a:endParaRPr sz="2500"/>
          </a:p>
          <a:p>
            <a:pPr marL="0" indent="457200" algn="l">
              <a:lnSpc>
                <a:spcPct val="150000"/>
              </a:lnSpc>
              <a:buNone/>
            </a:pPr>
            <a:r>
              <a:rPr sz="2500"/>
              <a:t>4. </a:t>
            </a:r>
            <a:r>
              <a:rPr sz="2500" b="1"/>
              <a:t>PostgreSQL: </a:t>
            </a:r>
            <a:r>
              <a:rPr sz="2500"/>
              <a:t>关系型数据库。</a:t>
            </a:r>
            <a:endParaRPr sz="2500"/>
          </a:p>
          <a:p>
            <a:pPr marL="0" indent="457200" algn="l">
              <a:lnSpc>
                <a:spcPct val="150000"/>
              </a:lnSpc>
              <a:buNone/>
            </a:pPr>
            <a:r>
              <a:rPr lang="en-US" sz="2500"/>
              <a:t>5. </a:t>
            </a:r>
            <a:r>
              <a:rPr lang="en-US" sz="2500" b="1"/>
              <a:t>Navicat:</a:t>
            </a:r>
            <a:r>
              <a:rPr lang="en-US" sz="2500"/>
              <a:t> 数据库管理工具</a:t>
            </a:r>
            <a:r>
              <a:rPr lang="zh-CN" altLang="en-US" sz="2500"/>
              <a:t>，</a:t>
            </a:r>
            <a:r>
              <a:rPr lang="en-US" sz="2500"/>
              <a:t>能够更加方便的管理数据库。</a:t>
            </a:r>
            <a:endParaRPr lang="en-US"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6064683" y="1494970"/>
            <a:ext cx="76186" cy="4932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rgbClr val="FC6C5C">
              <a:shade val="50000"/>
            </a:srgbClr>
          </a:lnRef>
          <a:fillRef idx="1">
            <a:srgbClr val="FC6C5C"/>
          </a:fillRef>
          <a:effectRef idx="0">
            <a:srgbClr val="FC6C5C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600" b="1">
              <a:solidFill>
                <a:sysClr val="window" lastClr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4004741" y="1423399"/>
            <a:ext cx="6113311" cy="634456"/>
            <a:chOff x="2539796" y="1630409"/>
            <a:chExt cx="6113311" cy="634456"/>
          </a:xfrm>
        </p:grpSpPr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4366938" y="1746419"/>
              <a:ext cx="423677" cy="423677"/>
            </a:xfrm>
            <a:prstGeom prst="ellipse">
              <a:avLst/>
            </a:prstGeom>
            <a:solidFill>
              <a:srgbClr val="FC6C5C"/>
            </a:solidFill>
            <a:ln w="38100"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 b="1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5"/>
              </p:custDataLst>
            </p:nvPr>
          </p:nvSpPr>
          <p:spPr>
            <a:xfrm>
              <a:off x="2539796" y="1630409"/>
              <a:ext cx="1570990" cy="634365"/>
            </a:xfrm>
            <a:custGeom>
              <a:avLst/>
              <a:gdLst>
                <a:gd name="connsiteX0" fmla="*/ 60128 w 1651000"/>
                <a:gd name="connsiteY0" fmla="*/ 0 h 722694"/>
                <a:gd name="connsiteX1" fmla="*/ 1463872 w 1651000"/>
                <a:gd name="connsiteY1" fmla="*/ 0 h 722694"/>
                <a:gd name="connsiteX2" fmla="*/ 1524000 w 1651000"/>
                <a:gd name="connsiteY2" fmla="*/ 60128 h 722694"/>
                <a:gd name="connsiteX3" fmla="*/ 1524000 w 1651000"/>
                <a:gd name="connsiteY3" fmla="*/ 247477 h 722694"/>
                <a:gd name="connsiteX4" fmla="*/ 1651000 w 1651000"/>
                <a:gd name="connsiteY4" fmla="*/ 361348 h 722694"/>
                <a:gd name="connsiteX5" fmla="*/ 1524000 w 1651000"/>
                <a:gd name="connsiteY5" fmla="*/ 475220 h 722694"/>
                <a:gd name="connsiteX6" fmla="*/ 1524000 w 1651000"/>
                <a:gd name="connsiteY6" fmla="*/ 662566 h 722694"/>
                <a:gd name="connsiteX7" fmla="*/ 1463872 w 1651000"/>
                <a:gd name="connsiteY7" fmla="*/ 722694 h 722694"/>
                <a:gd name="connsiteX8" fmla="*/ 60128 w 1651000"/>
                <a:gd name="connsiteY8" fmla="*/ 722694 h 722694"/>
                <a:gd name="connsiteX9" fmla="*/ 0 w 1651000"/>
                <a:gd name="connsiteY9" fmla="*/ 662566 h 722694"/>
                <a:gd name="connsiteX10" fmla="*/ 0 w 1651000"/>
                <a:gd name="connsiteY10" fmla="*/ 60128 h 722694"/>
                <a:gd name="connsiteX11" fmla="*/ 60128 w 1651000"/>
                <a:gd name="connsiteY11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1000" h="722694">
                  <a:moveTo>
                    <a:pt x="60128" y="0"/>
                  </a:moveTo>
                  <a:lnTo>
                    <a:pt x="1463872" y="0"/>
                  </a:lnTo>
                  <a:cubicBezTo>
                    <a:pt x="1497080" y="0"/>
                    <a:pt x="1524000" y="26920"/>
                    <a:pt x="1524000" y="60128"/>
                  </a:cubicBezTo>
                  <a:lnTo>
                    <a:pt x="1524000" y="247477"/>
                  </a:lnTo>
                  <a:lnTo>
                    <a:pt x="1651000" y="361348"/>
                  </a:lnTo>
                  <a:lnTo>
                    <a:pt x="1524000" y="475220"/>
                  </a:lnTo>
                  <a:lnTo>
                    <a:pt x="1524000" y="662566"/>
                  </a:lnTo>
                  <a:cubicBezTo>
                    <a:pt x="1524000" y="695774"/>
                    <a:pt x="1497080" y="722694"/>
                    <a:pt x="1463872" y="722694"/>
                  </a:cubicBez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C6C5C">
                    <a:lumMod val="40000"/>
                    <a:lumOff val="60000"/>
                  </a:srgbClr>
                </a:gs>
                <a:gs pos="100000">
                  <a:srgbClr val="FC6C5C">
                    <a:lumMod val="20000"/>
                    <a:lumOff val="80000"/>
                  </a:srgbClr>
                </a:gs>
              </a:gsLst>
              <a:lin ang="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180000" tIns="0" rIns="0" bIns="0" rtlCol="0" anchor="ctr">
              <a:normAutofit/>
            </a:bodyPr>
            <a:p>
              <a:pPr algn="ctr">
                <a:lnSpc>
                  <a:spcPct val="96000"/>
                </a:lnSpc>
              </a:pPr>
              <a:r>
                <a:rPr lang="en-US" altLang="zh-CN" dirty="0" smtClean="0">
                  <a:solidFill>
                    <a:srgbClr val="333333"/>
                  </a:solidFill>
                  <a:latin typeface="Calibri Light" panose="020F0302020204030204" charset="0"/>
                  <a:ea typeface="+mn-ea"/>
                  <a:cs typeface="+mn-ea"/>
                </a:rPr>
                <a:t>2023/10/29</a:t>
              </a:r>
              <a:endParaRPr lang="en-US" altLang="zh-CN" dirty="0" smtClean="0">
                <a:solidFill>
                  <a:srgbClr val="333333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6"/>
              </p:custDataLst>
            </p:nvPr>
          </p:nvSpPr>
          <p:spPr>
            <a:xfrm>
              <a:off x="2539796" y="1630409"/>
              <a:ext cx="250861" cy="634456"/>
            </a:xfrm>
            <a:custGeom>
              <a:avLst/>
              <a:gdLst>
                <a:gd name="connsiteX0" fmla="*/ 60128 w 285750"/>
                <a:gd name="connsiteY0" fmla="*/ 0 h 722694"/>
                <a:gd name="connsiteX1" fmla="*/ 285750 w 285750"/>
                <a:gd name="connsiteY1" fmla="*/ 0 h 722694"/>
                <a:gd name="connsiteX2" fmla="*/ 285750 w 285750"/>
                <a:gd name="connsiteY2" fmla="*/ 722694 h 722694"/>
                <a:gd name="connsiteX3" fmla="*/ 60128 w 285750"/>
                <a:gd name="connsiteY3" fmla="*/ 722694 h 722694"/>
                <a:gd name="connsiteX4" fmla="*/ 0 w 285750"/>
                <a:gd name="connsiteY4" fmla="*/ 662566 h 722694"/>
                <a:gd name="connsiteX5" fmla="*/ 0 w 285750"/>
                <a:gd name="connsiteY5" fmla="*/ 60128 h 722694"/>
                <a:gd name="connsiteX6" fmla="*/ 60128 w 285750"/>
                <a:gd name="connsiteY6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722694">
                  <a:moveTo>
                    <a:pt x="60128" y="0"/>
                  </a:moveTo>
                  <a:lnTo>
                    <a:pt x="285750" y="0"/>
                  </a:lnTo>
                  <a:lnTo>
                    <a:pt x="285750" y="722694"/>
                  </a:ln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solidFill>
              <a:srgbClr val="FC6C5C"/>
            </a:solidFill>
            <a:ln>
              <a:noFill/>
            </a:ln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7"/>
              </p:custDataLst>
            </p:nvPr>
          </p:nvSpPr>
          <p:spPr>
            <a:xfrm>
              <a:off x="6749199" y="1680563"/>
              <a:ext cx="190390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p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完成平台一个基础页面的</a:t>
              </a:r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搭建</a:t>
              </a:r>
              <a:endParaRPr lang="zh-CN" altLang="en-US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8"/>
              </p:custDataLst>
            </p:nvPr>
          </p:nvSpPr>
          <p:spPr>
            <a:xfrm>
              <a:off x="4417807" y="1797288"/>
              <a:ext cx="321938" cy="321938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  <a:effectLst>
              <a:outerShdw blurRad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en-US" altLang="zh-CN" sz="1600" b="1" smtClean="0">
                  <a:solidFill>
                    <a:srgbClr val="333333"/>
                  </a:solidFill>
                  <a:latin typeface="Calibri" panose="020F0502020204030204" charset="0"/>
                  <a:ea typeface="宋体" panose="02010600030101010101" pitchFamily="2" charset="-122"/>
                </a:rPr>
                <a:t>A</a:t>
              </a:r>
              <a:endParaRPr lang="zh-CN" altLang="en-US" sz="1600" b="1">
                <a:solidFill>
                  <a:srgbClr val="333333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9"/>
              </p:custDataLst>
            </p:nvPr>
          </p:nvCxnSpPr>
          <p:spPr>
            <a:xfrm>
              <a:off x="4905829" y="1944914"/>
              <a:ext cx="1712685" cy="0"/>
            </a:xfrm>
            <a:prstGeom prst="line">
              <a:avLst/>
            </a:prstGeom>
            <a:ln>
              <a:solidFill>
                <a:srgbClr val="B2B2B2"/>
              </a:solidFill>
              <a:prstDash val="dash"/>
              <a:headEnd type="none"/>
              <a:tailEnd type="triangle"/>
            </a:ln>
          </p:spPr>
          <p:style>
            <a:lnRef idx="1">
              <a:srgbClr val="FC6C5C"/>
            </a:lnRef>
            <a:fillRef idx="0">
              <a:srgbClr val="FC6C5C"/>
            </a:fillRef>
            <a:effectRef idx="0">
              <a:srgbClr val="FC6C5C"/>
            </a:effectRef>
            <a:fontRef idx="minor">
              <a:sysClr val="windowText" lastClr="000000"/>
            </a:fontRef>
          </p:style>
        </p:cxnSp>
      </p:grp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4004741" y="3017449"/>
            <a:ext cx="6113311" cy="634456"/>
            <a:chOff x="2539796" y="3224459"/>
            <a:chExt cx="6113311" cy="634456"/>
          </a:xfrm>
        </p:grpSpPr>
        <p:sp>
          <p:nvSpPr>
            <p:cNvPr id="38" name="椭圆 37"/>
            <p:cNvSpPr/>
            <p:nvPr>
              <p:custDataLst>
                <p:tags r:id="rId11"/>
              </p:custDataLst>
            </p:nvPr>
          </p:nvSpPr>
          <p:spPr>
            <a:xfrm>
              <a:off x="4366938" y="3340469"/>
              <a:ext cx="423677" cy="423677"/>
            </a:xfrm>
            <a:prstGeom prst="ellipse">
              <a:avLst/>
            </a:prstGeom>
            <a:solidFill>
              <a:srgbClr val="FC6C5C"/>
            </a:solidFill>
            <a:ln w="38100"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 b="1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4" name="任意多边形 43"/>
            <p:cNvSpPr/>
            <p:nvPr>
              <p:custDataLst>
                <p:tags r:id="rId12"/>
              </p:custDataLst>
            </p:nvPr>
          </p:nvSpPr>
          <p:spPr>
            <a:xfrm>
              <a:off x="2539796" y="3224459"/>
              <a:ext cx="1570990" cy="634365"/>
            </a:xfrm>
            <a:custGeom>
              <a:avLst/>
              <a:gdLst>
                <a:gd name="connsiteX0" fmla="*/ 60128 w 1651000"/>
                <a:gd name="connsiteY0" fmla="*/ 0 h 722694"/>
                <a:gd name="connsiteX1" fmla="*/ 1463872 w 1651000"/>
                <a:gd name="connsiteY1" fmla="*/ 0 h 722694"/>
                <a:gd name="connsiteX2" fmla="*/ 1524000 w 1651000"/>
                <a:gd name="connsiteY2" fmla="*/ 60128 h 722694"/>
                <a:gd name="connsiteX3" fmla="*/ 1524000 w 1651000"/>
                <a:gd name="connsiteY3" fmla="*/ 247477 h 722694"/>
                <a:gd name="connsiteX4" fmla="*/ 1651000 w 1651000"/>
                <a:gd name="connsiteY4" fmla="*/ 361348 h 722694"/>
                <a:gd name="connsiteX5" fmla="*/ 1524000 w 1651000"/>
                <a:gd name="connsiteY5" fmla="*/ 475220 h 722694"/>
                <a:gd name="connsiteX6" fmla="*/ 1524000 w 1651000"/>
                <a:gd name="connsiteY6" fmla="*/ 662566 h 722694"/>
                <a:gd name="connsiteX7" fmla="*/ 1463872 w 1651000"/>
                <a:gd name="connsiteY7" fmla="*/ 722694 h 722694"/>
                <a:gd name="connsiteX8" fmla="*/ 60128 w 1651000"/>
                <a:gd name="connsiteY8" fmla="*/ 722694 h 722694"/>
                <a:gd name="connsiteX9" fmla="*/ 0 w 1651000"/>
                <a:gd name="connsiteY9" fmla="*/ 662566 h 722694"/>
                <a:gd name="connsiteX10" fmla="*/ 0 w 1651000"/>
                <a:gd name="connsiteY10" fmla="*/ 60128 h 722694"/>
                <a:gd name="connsiteX11" fmla="*/ 60128 w 1651000"/>
                <a:gd name="connsiteY11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1000" h="722694">
                  <a:moveTo>
                    <a:pt x="60128" y="0"/>
                  </a:moveTo>
                  <a:lnTo>
                    <a:pt x="1463872" y="0"/>
                  </a:lnTo>
                  <a:cubicBezTo>
                    <a:pt x="1497080" y="0"/>
                    <a:pt x="1524000" y="26920"/>
                    <a:pt x="1524000" y="60128"/>
                  </a:cubicBezTo>
                  <a:lnTo>
                    <a:pt x="1524000" y="247477"/>
                  </a:lnTo>
                  <a:lnTo>
                    <a:pt x="1651000" y="361348"/>
                  </a:lnTo>
                  <a:lnTo>
                    <a:pt x="1524000" y="475220"/>
                  </a:lnTo>
                  <a:lnTo>
                    <a:pt x="1524000" y="662566"/>
                  </a:lnTo>
                  <a:cubicBezTo>
                    <a:pt x="1524000" y="695774"/>
                    <a:pt x="1497080" y="722694"/>
                    <a:pt x="1463872" y="722694"/>
                  </a:cubicBez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C6C5C">
                    <a:lumMod val="40000"/>
                    <a:lumOff val="60000"/>
                  </a:srgbClr>
                </a:gs>
                <a:gs pos="100000">
                  <a:srgbClr val="FC6C5C">
                    <a:lumMod val="20000"/>
                    <a:lumOff val="80000"/>
                  </a:srgbClr>
                </a:gs>
              </a:gsLst>
              <a:lin ang="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180000" tIns="0" rIns="0" bIns="0" rtlCol="0" anchor="ctr">
              <a:normAutofit/>
            </a:bodyPr>
            <a:p>
              <a:pPr algn="ctr">
                <a:lnSpc>
                  <a:spcPct val="96000"/>
                </a:lnSpc>
              </a:pPr>
              <a:r>
                <a:rPr lang="en-US" altLang="zh-CN" dirty="0" smtClean="0">
                  <a:solidFill>
                    <a:srgbClr val="333333"/>
                  </a:solidFill>
                  <a:latin typeface="Calibri Light" panose="020F0302020204030204" charset="0"/>
                  <a:ea typeface="+mn-ea"/>
                  <a:cs typeface="+mn-ea"/>
                </a:rPr>
                <a:t>2023/11/29</a:t>
              </a:r>
              <a:endParaRPr lang="en-US" altLang="zh-CN" dirty="0" smtClean="0">
                <a:solidFill>
                  <a:srgbClr val="333333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9" name="任意多边形 48"/>
            <p:cNvSpPr/>
            <p:nvPr>
              <p:custDataLst>
                <p:tags r:id="rId13"/>
              </p:custDataLst>
            </p:nvPr>
          </p:nvSpPr>
          <p:spPr>
            <a:xfrm>
              <a:off x="2539796" y="3224459"/>
              <a:ext cx="250861" cy="634456"/>
            </a:xfrm>
            <a:custGeom>
              <a:avLst/>
              <a:gdLst>
                <a:gd name="connsiteX0" fmla="*/ 60128 w 285750"/>
                <a:gd name="connsiteY0" fmla="*/ 0 h 722694"/>
                <a:gd name="connsiteX1" fmla="*/ 285750 w 285750"/>
                <a:gd name="connsiteY1" fmla="*/ 0 h 722694"/>
                <a:gd name="connsiteX2" fmla="*/ 285750 w 285750"/>
                <a:gd name="connsiteY2" fmla="*/ 722694 h 722694"/>
                <a:gd name="connsiteX3" fmla="*/ 60128 w 285750"/>
                <a:gd name="connsiteY3" fmla="*/ 722694 h 722694"/>
                <a:gd name="connsiteX4" fmla="*/ 0 w 285750"/>
                <a:gd name="connsiteY4" fmla="*/ 662566 h 722694"/>
                <a:gd name="connsiteX5" fmla="*/ 0 w 285750"/>
                <a:gd name="connsiteY5" fmla="*/ 60128 h 722694"/>
                <a:gd name="connsiteX6" fmla="*/ 60128 w 285750"/>
                <a:gd name="connsiteY6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722694">
                  <a:moveTo>
                    <a:pt x="60128" y="0"/>
                  </a:moveTo>
                  <a:lnTo>
                    <a:pt x="285750" y="0"/>
                  </a:lnTo>
                  <a:lnTo>
                    <a:pt x="285750" y="722694"/>
                  </a:ln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solidFill>
              <a:srgbClr val="FC6C5C"/>
            </a:solidFill>
            <a:ln>
              <a:noFill/>
            </a:ln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14"/>
              </p:custDataLst>
            </p:nvPr>
          </p:nvSpPr>
          <p:spPr>
            <a:xfrm>
              <a:off x="6749199" y="3274613"/>
              <a:ext cx="190390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p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中期</a:t>
              </a:r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答辩</a:t>
              </a:r>
              <a:endParaRPr lang="zh-CN" altLang="en-US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51" name="椭圆 50"/>
            <p:cNvSpPr/>
            <p:nvPr>
              <p:custDataLst>
                <p:tags r:id="rId15"/>
              </p:custDataLst>
            </p:nvPr>
          </p:nvSpPr>
          <p:spPr>
            <a:xfrm>
              <a:off x="4417807" y="3391338"/>
              <a:ext cx="321938" cy="321938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  <a:effectLst>
              <a:outerShdw blurRad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en-US" altLang="zh-CN" sz="1600" b="1" smtClean="0">
                  <a:solidFill>
                    <a:srgbClr val="333333"/>
                  </a:solidFill>
                  <a:latin typeface="Calibri" panose="020F0502020204030204" charset="0"/>
                  <a:ea typeface="宋体" panose="02010600030101010101" pitchFamily="2" charset="-122"/>
                </a:rPr>
                <a:t>C</a:t>
              </a:r>
              <a:endParaRPr lang="zh-CN" altLang="en-US" sz="1600" b="1">
                <a:solidFill>
                  <a:srgbClr val="333333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连接符 42"/>
            <p:cNvCxnSpPr/>
            <p:nvPr>
              <p:custDataLst>
                <p:tags r:id="rId16"/>
              </p:custDataLst>
            </p:nvPr>
          </p:nvCxnSpPr>
          <p:spPr>
            <a:xfrm>
              <a:off x="4905829" y="3541485"/>
              <a:ext cx="1712685" cy="0"/>
            </a:xfrm>
            <a:prstGeom prst="line">
              <a:avLst/>
            </a:prstGeom>
            <a:ln>
              <a:solidFill>
                <a:srgbClr val="B2B2B2"/>
              </a:solidFill>
              <a:prstDash val="dash"/>
              <a:headEnd type="none"/>
              <a:tailEnd type="triangle"/>
            </a:ln>
          </p:spPr>
          <p:style>
            <a:lnRef idx="1">
              <a:srgbClr val="FC6C5C"/>
            </a:lnRef>
            <a:fillRef idx="0">
              <a:srgbClr val="FC6C5C"/>
            </a:fillRef>
            <a:effectRef idx="0">
              <a:srgbClr val="FC6C5C"/>
            </a:effectRef>
            <a:fontRef idx="minor">
              <a:sysClr val="windowText" lastClr="000000"/>
            </a:fontRef>
          </p:style>
        </p:cxnSp>
      </p:grpSp>
      <p:grpSp>
        <p:nvGrpSpPr>
          <p:cNvPr id="8" name="组合 7"/>
          <p:cNvGrpSpPr/>
          <p:nvPr>
            <p:custDataLst>
              <p:tags r:id="rId17"/>
            </p:custDataLst>
          </p:nvPr>
        </p:nvGrpSpPr>
        <p:grpSpPr>
          <a:xfrm>
            <a:off x="4004741" y="4611499"/>
            <a:ext cx="6113311" cy="634456"/>
            <a:chOff x="2539796" y="4818509"/>
            <a:chExt cx="6113311" cy="634456"/>
          </a:xfrm>
        </p:grpSpPr>
        <p:sp>
          <p:nvSpPr>
            <p:cNvPr id="59" name="椭圆 58"/>
            <p:cNvSpPr/>
            <p:nvPr>
              <p:custDataLst>
                <p:tags r:id="rId18"/>
              </p:custDataLst>
            </p:nvPr>
          </p:nvSpPr>
          <p:spPr>
            <a:xfrm>
              <a:off x="4366938" y="4934519"/>
              <a:ext cx="423677" cy="423677"/>
            </a:xfrm>
            <a:prstGeom prst="ellipse">
              <a:avLst/>
            </a:prstGeom>
            <a:solidFill>
              <a:srgbClr val="FC6C5C"/>
            </a:solidFill>
            <a:ln w="38100"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 b="1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0" name="任意多边形 59"/>
            <p:cNvSpPr/>
            <p:nvPr>
              <p:custDataLst>
                <p:tags r:id="rId19"/>
              </p:custDataLst>
            </p:nvPr>
          </p:nvSpPr>
          <p:spPr>
            <a:xfrm>
              <a:off x="2539796" y="4818509"/>
              <a:ext cx="1570990" cy="634365"/>
            </a:xfrm>
            <a:custGeom>
              <a:avLst/>
              <a:gdLst>
                <a:gd name="connsiteX0" fmla="*/ 60128 w 1651000"/>
                <a:gd name="connsiteY0" fmla="*/ 0 h 722694"/>
                <a:gd name="connsiteX1" fmla="*/ 1463872 w 1651000"/>
                <a:gd name="connsiteY1" fmla="*/ 0 h 722694"/>
                <a:gd name="connsiteX2" fmla="*/ 1524000 w 1651000"/>
                <a:gd name="connsiteY2" fmla="*/ 60128 h 722694"/>
                <a:gd name="connsiteX3" fmla="*/ 1524000 w 1651000"/>
                <a:gd name="connsiteY3" fmla="*/ 247477 h 722694"/>
                <a:gd name="connsiteX4" fmla="*/ 1651000 w 1651000"/>
                <a:gd name="connsiteY4" fmla="*/ 361348 h 722694"/>
                <a:gd name="connsiteX5" fmla="*/ 1524000 w 1651000"/>
                <a:gd name="connsiteY5" fmla="*/ 475220 h 722694"/>
                <a:gd name="connsiteX6" fmla="*/ 1524000 w 1651000"/>
                <a:gd name="connsiteY6" fmla="*/ 662566 h 722694"/>
                <a:gd name="connsiteX7" fmla="*/ 1463872 w 1651000"/>
                <a:gd name="connsiteY7" fmla="*/ 722694 h 722694"/>
                <a:gd name="connsiteX8" fmla="*/ 60128 w 1651000"/>
                <a:gd name="connsiteY8" fmla="*/ 722694 h 722694"/>
                <a:gd name="connsiteX9" fmla="*/ 0 w 1651000"/>
                <a:gd name="connsiteY9" fmla="*/ 662566 h 722694"/>
                <a:gd name="connsiteX10" fmla="*/ 0 w 1651000"/>
                <a:gd name="connsiteY10" fmla="*/ 60128 h 722694"/>
                <a:gd name="connsiteX11" fmla="*/ 60128 w 1651000"/>
                <a:gd name="connsiteY11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1000" h="722694">
                  <a:moveTo>
                    <a:pt x="60128" y="0"/>
                  </a:moveTo>
                  <a:lnTo>
                    <a:pt x="1463872" y="0"/>
                  </a:lnTo>
                  <a:cubicBezTo>
                    <a:pt x="1497080" y="0"/>
                    <a:pt x="1524000" y="26920"/>
                    <a:pt x="1524000" y="60128"/>
                  </a:cubicBezTo>
                  <a:lnTo>
                    <a:pt x="1524000" y="247477"/>
                  </a:lnTo>
                  <a:lnTo>
                    <a:pt x="1651000" y="361348"/>
                  </a:lnTo>
                  <a:lnTo>
                    <a:pt x="1524000" y="475220"/>
                  </a:lnTo>
                  <a:lnTo>
                    <a:pt x="1524000" y="662566"/>
                  </a:lnTo>
                  <a:cubicBezTo>
                    <a:pt x="1524000" y="695774"/>
                    <a:pt x="1497080" y="722694"/>
                    <a:pt x="1463872" y="722694"/>
                  </a:cubicBez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C6C5C">
                    <a:lumMod val="40000"/>
                    <a:lumOff val="60000"/>
                  </a:srgbClr>
                </a:gs>
                <a:gs pos="100000">
                  <a:srgbClr val="FC6C5C">
                    <a:lumMod val="20000"/>
                    <a:lumOff val="80000"/>
                  </a:srgbClr>
                </a:gs>
              </a:gsLst>
              <a:lin ang="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180000" tIns="0" rIns="0" bIns="0" rtlCol="0" anchor="ctr">
              <a:normAutofit/>
            </a:bodyPr>
            <a:p>
              <a:pPr algn="ctr">
                <a:lnSpc>
                  <a:spcPct val="96000"/>
                </a:lnSpc>
              </a:pPr>
              <a:r>
                <a:rPr lang="en-US" altLang="zh-CN" dirty="0" smtClean="0">
                  <a:solidFill>
                    <a:srgbClr val="333333"/>
                  </a:solidFill>
                  <a:latin typeface="Calibri Light" panose="020F0302020204030204" charset="0"/>
                  <a:ea typeface="+mn-ea"/>
                  <a:cs typeface="+mn-ea"/>
                </a:rPr>
                <a:t>2023/12/31</a:t>
              </a:r>
              <a:endParaRPr lang="en-US" altLang="zh-CN" dirty="0" smtClean="0">
                <a:solidFill>
                  <a:srgbClr val="333333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61" name="任意多边形 60"/>
            <p:cNvSpPr/>
            <p:nvPr>
              <p:custDataLst>
                <p:tags r:id="rId20"/>
              </p:custDataLst>
            </p:nvPr>
          </p:nvSpPr>
          <p:spPr>
            <a:xfrm>
              <a:off x="2539796" y="4818509"/>
              <a:ext cx="250861" cy="634456"/>
            </a:xfrm>
            <a:custGeom>
              <a:avLst/>
              <a:gdLst>
                <a:gd name="connsiteX0" fmla="*/ 60128 w 285750"/>
                <a:gd name="connsiteY0" fmla="*/ 0 h 722694"/>
                <a:gd name="connsiteX1" fmla="*/ 285750 w 285750"/>
                <a:gd name="connsiteY1" fmla="*/ 0 h 722694"/>
                <a:gd name="connsiteX2" fmla="*/ 285750 w 285750"/>
                <a:gd name="connsiteY2" fmla="*/ 722694 h 722694"/>
                <a:gd name="connsiteX3" fmla="*/ 60128 w 285750"/>
                <a:gd name="connsiteY3" fmla="*/ 722694 h 722694"/>
                <a:gd name="connsiteX4" fmla="*/ 0 w 285750"/>
                <a:gd name="connsiteY4" fmla="*/ 662566 h 722694"/>
                <a:gd name="connsiteX5" fmla="*/ 0 w 285750"/>
                <a:gd name="connsiteY5" fmla="*/ 60128 h 722694"/>
                <a:gd name="connsiteX6" fmla="*/ 60128 w 285750"/>
                <a:gd name="connsiteY6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722694">
                  <a:moveTo>
                    <a:pt x="60128" y="0"/>
                  </a:moveTo>
                  <a:lnTo>
                    <a:pt x="285750" y="0"/>
                  </a:lnTo>
                  <a:lnTo>
                    <a:pt x="285750" y="722694"/>
                  </a:ln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solidFill>
              <a:srgbClr val="FC6C5C"/>
            </a:solidFill>
            <a:ln>
              <a:noFill/>
            </a:ln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21"/>
              </p:custDataLst>
            </p:nvPr>
          </p:nvSpPr>
          <p:spPr>
            <a:xfrm>
              <a:off x="6749199" y="4868663"/>
              <a:ext cx="190390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 fontScale="90000"/>
            </a:bodyPr>
            <a:p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完成全部设计内容，并开始准备最终</a:t>
              </a:r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答辩</a:t>
              </a:r>
              <a:endParaRPr lang="zh-CN" altLang="en-US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63" name="椭圆 62"/>
            <p:cNvSpPr/>
            <p:nvPr>
              <p:custDataLst>
                <p:tags r:id="rId22"/>
              </p:custDataLst>
            </p:nvPr>
          </p:nvSpPr>
          <p:spPr>
            <a:xfrm>
              <a:off x="4417807" y="4985388"/>
              <a:ext cx="321938" cy="321938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  <a:effectLst>
              <a:outerShdw blurRad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en-US" altLang="zh-CN" sz="1600" b="1" smtClean="0">
                  <a:solidFill>
                    <a:srgbClr val="333333"/>
                  </a:solidFill>
                  <a:latin typeface="Calibri" panose="020F0502020204030204" charset="0"/>
                  <a:ea typeface="宋体" panose="02010600030101010101" pitchFamily="2" charset="-122"/>
                </a:rPr>
                <a:t>E</a:t>
              </a:r>
              <a:endParaRPr lang="zh-CN" altLang="en-US" sz="1600" b="1">
                <a:solidFill>
                  <a:srgbClr val="333333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/>
            <p:cNvCxnSpPr/>
            <p:nvPr>
              <p:custDataLst>
                <p:tags r:id="rId23"/>
              </p:custDataLst>
            </p:nvPr>
          </p:nvCxnSpPr>
          <p:spPr>
            <a:xfrm>
              <a:off x="4905829" y="5138056"/>
              <a:ext cx="1712685" cy="0"/>
            </a:xfrm>
            <a:prstGeom prst="line">
              <a:avLst/>
            </a:prstGeom>
            <a:ln>
              <a:solidFill>
                <a:srgbClr val="B2B2B2"/>
              </a:solidFill>
              <a:prstDash val="dash"/>
              <a:headEnd type="none"/>
              <a:tailEnd type="triangle"/>
            </a:ln>
          </p:spPr>
          <p:style>
            <a:lnRef idx="1">
              <a:srgbClr val="FC6C5C"/>
            </a:lnRef>
            <a:fillRef idx="0">
              <a:srgbClr val="FC6C5C"/>
            </a:fillRef>
            <a:effectRef idx="0">
              <a:srgbClr val="FC6C5C"/>
            </a:effectRef>
            <a:fontRef idx="minor">
              <a:sysClr val="windowText" lastClr="000000"/>
            </a:fontRef>
          </p:style>
        </p:cxnSp>
      </p:grpSp>
      <p:grpSp>
        <p:nvGrpSpPr>
          <p:cNvPr id="17" name="组合 16"/>
          <p:cNvGrpSpPr/>
          <p:nvPr>
            <p:custDataLst>
              <p:tags r:id="rId24"/>
            </p:custDataLst>
          </p:nvPr>
        </p:nvGrpSpPr>
        <p:grpSpPr>
          <a:xfrm>
            <a:off x="2047949" y="2219154"/>
            <a:ext cx="6045835" cy="635635"/>
            <a:chOff x="583004" y="2426164"/>
            <a:chExt cx="6045835" cy="635635"/>
          </a:xfrm>
        </p:grpSpPr>
        <p:sp>
          <p:nvSpPr>
            <p:cNvPr id="27" name="椭圆 26"/>
            <p:cNvSpPr/>
            <p:nvPr>
              <p:custDataLst>
                <p:tags r:id="rId25"/>
              </p:custDataLst>
            </p:nvPr>
          </p:nvSpPr>
          <p:spPr>
            <a:xfrm flipH="1">
              <a:off x="4373060" y="2543444"/>
              <a:ext cx="423677" cy="423677"/>
            </a:xfrm>
            <a:prstGeom prst="ellipse">
              <a:avLst/>
            </a:prstGeom>
            <a:solidFill>
              <a:srgbClr val="65BEBD"/>
            </a:solidFill>
            <a:ln w="38100"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 b="1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26"/>
              </p:custDataLst>
            </p:nvPr>
          </p:nvSpPr>
          <p:spPr>
            <a:xfrm flipH="1">
              <a:off x="5052769" y="2427434"/>
              <a:ext cx="1576070" cy="634365"/>
            </a:xfrm>
            <a:custGeom>
              <a:avLst/>
              <a:gdLst>
                <a:gd name="connsiteX0" fmla="*/ 60128 w 1651000"/>
                <a:gd name="connsiteY0" fmla="*/ 0 h 722694"/>
                <a:gd name="connsiteX1" fmla="*/ 1463872 w 1651000"/>
                <a:gd name="connsiteY1" fmla="*/ 0 h 722694"/>
                <a:gd name="connsiteX2" fmla="*/ 1524000 w 1651000"/>
                <a:gd name="connsiteY2" fmla="*/ 60128 h 722694"/>
                <a:gd name="connsiteX3" fmla="*/ 1524000 w 1651000"/>
                <a:gd name="connsiteY3" fmla="*/ 247477 h 722694"/>
                <a:gd name="connsiteX4" fmla="*/ 1651000 w 1651000"/>
                <a:gd name="connsiteY4" fmla="*/ 361348 h 722694"/>
                <a:gd name="connsiteX5" fmla="*/ 1524000 w 1651000"/>
                <a:gd name="connsiteY5" fmla="*/ 475220 h 722694"/>
                <a:gd name="connsiteX6" fmla="*/ 1524000 w 1651000"/>
                <a:gd name="connsiteY6" fmla="*/ 662566 h 722694"/>
                <a:gd name="connsiteX7" fmla="*/ 1463872 w 1651000"/>
                <a:gd name="connsiteY7" fmla="*/ 722694 h 722694"/>
                <a:gd name="connsiteX8" fmla="*/ 60128 w 1651000"/>
                <a:gd name="connsiteY8" fmla="*/ 722694 h 722694"/>
                <a:gd name="connsiteX9" fmla="*/ 0 w 1651000"/>
                <a:gd name="connsiteY9" fmla="*/ 662566 h 722694"/>
                <a:gd name="connsiteX10" fmla="*/ 0 w 1651000"/>
                <a:gd name="connsiteY10" fmla="*/ 60128 h 722694"/>
                <a:gd name="connsiteX11" fmla="*/ 60128 w 1651000"/>
                <a:gd name="connsiteY11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1000" h="722694">
                  <a:moveTo>
                    <a:pt x="60128" y="0"/>
                  </a:moveTo>
                  <a:lnTo>
                    <a:pt x="1463872" y="0"/>
                  </a:lnTo>
                  <a:cubicBezTo>
                    <a:pt x="1497080" y="0"/>
                    <a:pt x="1524000" y="26920"/>
                    <a:pt x="1524000" y="60128"/>
                  </a:cubicBezTo>
                  <a:lnTo>
                    <a:pt x="1524000" y="247477"/>
                  </a:lnTo>
                  <a:lnTo>
                    <a:pt x="1651000" y="361348"/>
                  </a:lnTo>
                  <a:lnTo>
                    <a:pt x="1524000" y="475220"/>
                  </a:lnTo>
                  <a:lnTo>
                    <a:pt x="1524000" y="662566"/>
                  </a:lnTo>
                  <a:cubicBezTo>
                    <a:pt x="1524000" y="695774"/>
                    <a:pt x="1497080" y="722694"/>
                    <a:pt x="1463872" y="722694"/>
                  </a:cubicBez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5BEBD">
                    <a:lumMod val="40000"/>
                    <a:lumOff val="60000"/>
                  </a:srgbClr>
                </a:gs>
                <a:gs pos="100000">
                  <a:srgbClr val="65BEBD">
                    <a:lumMod val="20000"/>
                    <a:lumOff val="80000"/>
                  </a:srgbClr>
                </a:gs>
              </a:gsLst>
              <a:lin ang="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36000" bIns="0" rtlCol="0" anchor="ctr">
              <a:normAutofit/>
            </a:bodyPr>
            <a:p>
              <a:pPr algn="ctr">
                <a:lnSpc>
                  <a:spcPct val="96000"/>
                </a:lnSpc>
              </a:pPr>
              <a:r>
                <a:rPr lang="en-US" altLang="zh-CN" dirty="0" smtClean="0">
                  <a:solidFill>
                    <a:srgbClr val="333333"/>
                  </a:solidFill>
                  <a:latin typeface="Calibri Light" panose="020F0302020204030204" charset="0"/>
                  <a:ea typeface="+mn-ea"/>
                  <a:cs typeface="+mn-ea"/>
                </a:rPr>
                <a:t>2023/11/19</a:t>
              </a:r>
              <a:endParaRPr lang="en-US" altLang="zh-CN" dirty="0" smtClean="0">
                <a:solidFill>
                  <a:srgbClr val="333333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27"/>
              </p:custDataLst>
            </p:nvPr>
          </p:nvSpPr>
          <p:spPr>
            <a:xfrm flipH="1">
              <a:off x="6367937" y="2426164"/>
              <a:ext cx="250861" cy="634456"/>
            </a:xfrm>
            <a:custGeom>
              <a:avLst/>
              <a:gdLst>
                <a:gd name="connsiteX0" fmla="*/ 60128 w 285750"/>
                <a:gd name="connsiteY0" fmla="*/ 0 h 722694"/>
                <a:gd name="connsiteX1" fmla="*/ 285750 w 285750"/>
                <a:gd name="connsiteY1" fmla="*/ 0 h 722694"/>
                <a:gd name="connsiteX2" fmla="*/ 285750 w 285750"/>
                <a:gd name="connsiteY2" fmla="*/ 722694 h 722694"/>
                <a:gd name="connsiteX3" fmla="*/ 60128 w 285750"/>
                <a:gd name="connsiteY3" fmla="*/ 722694 h 722694"/>
                <a:gd name="connsiteX4" fmla="*/ 0 w 285750"/>
                <a:gd name="connsiteY4" fmla="*/ 662566 h 722694"/>
                <a:gd name="connsiteX5" fmla="*/ 0 w 285750"/>
                <a:gd name="connsiteY5" fmla="*/ 60128 h 722694"/>
                <a:gd name="connsiteX6" fmla="*/ 60128 w 285750"/>
                <a:gd name="connsiteY6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722694">
                  <a:moveTo>
                    <a:pt x="60128" y="0"/>
                  </a:moveTo>
                  <a:lnTo>
                    <a:pt x="285750" y="0"/>
                  </a:lnTo>
                  <a:lnTo>
                    <a:pt x="285750" y="722694"/>
                  </a:ln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solidFill>
              <a:srgbClr val="65BEBD"/>
            </a:solidFill>
            <a:ln>
              <a:noFill/>
            </a:ln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28"/>
              </p:custDataLst>
            </p:nvPr>
          </p:nvSpPr>
          <p:spPr>
            <a:xfrm flipH="1">
              <a:off x="583004" y="2477588"/>
              <a:ext cx="190390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 fontScale="70000"/>
            </a:bodyPr>
            <a:p>
              <a:pPr algn="r"/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完成学生页面的大致内容，并开始准备</a:t>
              </a:r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中期答辩</a:t>
              </a:r>
              <a:endParaRPr lang="zh-CN" altLang="en-US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9"/>
              </p:custDataLst>
            </p:nvPr>
          </p:nvSpPr>
          <p:spPr>
            <a:xfrm flipH="1">
              <a:off x="4423929" y="2594313"/>
              <a:ext cx="321938" cy="321938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  <a:effectLst>
              <a:outerShdw blurRad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en-US" altLang="zh-CN" sz="1600" b="1">
                  <a:solidFill>
                    <a:srgbClr val="333333"/>
                  </a:solidFill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 sz="1600" b="1">
                <a:solidFill>
                  <a:srgbClr val="333333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>
              <p:custDataLst>
                <p:tags r:id="rId30"/>
              </p:custDataLst>
            </p:nvPr>
          </p:nvCxnSpPr>
          <p:spPr>
            <a:xfrm flipH="1">
              <a:off x="2540001" y="2757714"/>
              <a:ext cx="1712685" cy="0"/>
            </a:xfrm>
            <a:prstGeom prst="line">
              <a:avLst/>
            </a:prstGeom>
            <a:ln>
              <a:solidFill>
                <a:srgbClr val="B2B2B2"/>
              </a:solidFill>
              <a:prstDash val="dash"/>
              <a:headEnd type="none"/>
              <a:tailEnd type="triangle"/>
            </a:ln>
          </p:spPr>
          <p:style>
            <a:lnRef idx="1">
              <a:srgbClr val="FC6C5C"/>
            </a:lnRef>
            <a:fillRef idx="0">
              <a:srgbClr val="FC6C5C"/>
            </a:fillRef>
            <a:effectRef idx="0">
              <a:srgbClr val="FC6C5C"/>
            </a:effectRef>
            <a:fontRef idx="minor">
              <a:sysClr val="windowText" lastClr="000000"/>
            </a:fontRef>
          </p:style>
        </p:cxnSp>
      </p:grpSp>
      <p:grpSp>
        <p:nvGrpSpPr>
          <p:cNvPr id="15" name="组合 14"/>
          <p:cNvGrpSpPr/>
          <p:nvPr>
            <p:custDataLst>
              <p:tags r:id="rId31"/>
            </p:custDataLst>
          </p:nvPr>
        </p:nvGrpSpPr>
        <p:grpSpPr>
          <a:xfrm>
            <a:off x="2455619" y="3814474"/>
            <a:ext cx="5651500" cy="635091"/>
            <a:chOff x="990674" y="4021484"/>
            <a:chExt cx="5651500" cy="635091"/>
          </a:xfrm>
        </p:grpSpPr>
        <p:sp>
          <p:nvSpPr>
            <p:cNvPr id="53" name="椭圆 52"/>
            <p:cNvSpPr/>
            <p:nvPr>
              <p:custDataLst>
                <p:tags r:id="rId32"/>
              </p:custDataLst>
            </p:nvPr>
          </p:nvSpPr>
          <p:spPr>
            <a:xfrm flipH="1">
              <a:off x="4373060" y="4137494"/>
              <a:ext cx="423677" cy="423677"/>
            </a:xfrm>
            <a:prstGeom prst="ellipse">
              <a:avLst/>
            </a:prstGeom>
            <a:solidFill>
              <a:srgbClr val="65BEBD"/>
            </a:solidFill>
            <a:ln w="38100"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 b="1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4" name="任意多边形 53"/>
            <p:cNvSpPr/>
            <p:nvPr>
              <p:custDataLst>
                <p:tags r:id="rId33"/>
              </p:custDataLst>
            </p:nvPr>
          </p:nvSpPr>
          <p:spPr>
            <a:xfrm flipH="1">
              <a:off x="5052769" y="4021484"/>
              <a:ext cx="1589405" cy="634365"/>
            </a:xfrm>
            <a:custGeom>
              <a:avLst/>
              <a:gdLst>
                <a:gd name="connsiteX0" fmla="*/ 60128 w 1651000"/>
                <a:gd name="connsiteY0" fmla="*/ 0 h 722694"/>
                <a:gd name="connsiteX1" fmla="*/ 1463872 w 1651000"/>
                <a:gd name="connsiteY1" fmla="*/ 0 h 722694"/>
                <a:gd name="connsiteX2" fmla="*/ 1524000 w 1651000"/>
                <a:gd name="connsiteY2" fmla="*/ 60128 h 722694"/>
                <a:gd name="connsiteX3" fmla="*/ 1524000 w 1651000"/>
                <a:gd name="connsiteY3" fmla="*/ 247477 h 722694"/>
                <a:gd name="connsiteX4" fmla="*/ 1651000 w 1651000"/>
                <a:gd name="connsiteY4" fmla="*/ 361348 h 722694"/>
                <a:gd name="connsiteX5" fmla="*/ 1524000 w 1651000"/>
                <a:gd name="connsiteY5" fmla="*/ 475220 h 722694"/>
                <a:gd name="connsiteX6" fmla="*/ 1524000 w 1651000"/>
                <a:gd name="connsiteY6" fmla="*/ 662566 h 722694"/>
                <a:gd name="connsiteX7" fmla="*/ 1463872 w 1651000"/>
                <a:gd name="connsiteY7" fmla="*/ 722694 h 722694"/>
                <a:gd name="connsiteX8" fmla="*/ 60128 w 1651000"/>
                <a:gd name="connsiteY8" fmla="*/ 722694 h 722694"/>
                <a:gd name="connsiteX9" fmla="*/ 0 w 1651000"/>
                <a:gd name="connsiteY9" fmla="*/ 662566 h 722694"/>
                <a:gd name="connsiteX10" fmla="*/ 0 w 1651000"/>
                <a:gd name="connsiteY10" fmla="*/ 60128 h 722694"/>
                <a:gd name="connsiteX11" fmla="*/ 60128 w 1651000"/>
                <a:gd name="connsiteY11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1000" h="722694">
                  <a:moveTo>
                    <a:pt x="60128" y="0"/>
                  </a:moveTo>
                  <a:lnTo>
                    <a:pt x="1463872" y="0"/>
                  </a:lnTo>
                  <a:cubicBezTo>
                    <a:pt x="1497080" y="0"/>
                    <a:pt x="1524000" y="26920"/>
                    <a:pt x="1524000" y="60128"/>
                  </a:cubicBezTo>
                  <a:lnTo>
                    <a:pt x="1524000" y="247477"/>
                  </a:lnTo>
                  <a:lnTo>
                    <a:pt x="1651000" y="361348"/>
                  </a:lnTo>
                  <a:lnTo>
                    <a:pt x="1524000" y="475220"/>
                  </a:lnTo>
                  <a:lnTo>
                    <a:pt x="1524000" y="662566"/>
                  </a:lnTo>
                  <a:cubicBezTo>
                    <a:pt x="1524000" y="695774"/>
                    <a:pt x="1497080" y="722694"/>
                    <a:pt x="1463872" y="722694"/>
                  </a:cubicBez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5BEBD">
                    <a:lumMod val="40000"/>
                    <a:lumOff val="60000"/>
                  </a:srgbClr>
                </a:gs>
                <a:gs pos="100000">
                  <a:srgbClr val="65BEBD">
                    <a:lumMod val="20000"/>
                    <a:lumOff val="80000"/>
                  </a:srgbClr>
                </a:gs>
              </a:gsLst>
              <a:lin ang="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36000" bIns="0" rtlCol="0" anchor="ctr">
              <a:normAutofit/>
            </a:bodyPr>
            <a:p>
              <a:pPr algn="ctr">
                <a:lnSpc>
                  <a:spcPct val="96000"/>
                </a:lnSpc>
              </a:pPr>
              <a:r>
                <a:rPr lang="en-US" altLang="zh-CN" dirty="0" smtClean="0">
                  <a:solidFill>
                    <a:srgbClr val="333333"/>
                  </a:solidFill>
                  <a:latin typeface="Calibri Light" panose="020F0302020204030204" charset="0"/>
                  <a:ea typeface="+mn-ea"/>
                  <a:cs typeface="+mn-ea"/>
                </a:rPr>
                <a:t>2023/12/10</a:t>
              </a:r>
              <a:endParaRPr lang="en-US" altLang="zh-CN" dirty="0" smtClean="0">
                <a:solidFill>
                  <a:srgbClr val="333333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4"/>
              </p:custDataLst>
            </p:nvPr>
          </p:nvSpPr>
          <p:spPr>
            <a:xfrm flipH="1">
              <a:off x="6385082" y="4022119"/>
              <a:ext cx="250861" cy="634456"/>
            </a:xfrm>
            <a:custGeom>
              <a:avLst/>
              <a:gdLst>
                <a:gd name="connsiteX0" fmla="*/ 60128 w 285750"/>
                <a:gd name="connsiteY0" fmla="*/ 0 h 722694"/>
                <a:gd name="connsiteX1" fmla="*/ 285750 w 285750"/>
                <a:gd name="connsiteY1" fmla="*/ 0 h 722694"/>
                <a:gd name="connsiteX2" fmla="*/ 285750 w 285750"/>
                <a:gd name="connsiteY2" fmla="*/ 722694 h 722694"/>
                <a:gd name="connsiteX3" fmla="*/ 60128 w 285750"/>
                <a:gd name="connsiteY3" fmla="*/ 722694 h 722694"/>
                <a:gd name="connsiteX4" fmla="*/ 0 w 285750"/>
                <a:gd name="connsiteY4" fmla="*/ 662566 h 722694"/>
                <a:gd name="connsiteX5" fmla="*/ 0 w 285750"/>
                <a:gd name="connsiteY5" fmla="*/ 60128 h 722694"/>
                <a:gd name="connsiteX6" fmla="*/ 60128 w 285750"/>
                <a:gd name="connsiteY6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722694">
                  <a:moveTo>
                    <a:pt x="60128" y="0"/>
                  </a:moveTo>
                  <a:lnTo>
                    <a:pt x="285750" y="0"/>
                  </a:lnTo>
                  <a:lnTo>
                    <a:pt x="285750" y="722694"/>
                  </a:ln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solidFill>
              <a:srgbClr val="65BEBD"/>
            </a:solidFill>
            <a:ln>
              <a:noFill/>
            </a:ln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35"/>
              </p:custDataLst>
            </p:nvPr>
          </p:nvSpPr>
          <p:spPr>
            <a:xfrm flipH="1">
              <a:off x="990674" y="4071649"/>
              <a:ext cx="1496060" cy="55372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p>
              <a:pPr algn="r"/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完成基础部分</a:t>
              </a:r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全部内容</a:t>
              </a:r>
              <a:endParaRPr lang="zh-CN" altLang="en-US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57" name="椭圆 56"/>
            <p:cNvSpPr/>
            <p:nvPr>
              <p:custDataLst>
                <p:tags r:id="rId36"/>
              </p:custDataLst>
            </p:nvPr>
          </p:nvSpPr>
          <p:spPr>
            <a:xfrm flipH="1">
              <a:off x="4423929" y="4188363"/>
              <a:ext cx="321938" cy="321938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  <a:effectLst>
              <a:outerShdw blurRad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en-US" altLang="zh-CN" sz="1600" b="1" smtClean="0">
                  <a:solidFill>
                    <a:srgbClr val="333333"/>
                  </a:solidFill>
                  <a:latin typeface="Calibri" panose="020F0502020204030204" charset="0"/>
                  <a:ea typeface="宋体" panose="02010600030101010101" pitchFamily="2" charset="-122"/>
                </a:rPr>
                <a:t>D</a:t>
              </a:r>
              <a:endParaRPr lang="zh-CN" altLang="en-US" sz="1600" b="1">
                <a:solidFill>
                  <a:srgbClr val="333333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37"/>
              </p:custDataLst>
            </p:nvPr>
          </p:nvCxnSpPr>
          <p:spPr>
            <a:xfrm flipH="1">
              <a:off x="2540001" y="4354285"/>
              <a:ext cx="1712685" cy="0"/>
            </a:xfrm>
            <a:prstGeom prst="line">
              <a:avLst/>
            </a:prstGeom>
            <a:ln>
              <a:solidFill>
                <a:srgbClr val="B2B2B2"/>
              </a:solidFill>
              <a:prstDash val="dash"/>
              <a:headEnd type="none"/>
              <a:tailEnd type="triangle"/>
            </a:ln>
          </p:spPr>
          <p:style>
            <a:lnRef idx="1">
              <a:srgbClr val="FC6C5C"/>
            </a:lnRef>
            <a:fillRef idx="0">
              <a:srgbClr val="FC6C5C"/>
            </a:fillRef>
            <a:effectRef idx="0">
              <a:srgbClr val="FC6C5C"/>
            </a:effectRef>
            <a:fontRef idx="minor">
              <a:sysClr val="windowText" lastClr="000000"/>
            </a:fontRef>
          </p:style>
        </p:cxnSp>
      </p:grpSp>
      <p:grpSp>
        <p:nvGrpSpPr>
          <p:cNvPr id="9" name="组合 8"/>
          <p:cNvGrpSpPr/>
          <p:nvPr>
            <p:custDataLst>
              <p:tags r:id="rId38"/>
            </p:custDataLst>
          </p:nvPr>
        </p:nvGrpSpPr>
        <p:grpSpPr>
          <a:xfrm>
            <a:off x="2047949" y="5408525"/>
            <a:ext cx="6052939" cy="638901"/>
            <a:chOff x="583004" y="5615535"/>
            <a:chExt cx="6052939" cy="638901"/>
          </a:xfrm>
        </p:grpSpPr>
        <p:sp>
          <p:nvSpPr>
            <p:cNvPr id="36" name="椭圆 35"/>
            <p:cNvSpPr/>
            <p:nvPr>
              <p:custDataLst>
                <p:tags r:id="rId39"/>
              </p:custDataLst>
            </p:nvPr>
          </p:nvSpPr>
          <p:spPr>
            <a:xfrm flipH="1">
              <a:off x="4373060" y="5731545"/>
              <a:ext cx="423677" cy="423677"/>
            </a:xfrm>
            <a:prstGeom prst="ellipse">
              <a:avLst/>
            </a:prstGeom>
            <a:solidFill>
              <a:srgbClr val="65BEBD"/>
            </a:solidFill>
            <a:ln w="38100"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 b="1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40"/>
              </p:custDataLst>
            </p:nvPr>
          </p:nvSpPr>
          <p:spPr>
            <a:xfrm flipH="1">
              <a:off x="5052769" y="5615535"/>
              <a:ext cx="1583055" cy="634365"/>
            </a:xfrm>
            <a:custGeom>
              <a:avLst/>
              <a:gdLst>
                <a:gd name="connsiteX0" fmla="*/ 60128 w 1651000"/>
                <a:gd name="connsiteY0" fmla="*/ 0 h 722694"/>
                <a:gd name="connsiteX1" fmla="*/ 1463872 w 1651000"/>
                <a:gd name="connsiteY1" fmla="*/ 0 h 722694"/>
                <a:gd name="connsiteX2" fmla="*/ 1524000 w 1651000"/>
                <a:gd name="connsiteY2" fmla="*/ 60128 h 722694"/>
                <a:gd name="connsiteX3" fmla="*/ 1524000 w 1651000"/>
                <a:gd name="connsiteY3" fmla="*/ 247477 h 722694"/>
                <a:gd name="connsiteX4" fmla="*/ 1651000 w 1651000"/>
                <a:gd name="connsiteY4" fmla="*/ 361348 h 722694"/>
                <a:gd name="connsiteX5" fmla="*/ 1524000 w 1651000"/>
                <a:gd name="connsiteY5" fmla="*/ 475220 h 722694"/>
                <a:gd name="connsiteX6" fmla="*/ 1524000 w 1651000"/>
                <a:gd name="connsiteY6" fmla="*/ 662566 h 722694"/>
                <a:gd name="connsiteX7" fmla="*/ 1463872 w 1651000"/>
                <a:gd name="connsiteY7" fmla="*/ 722694 h 722694"/>
                <a:gd name="connsiteX8" fmla="*/ 60128 w 1651000"/>
                <a:gd name="connsiteY8" fmla="*/ 722694 h 722694"/>
                <a:gd name="connsiteX9" fmla="*/ 0 w 1651000"/>
                <a:gd name="connsiteY9" fmla="*/ 662566 h 722694"/>
                <a:gd name="connsiteX10" fmla="*/ 0 w 1651000"/>
                <a:gd name="connsiteY10" fmla="*/ 60128 h 722694"/>
                <a:gd name="connsiteX11" fmla="*/ 60128 w 1651000"/>
                <a:gd name="connsiteY11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1000" h="722694">
                  <a:moveTo>
                    <a:pt x="60128" y="0"/>
                  </a:moveTo>
                  <a:lnTo>
                    <a:pt x="1463872" y="0"/>
                  </a:lnTo>
                  <a:cubicBezTo>
                    <a:pt x="1497080" y="0"/>
                    <a:pt x="1524000" y="26920"/>
                    <a:pt x="1524000" y="60128"/>
                  </a:cubicBezTo>
                  <a:lnTo>
                    <a:pt x="1524000" y="247477"/>
                  </a:lnTo>
                  <a:lnTo>
                    <a:pt x="1651000" y="361348"/>
                  </a:lnTo>
                  <a:lnTo>
                    <a:pt x="1524000" y="475220"/>
                  </a:lnTo>
                  <a:lnTo>
                    <a:pt x="1524000" y="662566"/>
                  </a:lnTo>
                  <a:cubicBezTo>
                    <a:pt x="1524000" y="695774"/>
                    <a:pt x="1497080" y="722694"/>
                    <a:pt x="1463872" y="722694"/>
                  </a:cubicBez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5BEBD">
                    <a:lumMod val="40000"/>
                    <a:lumOff val="60000"/>
                  </a:srgbClr>
                </a:gs>
                <a:gs pos="100000">
                  <a:srgbClr val="65BEBD">
                    <a:lumMod val="20000"/>
                    <a:lumOff val="80000"/>
                  </a:srgbClr>
                </a:gs>
              </a:gsLst>
              <a:lin ang="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36000" bIns="0" rtlCol="0" anchor="ctr">
              <a:normAutofit/>
            </a:bodyPr>
            <a:p>
              <a:pPr algn="ctr">
                <a:lnSpc>
                  <a:spcPct val="96000"/>
                </a:lnSpc>
              </a:pPr>
              <a:r>
                <a:rPr lang="en-US" altLang="zh-CN" dirty="0" smtClean="0">
                  <a:solidFill>
                    <a:srgbClr val="333333"/>
                  </a:solidFill>
                  <a:latin typeface="Calibri Light" panose="020F0302020204030204" charset="0"/>
                  <a:ea typeface="+mn-ea"/>
                  <a:cs typeface="+mn-ea"/>
                </a:rPr>
                <a:t>2024/01/03</a:t>
              </a:r>
              <a:endParaRPr lang="en-US" altLang="zh-CN" dirty="0" smtClean="0">
                <a:solidFill>
                  <a:srgbClr val="333333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39" name="任意多边形 38"/>
            <p:cNvSpPr/>
            <p:nvPr>
              <p:custDataLst>
                <p:tags r:id="rId41"/>
              </p:custDataLst>
            </p:nvPr>
          </p:nvSpPr>
          <p:spPr>
            <a:xfrm flipH="1">
              <a:off x="6385082" y="5619980"/>
              <a:ext cx="250861" cy="634456"/>
            </a:xfrm>
            <a:custGeom>
              <a:avLst/>
              <a:gdLst>
                <a:gd name="connsiteX0" fmla="*/ 60128 w 285750"/>
                <a:gd name="connsiteY0" fmla="*/ 0 h 722694"/>
                <a:gd name="connsiteX1" fmla="*/ 285750 w 285750"/>
                <a:gd name="connsiteY1" fmla="*/ 0 h 722694"/>
                <a:gd name="connsiteX2" fmla="*/ 285750 w 285750"/>
                <a:gd name="connsiteY2" fmla="*/ 722694 h 722694"/>
                <a:gd name="connsiteX3" fmla="*/ 60128 w 285750"/>
                <a:gd name="connsiteY3" fmla="*/ 722694 h 722694"/>
                <a:gd name="connsiteX4" fmla="*/ 0 w 285750"/>
                <a:gd name="connsiteY4" fmla="*/ 662566 h 722694"/>
                <a:gd name="connsiteX5" fmla="*/ 0 w 285750"/>
                <a:gd name="connsiteY5" fmla="*/ 60128 h 722694"/>
                <a:gd name="connsiteX6" fmla="*/ 60128 w 285750"/>
                <a:gd name="connsiteY6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722694">
                  <a:moveTo>
                    <a:pt x="60128" y="0"/>
                  </a:moveTo>
                  <a:lnTo>
                    <a:pt x="285750" y="0"/>
                  </a:lnTo>
                  <a:lnTo>
                    <a:pt x="285750" y="722694"/>
                  </a:ln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solidFill>
              <a:srgbClr val="65BEBD"/>
            </a:solidFill>
            <a:ln>
              <a:noFill/>
            </a:ln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42"/>
              </p:custDataLst>
            </p:nvPr>
          </p:nvSpPr>
          <p:spPr>
            <a:xfrm flipH="1">
              <a:off x="583004" y="5665689"/>
              <a:ext cx="190390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p>
              <a:pPr algn="r"/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最终</a:t>
              </a:r>
              <a:r>
                <a:rPr lang="zh-CN" altLang="en-US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答辩</a:t>
              </a:r>
              <a:endParaRPr lang="zh-CN" altLang="en-US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43"/>
              </p:custDataLst>
            </p:nvPr>
          </p:nvSpPr>
          <p:spPr>
            <a:xfrm flipH="1">
              <a:off x="4423929" y="5782414"/>
              <a:ext cx="321938" cy="321938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  <a:effectLst>
              <a:outerShdw blurRad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en-US" altLang="zh-CN" sz="1600" b="1" smtClean="0">
                  <a:solidFill>
                    <a:srgbClr val="333333"/>
                  </a:solidFill>
                  <a:latin typeface="Calibri" panose="020F0502020204030204" charset="0"/>
                  <a:ea typeface="宋体" panose="02010600030101010101" pitchFamily="2" charset="-122"/>
                </a:rPr>
                <a:t>F</a:t>
              </a:r>
              <a:endParaRPr lang="zh-CN" altLang="en-US" sz="1600" b="1">
                <a:solidFill>
                  <a:srgbClr val="333333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65" name="直接连接符 64"/>
            <p:cNvCxnSpPr/>
            <p:nvPr>
              <p:custDataLst>
                <p:tags r:id="rId44"/>
              </p:custDataLst>
            </p:nvPr>
          </p:nvCxnSpPr>
          <p:spPr>
            <a:xfrm flipH="1">
              <a:off x="2540001" y="5950856"/>
              <a:ext cx="1712685" cy="0"/>
            </a:xfrm>
            <a:prstGeom prst="line">
              <a:avLst/>
            </a:prstGeom>
            <a:ln>
              <a:solidFill>
                <a:srgbClr val="B2B2B2"/>
              </a:solidFill>
              <a:prstDash val="dash"/>
              <a:headEnd type="none"/>
              <a:tailEnd type="triangle"/>
            </a:ln>
          </p:spPr>
          <p:style>
            <a:lnRef idx="1">
              <a:srgbClr val="FC6C5C"/>
            </a:lnRef>
            <a:fillRef idx="0">
              <a:srgbClr val="FC6C5C"/>
            </a:fillRef>
            <a:effectRef idx="0">
              <a:srgbClr val="FC6C5C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4330065" y="2362835"/>
            <a:ext cx="3532505" cy="17983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8800" b="1" i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en-US" altLang="zh-CN" sz="8800" b="1" i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165" y="1463040"/>
            <a:ext cx="10515600" cy="4351338"/>
          </a:xfrm>
        </p:spPr>
        <p:txBody>
          <a:bodyPr/>
          <a:lstStyle/>
          <a:p>
            <a:r>
              <a:rPr lang="zh-CN" altLang="en-US"/>
              <a:t>目前已有平台</a:t>
            </a:r>
            <a:r>
              <a:rPr lang="en-US" altLang="zh-CN"/>
              <a:t>(Backboard, sakai)</a:t>
            </a:r>
            <a:r>
              <a:rPr lang="zh-CN" altLang="en-US"/>
              <a:t>存在</a:t>
            </a:r>
            <a:r>
              <a:rPr lang="zh-CN" altLang="en-US"/>
              <a:t>的问题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学生组队课程项目不方便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6" name="图片 5" descr="截屏2023-10-17 14.38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" y="2413000"/>
            <a:ext cx="10113645" cy="2853055"/>
          </a:xfrm>
          <a:prstGeom prst="rect">
            <a:avLst/>
          </a:prstGeom>
        </p:spPr>
      </p:pic>
      <p:pic>
        <p:nvPicPr>
          <p:cNvPr id="7" name="图片 6" descr="23e64f99947bfba4bb6f0259eadd2e5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210" y="1463040"/>
            <a:ext cx="2251075" cy="4224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1499870"/>
            <a:ext cx="10515600" cy="4351338"/>
          </a:xfrm>
        </p:spPr>
        <p:txBody>
          <a:bodyPr/>
          <a:lstStyle/>
          <a:p>
            <a:r>
              <a:rPr lang="zh-CN" altLang="en-US"/>
              <a:t>目前已有平台</a:t>
            </a:r>
            <a:r>
              <a:rPr lang="en-US" altLang="zh-CN"/>
              <a:t>(Backboard, sakai)</a:t>
            </a:r>
            <a:r>
              <a:rPr lang="zh-CN" altLang="en-US"/>
              <a:t>存在</a:t>
            </a:r>
            <a:r>
              <a:rPr lang="zh-CN" altLang="en-US"/>
              <a:t>的问题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学生组队课程项目</a:t>
            </a:r>
            <a:r>
              <a:rPr lang="zh-CN" altLang="en-US"/>
              <a:t>不方便</a:t>
            </a:r>
            <a:endParaRPr lang="zh-CN" altLang="en-US"/>
          </a:p>
          <a:p>
            <a:pPr lvl="1"/>
            <a:r>
              <a:rPr lang="zh-CN" altLang="en-US"/>
              <a:t>学生缺少向</a:t>
            </a:r>
            <a:r>
              <a:rPr lang="zh-CN" altLang="en-US"/>
              <a:t>课程老师直接提问的</a:t>
            </a:r>
            <a:r>
              <a:rPr lang="zh-CN" altLang="en-US"/>
              <a:t>途径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 descr="截屏2023-10-17 14.48.04"/>
          <p:cNvPicPr>
            <a:picLocks noChangeAspect="1"/>
          </p:cNvPicPr>
          <p:nvPr/>
        </p:nvPicPr>
        <p:blipFill>
          <a:blip r:embed="rId2"/>
          <a:srcRect l="17500" r="15957" b="8820"/>
          <a:stretch>
            <a:fillRect/>
          </a:stretch>
        </p:blipFill>
        <p:spPr>
          <a:xfrm>
            <a:off x="601980" y="3176270"/>
            <a:ext cx="1276985" cy="1656715"/>
          </a:xfrm>
          <a:prstGeom prst="rect">
            <a:avLst/>
          </a:prstGeom>
        </p:spPr>
      </p:pic>
      <p:pic>
        <p:nvPicPr>
          <p:cNvPr id="6" name="图片 5" descr="截屏2023-10-17 14.48.12"/>
          <p:cNvPicPr>
            <a:picLocks noChangeAspect="1"/>
          </p:cNvPicPr>
          <p:nvPr/>
        </p:nvPicPr>
        <p:blipFill>
          <a:blip r:embed="rId3"/>
          <a:srcRect r="12240" b="4051"/>
          <a:stretch>
            <a:fillRect/>
          </a:stretch>
        </p:blipFill>
        <p:spPr>
          <a:xfrm>
            <a:off x="6994525" y="3121660"/>
            <a:ext cx="1376045" cy="1650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1980" y="5110480"/>
            <a:ext cx="1980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消息多</a:t>
            </a:r>
            <a:r>
              <a:rPr lang="zh-CN" altLang="en-US"/>
              <a:t>时问题容易被</a:t>
            </a:r>
            <a:r>
              <a:rPr lang="zh-CN" altLang="en-US"/>
              <a:t>忽视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99375" y="4969510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沟通效率</a:t>
            </a:r>
            <a:r>
              <a:rPr lang="zh-CN" altLang="en-US"/>
              <a:t>低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210435" y="3691255"/>
            <a:ext cx="1403350" cy="6267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5330825" y="3691255"/>
            <a:ext cx="1379855" cy="62674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45255" y="3121660"/>
            <a:ext cx="1008380" cy="13265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7605" y="4318000"/>
            <a:ext cx="2063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需要介于两者之间的，方便老师答疑且学生提问的</a:t>
            </a:r>
            <a:r>
              <a:rPr lang="zh-CN" altLang="en-US"/>
              <a:t>平台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780" y="1322070"/>
            <a:ext cx="2359025" cy="3510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目前已有平台</a:t>
            </a:r>
            <a:r>
              <a:rPr lang="en-US" altLang="zh-CN"/>
              <a:t>(Backboard, sakai)</a:t>
            </a:r>
            <a:r>
              <a:rPr lang="zh-CN" altLang="en-US"/>
              <a:t>存在</a:t>
            </a:r>
            <a:r>
              <a:rPr lang="zh-CN" altLang="en-US"/>
              <a:t>的问题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学生组队课程项目</a:t>
            </a:r>
            <a:r>
              <a:rPr lang="zh-CN" altLang="en-US"/>
              <a:t>不方便</a:t>
            </a:r>
            <a:endParaRPr lang="zh-CN" altLang="en-US"/>
          </a:p>
          <a:p>
            <a:pPr lvl="1"/>
            <a:r>
              <a:rPr lang="zh-CN" altLang="en-US"/>
              <a:t>学生缺少向老师直接</a:t>
            </a:r>
            <a:r>
              <a:rPr lang="zh-CN" altLang="en-US"/>
              <a:t>的提问途径</a:t>
            </a:r>
            <a:endParaRPr lang="zh-CN" altLang="en-US"/>
          </a:p>
          <a:p>
            <a:pPr lvl="1"/>
            <a:r>
              <a:rPr lang="zh-CN" altLang="en-US"/>
              <a:t>老师安排答辩</a:t>
            </a:r>
            <a:r>
              <a:rPr lang="zh-CN" altLang="en-US"/>
              <a:t>不方便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5" name="图片 4" descr="截屏2023-10-17 14.58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265680"/>
            <a:ext cx="6252210" cy="3912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目前已有平台</a:t>
            </a:r>
            <a:r>
              <a:rPr lang="en-US" altLang="zh-CN"/>
              <a:t>(Backboard, sakai)</a:t>
            </a:r>
            <a:r>
              <a:rPr lang="zh-CN" altLang="en-US"/>
              <a:t>存在</a:t>
            </a:r>
            <a:r>
              <a:rPr lang="zh-CN" altLang="en-US"/>
              <a:t>的问题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学生组队课程项目</a:t>
            </a:r>
            <a:r>
              <a:rPr lang="zh-CN" altLang="en-US"/>
              <a:t>不方便</a:t>
            </a:r>
            <a:endParaRPr lang="zh-CN" altLang="en-US"/>
          </a:p>
          <a:p>
            <a:pPr lvl="1"/>
            <a:r>
              <a:rPr lang="zh-CN" altLang="en-US"/>
              <a:t>学生缺少向老师直接提问的</a:t>
            </a:r>
            <a:r>
              <a:rPr lang="zh-CN" altLang="en-US"/>
              <a:t>途径</a:t>
            </a:r>
            <a:endParaRPr lang="zh-CN" altLang="en-US"/>
          </a:p>
          <a:p>
            <a:pPr lvl="1"/>
            <a:r>
              <a:rPr lang="zh-CN" altLang="en-US"/>
              <a:t>老师安排答辩</a:t>
            </a:r>
            <a:r>
              <a:rPr lang="zh-CN" altLang="en-US"/>
              <a:t>不方便</a:t>
            </a:r>
            <a:endParaRPr lang="zh-CN" altLang="en-US"/>
          </a:p>
          <a:p>
            <a:pPr lvl="1"/>
            <a:r>
              <a:rPr lang="zh-CN" altLang="en-US"/>
              <a:t>作业评分显示不够</a:t>
            </a:r>
            <a:r>
              <a:rPr lang="zh-CN" altLang="en-US"/>
              <a:t>直观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6" name="图片 5" descr="截屏2023-10-17 15.00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035" y="2220595"/>
            <a:ext cx="4596765" cy="46374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65040" y="4424680"/>
            <a:ext cx="1880870" cy="84963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33270" y="4567555"/>
            <a:ext cx="2620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分数意义表达不明，</a:t>
            </a:r>
            <a:r>
              <a:rPr lang="zh-CN" altLang="en-US" sz="2000"/>
              <a:t>各项总分杂糅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目前已有平台</a:t>
            </a:r>
            <a:r>
              <a:rPr lang="en-US" altLang="zh-CN"/>
              <a:t>(Backboard, sakai)</a:t>
            </a:r>
            <a:r>
              <a:rPr lang="zh-CN" altLang="en-US"/>
              <a:t>存在</a:t>
            </a:r>
            <a:r>
              <a:rPr lang="zh-CN" altLang="en-US"/>
              <a:t>的问题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学生组队课程项目</a:t>
            </a:r>
            <a:r>
              <a:rPr lang="zh-CN" altLang="en-US"/>
              <a:t>不方便</a:t>
            </a:r>
            <a:endParaRPr lang="zh-CN" altLang="en-US"/>
          </a:p>
          <a:p>
            <a:pPr lvl="1"/>
            <a:r>
              <a:rPr lang="zh-CN" altLang="en-US"/>
              <a:t>学生缺少向老师直接提问的</a:t>
            </a:r>
            <a:r>
              <a:rPr lang="zh-CN" altLang="en-US"/>
              <a:t>途径</a:t>
            </a:r>
            <a:endParaRPr lang="zh-CN" altLang="en-US"/>
          </a:p>
          <a:p>
            <a:pPr lvl="1"/>
            <a:r>
              <a:rPr lang="zh-CN" altLang="en-US"/>
              <a:t>老师安排答辩</a:t>
            </a:r>
            <a:r>
              <a:rPr lang="zh-CN" altLang="en-US"/>
              <a:t>不方便</a:t>
            </a:r>
            <a:endParaRPr lang="zh-CN" altLang="en-US"/>
          </a:p>
          <a:p>
            <a:pPr lvl="1"/>
            <a:r>
              <a:rPr lang="zh-CN" altLang="en-US"/>
              <a:t>作业评分显示不够</a:t>
            </a:r>
            <a:r>
              <a:rPr lang="zh-CN" altLang="en-US"/>
              <a:t>直观</a:t>
            </a:r>
            <a:endParaRPr lang="zh-CN" altLang="en-US"/>
          </a:p>
          <a:p>
            <a:pPr lvl="1"/>
            <a:r>
              <a:rPr lang="zh-CN" altLang="en-US"/>
              <a:t>缺少方便的，与记录出勤记录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直接相关</a:t>
            </a:r>
            <a:r>
              <a:rPr lang="zh-CN" altLang="en-US"/>
              <a:t>的请假系统</a:t>
            </a:r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5" name="图片 4" descr="截屏2023-10-17 15.04.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20" y="2425700"/>
            <a:ext cx="2921000" cy="1003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8380" y="3728085"/>
            <a:ext cx="4201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学生请假需要经历繁琐的校园官方请假系统，如遇急事或生病无法及时向老师传递请假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同时也方便老师统计出勤</a:t>
            </a:r>
            <a:r>
              <a:rPr lang="zh-CN" altLang="en-US"/>
              <a:t>分数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 descr="27d8477455c06e1a80f49ca057857e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28140"/>
            <a:ext cx="8027670" cy="4311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19725" y="898525"/>
            <a:ext cx="3954780" cy="9290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22860" dir="5400000" algn="tl" rotWithShape="0">
                  <a:srgbClr val="000000">
                    <a:alpha val="30000"/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2575" y="550545"/>
            <a:ext cx="384429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学生首页页面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 descr="751ee1d8c6194c0bbdebfb12d0e64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1628140"/>
            <a:ext cx="8203565" cy="43345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2450" y="550545"/>
            <a:ext cx="384429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教师首页页面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7458" y="550545"/>
            <a:ext cx="445452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管理员首页页面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70" y="1546860"/>
            <a:ext cx="8824595" cy="47421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NDEX" val="1"/>
  <p:tag name="KSO_WM_UNIT_CLEAR" val="1"/>
  <p:tag name="KSO_WM_UNIT_LAYERLEVEL" val="1_1"/>
  <p:tag name="KSO_WM_DIAGRAM_GROUP_CODE" val="m1-1"/>
  <p:tag name="KSO_WM_TAG_VERSION" val="1.0"/>
  <p:tag name="KSO_WM_BEAUTIFY_FLAG" val="#wm#"/>
  <p:tag name="KSO_WM_UNIT_TYPE" val="i"/>
  <p:tag name="KSO_WM_UNIT_ID" val="diagram600_6*i*1"/>
  <p:tag name="KSO_WM_TEMPLATE_CATEGORY" val="diagram"/>
  <p:tag name="KSO_WM_TEMPLATE_INDEX" val="60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6"/>
  <p:tag name="KSO_WM_UNIT_ID" val="261*m_i*1_6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600"/>
  <p:tag name="KSO_WM_UNIT_TYPE" val="m_h_a"/>
  <p:tag name="KSO_WM_UNIT_INDEX" val="1_3_1"/>
  <p:tag name="KSO_WM_UNIT_ID" val="261*m_h_a*1_3_1"/>
  <p:tag name="KSO_WM_UNIT_CLEAR" val="1"/>
  <p:tag name="KSO_WM_UNIT_LAYERLEVEL" val="1_1_1"/>
  <p:tag name="KSO_WM_UNIT_VALUE" val="10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"/>
  <p:tag name="KSO_WM_UNIT_FILL_FORE_SCHEMECOLOR_INDEX" val="5"/>
  <p:tag name="KSO_WM_UNI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7"/>
  <p:tag name="KSO_WM_UNIT_ID" val="261*m_i*1_7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600"/>
  <p:tag name="KSO_WM_UNIT_TYPE" val="m_h_f"/>
  <p:tag name="KSO_WM_UNIT_INDEX" val="1_3_1"/>
  <p:tag name="KSO_WM_UNIT_ID" val="261*m_h_f*1_3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 ipsum dolor&#13;Lorem ipsum dolor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8"/>
  <p:tag name="KSO_WM_UNIT_ID" val="261*m_i*1_8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15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9"/>
  <p:tag name="KSO_WM_UNIT_ID" val="261*m_i*1_9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00_6*i*28"/>
  <p:tag name="KSO_WM_TEMPLATE_CATEGORY" val="diagram"/>
  <p:tag name="KSO_WM_TEMPLATE_INDEX" val="600"/>
  <p:tag name="KSO_WM_UNIT_INDEX" val="28"/>
</p:tagLst>
</file>

<file path=ppt/tags/tag17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0"/>
  <p:tag name="KSO_WM_UNIT_ID" val="261*m_i*1_10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600"/>
  <p:tag name="KSO_WM_UNIT_TYPE" val="m_h_a"/>
  <p:tag name="KSO_WM_UNIT_INDEX" val="1_5_1"/>
  <p:tag name="KSO_WM_UNIT_ID" val="261*m_h_a*1_5_1"/>
  <p:tag name="KSO_WM_UNIT_CLEAR" val="1"/>
  <p:tag name="KSO_WM_UNIT_LAYERLEVEL" val="1_1_1"/>
  <p:tag name="KSO_WM_UNIT_VALUE" val="10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"/>
  <p:tag name="KSO_WM_UNIT_FILL_FORE_SCHEMECOLOR_INDEX" val="5"/>
  <p:tag name="KSO_WM_UNIT_FILL_TYPE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1"/>
  <p:tag name="KSO_WM_UNIT_ID" val="261*m_i*1_11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00_6*i*2"/>
  <p:tag name="KSO_WM_TEMPLATE_CATEGORY" val="diagram"/>
  <p:tag name="KSO_WM_TEMPLATE_INDEX" val="600"/>
  <p:tag name="KSO_WM_UNIT_INDEX" val="2"/>
</p:tagLst>
</file>

<file path=ppt/tags/tag20.xml><?xml version="1.0" encoding="utf-8"?>
<p:tagLst xmlns:p="http://schemas.openxmlformats.org/presentationml/2006/main">
  <p:tag name="KSO_WM_TEMPLATE_CATEGORY" val="diagram"/>
  <p:tag name="KSO_WM_TEMPLATE_INDEX" val="600"/>
  <p:tag name="KSO_WM_UNIT_TYPE" val="m_h_f"/>
  <p:tag name="KSO_WM_UNIT_INDEX" val="1_5_1"/>
  <p:tag name="KSO_WM_UNIT_ID" val="261*m_h_f*1_5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 ipsum dolor&#13;Lorem ipsum dolor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2"/>
  <p:tag name="KSO_WM_UNIT_ID" val="261*m_i*1_12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22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3"/>
  <p:tag name="KSO_WM_UNIT_ID" val="261*m_i*1_13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00_6*i*41"/>
  <p:tag name="KSO_WM_TEMPLATE_CATEGORY" val="diagram"/>
  <p:tag name="KSO_WM_TEMPLATE_INDEX" val="600"/>
  <p:tag name="KSO_WM_UNIT_INDEX" val="41"/>
</p:tagLst>
</file>

<file path=ppt/tags/tag24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4"/>
  <p:tag name="KSO_WM_UNIT_ID" val="261*m_i*1_14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600"/>
  <p:tag name="KSO_WM_UNIT_TYPE" val="m_h_a"/>
  <p:tag name="KSO_WM_UNIT_INDEX" val="1_2_1"/>
  <p:tag name="KSO_WM_UNIT_ID" val="261*m_h_a*1_2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"/>
  <p:tag name="KSO_WM_UNIT_FILL_FORE_SCHEMECOLOR_INDEX" val="6"/>
  <p:tag name="KSO_WM_UNI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5"/>
  <p:tag name="KSO_WM_UNIT_ID" val="261*m_i*1_15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600"/>
  <p:tag name="KSO_WM_UNIT_TYPE" val="m_h_f"/>
  <p:tag name="KSO_WM_UNIT_INDEX" val="1_2_1"/>
  <p:tag name="KSO_WM_UNIT_ID" val="261*m_h_f*1_2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 ipsum dolor&#13;Lorem ipsum dolor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6"/>
  <p:tag name="KSO_WM_UNIT_ID" val="261*m_i*1_16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29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7"/>
  <p:tag name="KSO_WM_UNIT_ID" val="261*m_i*1_17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3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2"/>
  <p:tag name="KSO_WM_UNIT_ID" val="261*m_i*1_2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00_6*i*54"/>
  <p:tag name="KSO_WM_TEMPLATE_CATEGORY" val="diagram"/>
  <p:tag name="KSO_WM_TEMPLATE_INDEX" val="600"/>
  <p:tag name="KSO_WM_UNIT_INDEX" val="54"/>
</p:tagLst>
</file>

<file path=ppt/tags/tag31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8"/>
  <p:tag name="KSO_WM_UNIT_ID" val="261*m_i*1_18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600"/>
  <p:tag name="KSO_WM_UNIT_TYPE" val="m_h_a"/>
  <p:tag name="KSO_WM_UNIT_INDEX" val="1_4_1"/>
  <p:tag name="KSO_WM_UNIT_ID" val="261*m_h_a*1_4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"/>
  <p:tag name="KSO_WM_UNIT_FILL_FORE_SCHEMECOLOR_INDEX" val="6"/>
  <p:tag name="KSO_WM_UNI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9"/>
  <p:tag name="KSO_WM_UNIT_ID" val="261*m_i*1_19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600"/>
  <p:tag name="KSO_WM_UNIT_TYPE" val="m_h_f"/>
  <p:tag name="KSO_WM_UNIT_INDEX" val="1_4_1"/>
  <p:tag name="KSO_WM_UNIT_ID" val="261*m_h_f*1_4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 ipsum dolor&#13;Lorem ipsum dolor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20"/>
  <p:tag name="KSO_WM_UNIT_ID" val="261*m_i*1_20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36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21"/>
  <p:tag name="KSO_WM_UNIT_ID" val="261*m_i*1_21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00_6*i*67"/>
  <p:tag name="KSO_WM_TEMPLATE_CATEGORY" val="diagram"/>
  <p:tag name="KSO_WM_TEMPLATE_INDEX" val="600"/>
  <p:tag name="KSO_WM_UNIT_INDEX" val="67"/>
</p:tagLst>
</file>

<file path=ppt/tags/tag38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22"/>
  <p:tag name="KSO_WM_UNIT_ID" val="261*m_i*1_22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600"/>
  <p:tag name="KSO_WM_UNIT_TYPE" val="m_h_a"/>
  <p:tag name="KSO_WM_UNIT_INDEX" val="1_6_1"/>
  <p:tag name="KSO_WM_UNIT_ID" val="261*m_h_a*1_6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"/>
  <p:tag name="KSO_WM_UNIT_FILL_FORE_SCHEMECOLOR_INDEX" val="6"/>
  <p:tag name="KSO_WM_UNI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600"/>
  <p:tag name="KSO_WM_UNIT_TYPE" val="m_h_a"/>
  <p:tag name="KSO_WM_UNIT_INDEX" val="1_1_1"/>
  <p:tag name="KSO_WM_UNIT_ID" val="261*m_h_a*1_1_1"/>
  <p:tag name="KSO_WM_UNIT_CLEAR" val="1"/>
  <p:tag name="KSO_WM_UNIT_LAYERLEVEL" val="1_1_1"/>
  <p:tag name="KSO_WM_UNIT_VALUE" val="10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"/>
  <p:tag name="KSO_WM_UNIT_FILL_FORE_SCHEMECOLOR_INDEX" val="5"/>
  <p:tag name="KSO_WM_UNIT_FILL_TYPE" val="1"/>
</p:tagLst>
</file>

<file path=ppt/tags/tag40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23"/>
  <p:tag name="KSO_WM_UNIT_ID" val="261*m_i*1_23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600"/>
  <p:tag name="KSO_WM_UNIT_TYPE" val="m_h_f"/>
  <p:tag name="KSO_WM_UNIT_INDEX" val="1_6_1"/>
  <p:tag name="KSO_WM_UNIT_ID" val="261*m_h_f*1_6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 ipsum dolor&#13;Lorem ipsum dolor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24"/>
  <p:tag name="KSO_WM_UNIT_ID" val="261*m_i*1_24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43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25"/>
  <p:tag name="KSO_WM_UNIT_ID" val="261*m_i*1_25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44.xml><?xml version="1.0" encoding="utf-8"?>
<p:tagLst xmlns:p="http://schemas.openxmlformats.org/presentationml/2006/main">
  <p:tag name="commondata" val="eyJoZGlkIjoiMzM2MjhlM2M3ZjZhNjY0YWM0MzhiODJiN2Q1OGE3NzYifQ=="/>
</p:tagLst>
</file>

<file path=ppt/tags/tag5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3"/>
  <p:tag name="KSO_WM_UNIT_ID" val="261*m_i*1_3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600"/>
  <p:tag name="KSO_WM_UNIT_TYPE" val="m_h_f"/>
  <p:tag name="KSO_WM_UNIT_INDEX" val="1_1_1"/>
  <p:tag name="KSO_WM_UNIT_ID" val="261*m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DIAGRAM_GROUP_CODE" val="m1-1"/>
  <p:tag name="KSO_WM_TAG_VERSION" val="1.0"/>
  <p:tag name="KSO_WM_UNIT_PRESET_TEXT" val="Lorem ipsum dolor&#13;Lorem ipsum dolor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4"/>
  <p:tag name="KSO_WM_UNIT_ID" val="261*m_i*1_4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8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5"/>
  <p:tag name="KSO_WM_UNIT_ID" val="261*m_i*1_5"/>
  <p:tag name="KSO_WM_UNIT_CLEAR" val="1"/>
  <p:tag name="KSO_WM_UNIT_LAYERLEVEL" val="1_1"/>
  <p:tag name="KSO_WM_BEAUTIFY_FLAG" val="#wm#"/>
  <p:tag name="KSO_WM_DIAGRAM_GROUP_CODE" val="m1-1"/>
  <p:tag name="KSO_WM_TAG_VERSION" val="1.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00_6*i*15"/>
  <p:tag name="KSO_WM_TEMPLATE_CATEGORY" val="diagram"/>
  <p:tag name="KSO_WM_TEMPLATE_INDEX" val="600"/>
  <p:tag name="KSO_WM_UNIT_INDEX" val="1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WPS 演示</Application>
  <PresentationFormat>宽屏</PresentationFormat>
  <Paragraphs>134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Calibri Light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Motivation</vt:lpstr>
      <vt:lpstr>Motivation</vt:lpstr>
      <vt:lpstr>Motivation</vt:lpstr>
      <vt:lpstr>Motivation</vt:lpstr>
      <vt:lpstr>Motivation</vt:lpstr>
      <vt:lpstr>UI</vt:lpstr>
      <vt:lpstr>UI</vt:lpstr>
      <vt:lpstr>UI</vt:lpstr>
      <vt:lpstr>Technology</vt:lpstr>
      <vt:lpstr>Technology</vt:lpstr>
      <vt:lpstr>Timeline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：</cp:lastModifiedBy>
  <cp:revision>12</cp:revision>
  <dcterms:created xsi:type="dcterms:W3CDTF">2023-10-17T07:06:00Z</dcterms:created>
  <dcterms:modified xsi:type="dcterms:W3CDTF">2023-10-17T15:27:10Z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CDA1CEBA9EB5435181B31356FD55E284_13</vt:lpwstr>
  </property>
  <property fmtid="{D5CDD505-2E9C-101B-9397-08002B2CF9AE}" pid="3" name="KSOProductBuildVer">
    <vt:lpwstr>2052-12.1.0.15712</vt:lpwstr>
  </property>
</Properties>
</file>