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62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40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71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03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54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2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83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6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34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57A6A-6263-4133-89B2-C37FD398D00F}" type="datetimeFigureOut">
              <a:rPr lang="en-AU" smtClean="0"/>
              <a:t>09/05/2019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2D586-6637-4EAC-8571-60DCA19FA9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9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9314" y="1371599"/>
            <a:ext cx="9144000" cy="2869883"/>
          </a:xfrm>
        </p:spPr>
        <p:txBody>
          <a:bodyPr/>
          <a:lstStyle/>
          <a:p>
            <a:r>
              <a:rPr lang="en-AU" dirty="0" smtClean="0"/>
              <a:t>MySQL 5.6 GTID</a:t>
            </a:r>
            <a:br>
              <a:rPr lang="en-AU" dirty="0" smtClean="0"/>
            </a:br>
            <a:r>
              <a:rPr lang="en-AU" sz="4000" dirty="0" smtClean="0"/>
              <a:t>(Global Transaction Identifier)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72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GTID?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New way of replicating data across servers.</a:t>
            </a:r>
          </a:p>
          <a:p>
            <a:r>
              <a:rPr lang="en-AU" dirty="0" smtClean="0"/>
              <a:t>Each transaction is assigned a Unique Identifier.</a:t>
            </a:r>
          </a:p>
          <a:p>
            <a:r>
              <a:rPr lang="en-AU" dirty="0" smtClean="0"/>
              <a:t>It is unique across all the servers in the replication setup.</a:t>
            </a:r>
          </a:p>
          <a:p>
            <a:r>
              <a:rPr lang="en-AU" dirty="0" smtClean="0"/>
              <a:t>In MySQL 5.6, a new file is created in the data directory ‘</a:t>
            </a:r>
            <a:r>
              <a:rPr lang="en-AU" dirty="0" err="1" smtClean="0"/>
              <a:t>auto.cnf</a:t>
            </a:r>
            <a:r>
              <a:rPr lang="en-AU" dirty="0" smtClean="0"/>
              <a:t>’ which stores the server’s UUID.</a:t>
            </a:r>
          </a:p>
          <a:p>
            <a:r>
              <a:rPr lang="en-AU" dirty="0" smtClean="0"/>
              <a:t>GTID = source server’s UUID + sequence no.</a:t>
            </a:r>
          </a:p>
          <a:p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264920" y="5460273"/>
            <a:ext cx="63768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Bahnschrift Light" panose="020B0502040204020203" pitchFamily="34" charset="0"/>
              </a:rPr>
              <a:t>3E11FA47-71CA-11E1-9E33-C80AA9429562:1-5</a:t>
            </a:r>
            <a:endParaRPr lang="en-AU" sz="2400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9200" y="5090941"/>
            <a:ext cx="1789611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dirty="0" smtClean="0"/>
              <a:t>Sequence Range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6923314" y="5318813"/>
            <a:ext cx="718457" cy="744583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/>
          <p:cNvCxnSpPr>
            <a:stCxn id="11" idx="6"/>
            <a:endCxn id="10" idx="1"/>
          </p:cNvCxnSpPr>
          <p:nvPr/>
        </p:nvCxnSpPr>
        <p:spPr>
          <a:xfrm flipV="1">
            <a:off x="7641771" y="5275607"/>
            <a:ext cx="1197429" cy="4154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9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do we need it?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Presently, to failover we need to stop all writes to Master then fetch the ‘Master Status’ from the intended Master.</a:t>
            </a:r>
          </a:p>
          <a:p>
            <a:r>
              <a:rPr lang="en-AU" sz="2400" dirty="0" smtClean="0"/>
              <a:t>Use this Master Status to run ‘Change Master To’ on all slaves and start slaving.</a:t>
            </a:r>
          </a:p>
          <a:p>
            <a:endParaRPr lang="en-AU" dirty="0" smtClean="0"/>
          </a:p>
          <a:p>
            <a:endParaRPr lang="en-AU" sz="2400" dirty="0" smtClean="0"/>
          </a:p>
          <a:p>
            <a:pPr>
              <a:spcBef>
                <a:spcPts val="0"/>
              </a:spcBef>
            </a:pPr>
            <a:endParaRPr lang="en-AU" sz="2400" dirty="0" smtClean="0"/>
          </a:p>
          <a:p>
            <a:pPr>
              <a:spcBef>
                <a:spcPts val="0"/>
              </a:spcBef>
            </a:pPr>
            <a:r>
              <a:rPr lang="en-AU" sz="2400" dirty="0" smtClean="0"/>
              <a:t>GTID gives us the ability to auto failover.</a:t>
            </a:r>
          </a:p>
          <a:p>
            <a:endParaRPr lang="en-AU" sz="2400" dirty="0" smtClean="0"/>
          </a:p>
          <a:p>
            <a:endParaRPr lang="en-AU" dirty="0"/>
          </a:p>
          <a:p>
            <a:r>
              <a:rPr lang="en-AU" dirty="0" smtClean="0"/>
              <a:t>High Availability. </a:t>
            </a:r>
            <a:r>
              <a:rPr lang="en-AU" sz="2400" dirty="0" smtClean="0"/>
              <a:t>No need to stop writes.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6929" y="3090342"/>
            <a:ext cx="101781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Bahnschrift Light" panose="020B0502040204020203" pitchFamily="34" charset="0"/>
              </a:rPr>
              <a:t>CHANGE MASTER TO MASTER_HOST = ‘Master’, MASTER_USER = '</a:t>
            </a:r>
            <a:r>
              <a:rPr lang="en-AU" dirty="0" err="1" smtClean="0">
                <a:latin typeface="Bahnschrift Light" panose="020B0502040204020203" pitchFamily="34" charset="0"/>
              </a:rPr>
              <a:t>rep_user</a:t>
            </a:r>
            <a:r>
              <a:rPr lang="en-AU" dirty="0" smtClean="0">
                <a:latin typeface="Bahnschrift Light" panose="020B0502040204020203" pitchFamily="34" charset="0"/>
              </a:rPr>
              <a:t>', MASTER_PASSWORD = ‘password’, MASTER_LOG_FILE='mysql-bin.005815', MASTER_LOG_POS=1010885643</a:t>
            </a:r>
            <a:endParaRPr lang="en-AU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929" y="4782726"/>
            <a:ext cx="101781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Bahnschrift Light" panose="020B0502040204020203" pitchFamily="34" charset="0"/>
              </a:rPr>
              <a:t>CHANGE MASTER TO MASTER_HOST = ‘Master’, MASTER_USER = '</a:t>
            </a:r>
            <a:r>
              <a:rPr lang="en-AU" dirty="0" err="1" smtClean="0">
                <a:latin typeface="Bahnschrift Light" panose="020B0502040204020203" pitchFamily="34" charset="0"/>
              </a:rPr>
              <a:t>rep_user</a:t>
            </a:r>
            <a:r>
              <a:rPr lang="en-AU" dirty="0" smtClean="0">
                <a:latin typeface="Bahnschrift Light" panose="020B0502040204020203" pitchFamily="34" charset="0"/>
              </a:rPr>
              <a:t>', MASTER_PASSWORD = ‘password’, MASTER_AUTO_POS =1</a:t>
            </a:r>
            <a:endParaRPr lang="en-A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3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 Master Status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9" y="2593498"/>
            <a:ext cx="6411686" cy="1926249"/>
          </a:xfrm>
        </p:spPr>
      </p:pic>
    </p:spTree>
    <p:extLst>
      <p:ext uri="{BB962C8B-B14F-4D97-AF65-F5344CB8AC3E}">
        <p14:creationId xmlns:p14="http://schemas.microsoft.com/office/powerpoint/2010/main" val="46855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 Slave Status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66" y="1825625"/>
            <a:ext cx="3937362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4331" y="3174275"/>
            <a:ext cx="6492239" cy="11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GUI </a:t>
            </a:r>
            <a:r>
              <a:rPr lang="en-AU" dirty="0"/>
              <a:t>based </a:t>
            </a:r>
            <a:r>
              <a:rPr lang="en-AU" dirty="0" smtClean="0"/>
              <a:t>tool </a:t>
            </a:r>
            <a:r>
              <a:rPr lang="en-AU" dirty="0"/>
              <a:t>to failover.</a:t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253768"/>
            <a:ext cx="7646244" cy="4923195"/>
          </a:xfrm>
        </p:spPr>
      </p:pic>
    </p:spTree>
    <p:extLst>
      <p:ext uri="{BB962C8B-B14F-4D97-AF65-F5344CB8AC3E}">
        <p14:creationId xmlns:p14="http://schemas.microsoft.com/office/powerpoint/2010/main" val="42717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Questions???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34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MySQL 5.6 GTID (Global Transaction Identifier)</vt:lpstr>
      <vt:lpstr>What is GTID?</vt:lpstr>
      <vt:lpstr>Why do we need it?</vt:lpstr>
      <vt:lpstr>New Master Status</vt:lpstr>
      <vt:lpstr>New Slave Status</vt:lpstr>
      <vt:lpstr>GUI based tool to failover. </vt:lpstr>
      <vt:lpstr>Questions???</vt:lpstr>
    </vt:vector>
  </TitlesOfParts>
  <Company>Tyro Payments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5.6 GTID (Global Transaction Identifier)</dc:title>
  <dc:creator>Susmeet Khaire</dc:creator>
  <cp:lastModifiedBy>Susmeet Khaire</cp:lastModifiedBy>
  <cp:revision>17</cp:revision>
  <dcterms:created xsi:type="dcterms:W3CDTF">2019-05-08T00:30:31Z</dcterms:created>
  <dcterms:modified xsi:type="dcterms:W3CDTF">2019-05-09T05:40:29Z</dcterms:modified>
</cp:coreProperties>
</file>