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sldIdLst>
    <p:sldId id="261" r:id="rId3"/>
    <p:sldId id="291" r:id="rId4"/>
    <p:sldId id="280" r:id="rId5"/>
    <p:sldId id="260" r:id="rId6"/>
    <p:sldId id="281" r:id="rId7"/>
    <p:sldId id="293" r:id="rId8"/>
    <p:sldId id="292" r:id="rId9"/>
    <p:sldId id="282" r:id="rId10"/>
    <p:sldId id="294" r:id="rId11"/>
    <p:sldId id="290" r:id="rId12"/>
    <p:sldId id="283" r:id="rId13"/>
    <p:sldId id="285" r:id="rId14"/>
    <p:sldId id="284" r:id="rId15"/>
    <p:sldId id="288" r:id="rId16"/>
    <p:sldId id="289" r:id="rId17"/>
    <p:sldId id="295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pitchFamily="-110" charset="0"/>
        <a:ea typeface="ヒラギノ角ゴ ProN W3" pitchFamily="-110" charset="-128"/>
        <a:cs typeface="ヒラギノ角ゴ ProN W3" pitchFamily="-110" charset="-128"/>
        <a:sym typeface="Arial" pitchFamily="-110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0F3E7CCB-2C19-5D41-9317-258B73C9C87B}">
          <p14:sldIdLst>
            <p14:sldId id="261"/>
            <p14:sldId id="291"/>
            <p14:sldId id="280"/>
            <p14:sldId id="260"/>
            <p14:sldId id="281"/>
            <p14:sldId id="293"/>
            <p14:sldId id="292"/>
            <p14:sldId id="282"/>
            <p14:sldId id="294"/>
            <p14:sldId id="290"/>
            <p14:sldId id="283"/>
            <p14:sldId id="285"/>
            <p14:sldId id="284"/>
            <p14:sldId id="288"/>
            <p14:sldId id="289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F7B"/>
    <a:srgbClr val="293E80"/>
    <a:srgbClr val="FF0000"/>
    <a:srgbClr val="8C0000"/>
    <a:srgbClr val="F98D14"/>
    <a:srgbClr val="F24B1E"/>
    <a:srgbClr val="0C4510"/>
    <a:srgbClr val="245489"/>
    <a:srgbClr val="086F03"/>
    <a:srgbClr val="0F6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09" autoAdjust="0"/>
    <p:restoredTop sz="94753" autoAdjust="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1714500"/>
            <a:ext cx="4953000" cy="514350"/>
          </a:xfrm>
          <a:prstGeom prst="rect">
            <a:avLst/>
          </a:prstGeom>
        </p:spPr>
        <p:txBody>
          <a:bodyPr vert="horz" lIns="108000" tIns="0" rIns="108000" bIns="0"/>
          <a:lstStyle>
            <a:lvl1pPr algn="l">
              <a:spcAft>
                <a:spcPts val="800"/>
              </a:spcAft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Presentation Main Title (Arial 24)</a:t>
            </a:r>
            <a:br>
              <a:rPr lang="en-A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086100"/>
            <a:ext cx="4953000" cy="514350"/>
          </a:xfrm>
          <a:prstGeom prst="rect">
            <a:avLst/>
          </a:prstGeom>
        </p:spPr>
        <p:txBody>
          <a:bodyPr vert="horz" lIns="108000" tIns="0" rIns="108000" bIns="0"/>
          <a:lstStyle>
            <a:lvl1pPr marL="0" indent="0" algn="l">
              <a:buNone/>
              <a:defRPr sz="1400">
                <a:solidFill>
                  <a:srgbClr val="FFFFFF"/>
                </a:solidFill>
                <a:latin typeface="Arial (Body)"/>
                <a:cs typeface="Arial (Body)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dirty="0" smtClean="0"/>
              <a:t>Date (Arial 14)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2400300"/>
            <a:ext cx="4953000" cy="51435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Subtitle (Arial 20)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4343400"/>
            <a:ext cx="7543800" cy="2286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2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AU" dirty="0" smtClean="0"/>
              <a:t>Confidential: For “Customer Name” Only (Arial 12)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4572000"/>
            <a:ext cx="7391400" cy="228600"/>
          </a:xfrm>
          <a:prstGeom prst="rect">
            <a:avLst/>
          </a:prstGeom>
        </p:spPr>
        <p:txBody>
          <a:bodyPr vert="horz"/>
          <a:lstStyle>
            <a:lvl1pPr>
              <a:buClr>
                <a:schemeClr val="bg1"/>
              </a:buClr>
              <a:buFontTx/>
              <a:buNone/>
              <a:defRPr sz="12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rgbClr val="FFFFFF"/>
                </a:solidFill>
              </a:defRPr>
            </a:lvl5pPr>
          </a:lstStyle>
          <a:p>
            <a:pPr marL="39688">
              <a:spcBef>
                <a:spcPts val="738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ea typeface="Arial" pitchFamily="-110" charset="0"/>
                <a:cs typeface="Arial" pitchFamily="-110" charset="0"/>
              </a:rPr>
              <a:t>Document Name by Author Name (Arial 12)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42901"/>
            <a:ext cx="6840000" cy="800099"/>
          </a:xfrm>
          <a:prstGeom prst="rect">
            <a:avLst/>
          </a:prstGeom>
        </p:spPr>
        <p:txBody>
          <a:bodyPr vert="horz" lIns="108000" tIns="0" rIns="108000" bIns="0" anchor="ctr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71600"/>
            <a:ext cx="6840000" cy="457200"/>
          </a:xfrm>
          <a:prstGeom prst="rect">
            <a:avLst/>
          </a:prstGeom>
        </p:spPr>
        <p:txBody>
          <a:bodyPr lIns="108000" tIns="0" rIns="108000" bIns="0"/>
          <a:lstStyle>
            <a:lvl1pPr marL="0" indent="0" algn="l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600200" y="1885950"/>
            <a:ext cx="6840000" cy="297180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00" y="342900"/>
            <a:ext cx="6840000" cy="800100"/>
          </a:xfrm>
          <a:prstGeom prst="rect">
            <a:avLst/>
          </a:prstGeom>
        </p:spPr>
        <p:txBody>
          <a:bodyPr vert="horz" anchor="ctr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600200" y="1371600"/>
            <a:ext cx="6840000" cy="3429000"/>
          </a:xfrm>
          <a:prstGeom prst="rect">
            <a:avLst/>
          </a:prstGeom>
        </p:spPr>
        <p:txBody>
          <a:bodyPr vert="horz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00" y="342900"/>
            <a:ext cx="6840000" cy="800100"/>
          </a:xfrm>
          <a:prstGeom prst="rect">
            <a:avLst/>
          </a:prstGeom>
        </p:spPr>
        <p:txBody>
          <a:bodyPr vert="horz" anchor="ctr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200" y="1371600"/>
            <a:ext cx="3267600" cy="34671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371600"/>
            <a:ext cx="3200400" cy="34671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00" y="342900"/>
            <a:ext cx="6840000" cy="799200"/>
          </a:xfrm>
          <a:prstGeom prst="rect">
            <a:avLst/>
          </a:prstGeom>
        </p:spPr>
        <p:txBody>
          <a:bodyPr vert="horz" anchor="ctr"/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371600"/>
            <a:ext cx="326880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1887300"/>
            <a:ext cx="3268800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0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371600"/>
            <a:ext cx="327660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1885950"/>
            <a:ext cx="3268800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00" y="342900"/>
            <a:ext cx="6856200" cy="742950"/>
          </a:xfrm>
          <a:prstGeom prst="rect">
            <a:avLst/>
          </a:prstGeom>
        </p:spPr>
        <p:txBody>
          <a:bodyPr vert="horz" anchor="ctr"/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1314450"/>
            <a:ext cx="7543800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Arial" pitchFamily="-11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34340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 marL="39688" indent="-396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pitchFamily="-110" charset="0"/>
        </a:defRPr>
      </a:lvl1pPr>
      <a:lvl2pPr marL="39688" indent="-396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2pPr>
      <a:lvl3pPr marL="39688" indent="-396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3pPr>
      <a:lvl4pPr marL="39688" indent="-396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4pPr>
      <a:lvl5pPr marL="39688" indent="-396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5pPr>
      <a:lvl6pPr marL="4968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6pPr>
      <a:lvl7pPr marL="9540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7pPr>
      <a:lvl8pPr marL="14112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8pPr>
      <a:lvl9pPr marL="18684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9pPr>
    </p:titleStyle>
    <p:bodyStyle>
      <a:lvl1pPr marL="382588" indent="-342900" algn="l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1pPr>
      <a:lvl2pPr marL="782638" indent="-285750" algn="l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2pPr>
      <a:lvl3pPr marL="1182688" indent="-228600" algn="l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3pPr>
      <a:lvl4pPr marL="1639888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4pPr>
      <a:lvl5pPr marL="2097088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5pPr>
      <a:lvl6pPr marL="2554288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3011488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3468688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3925888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-110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pitchFamily="-110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0" charset="0"/>
          <a:ea typeface="ヒラギノ角ゴ ProN W3" pitchFamily="-110" charset="-128"/>
          <a:cs typeface="ヒラギノ角ゴ ProN W3" pitchFamily="-110" charset="-128"/>
          <a:sym typeface="Arial" pitchFamily="-110" charset="0"/>
        </a:defRPr>
      </a:lvl9pPr>
    </p:titleStyle>
    <p:bodyStyle>
      <a:lvl1pPr marL="292100" indent="-292100" algn="l" rtl="0" eaLnBrk="0" fontAlgn="base" hangingPunct="0">
        <a:spcBef>
          <a:spcPts val="700"/>
        </a:spcBef>
        <a:spcAft>
          <a:spcPct val="0"/>
        </a:spcAft>
        <a:buClr>
          <a:srgbClr val="FFFFFF"/>
        </a:buClr>
        <a:buSzPct val="125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1pPr>
      <a:lvl2pPr marL="527050" indent="-285750" algn="l" rtl="0" eaLnBrk="0" fontAlgn="base" hangingPunct="0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2pPr>
      <a:lvl3pPr marL="749300" indent="-228600" algn="l" rtl="0" eaLnBrk="0" fontAlgn="base" hangingPunct="0"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3pPr>
      <a:lvl4pPr marL="977900" indent="-228600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4pPr>
      <a:lvl5pPr marL="1206500" indent="-228600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5pPr>
      <a:lvl6pPr marL="1663700" indent="-228600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6pPr>
      <a:lvl7pPr marL="2120900" indent="-228600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7pPr>
      <a:lvl8pPr marL="2578100" indent="-228600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8pPr>
      <a:lvl9pPr marL="3035300" indent="-228600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Arial" pitchFamily="-110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BlueRGB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590550"/>
            <a:ext cx="2846885" cy="3733800"/>
          </a:xfrm>
          <a:prstGeom prst="rect">
            <a:avLst/>
          </a:prstGeom>
        </p:spPr>
      </p:pic>
      <p:sp>
        <p:nvSpPr>
          <p:cNvPr id="18" name="Text Placeholder 9"/>
          <p:cNvSpPr txBox="1">
            <a:spLocks/>
          </p:cNvSpPr>
          <p:nvPr/>
        </p:nvSpPr>
        <p:spPr>
          <a:xfrm>
            <a:off x="533400" y="4400550"/>
            <a:ext cx="7315200" cy="304800"/>
          </a:xfrm>
          <a:prstGeom prst="rect">
            <a:avLst/>
          </a:prstGeom>
        </p:spPr>
        <p:txBody>
          <a:bodyPr vert="horz"/>
          <a:lstStyle/>
          <a:p>
            <a:pPr marL="382588" lvl="0" indent="-3429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sz="1200" kern="0" dirty="0">
                <a:latin typeface="Open Sans Light"/>
                <a:cs typeface="Open Sans Light"/>
              </a:rPr>
              <a:t>Specify use for internal, external or confidential e.g. For Best Practice use only. [Light 12pt]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Arial" pitchFamily="-110" charset="0"/>
            </a:endParaRPr>
          </a:p>
        </p:txBody>
      </p:sp>
      <p:sp>
        <p:nvSpPr>
          <p:cNvPr id="19" name="Text Placeholder 10"/>
          <p:cNvSpPr txBox="1">
            <a:spLocks/>
          </p:cNvSpPr>
          <p:nvPr/>
        </p:nvSpPr>
        <p:spPr>
          <a:xfrm>
            <a:off x="533400" y="4629150"/>
            <a:ext cx="7391400" cy="304800"/>
          </a:xfrm>
          <a:prstGeom prst="rect">
            <a:avLst/>
          </a:prstGeom>
        </p:spPr>
        <p:txBody>
          <a:bodyPr vert="horz"/>
          <a:lstStyle/>
          <a:p>
            <a:pPr marL="382588" lvl="0" indent="-342900" fontAlgn="base"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Open Sans Light"/>
                <a:sym typeface="Arial" pitchFamily="-110" charset="0"/>
              </a:rPr>
              <a:t>[Name of author]</a:t>
            </a:r>
            <a:r>
              <a:rPr lang="en-US" sz="1200" kern="0" dirty="0" smtClean="0">
                <a:latin typeface="Open Sans Light"/>
                <a:cs typeface="Open Sans Light"/>
                <a:sym typeface="Arial" pitchFamily="-110" charset="0"/>
              </a:rPr>
              <a:t> (12pt) -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Open Sans Light"/>
                <a:sym typeface="Arial" pitchFamily="-110" charset="0"/>
              </a:rPr>
              <a:t>file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 Light"/>
                <a:ea typeface="+mn-ea"/>
                <a:cs typeface="Open Sans Light"/>
                <a:sym typeface="Arial" pitchFamily="-110" charset="0"/>
              </a:rPr>
              <a:t> name and </a:t>
            </a:r>
            <a:r>
              <a:rPr lang="en-US" sz="1200" kern="0" dirty="0" smtClean="0">
                <a:latin typeface="Open Sans Light"/>
                <a:cs typeface="Open Sans Light"/>
                <a:sym typeface="Arial" pitchFamily="-110" charset="0"/>
              </a:rPr>
              <a:t>author. </a:t>
            </a:r>
            <a:r>
              <a:rPr lang="en-US" sz="1200" dirty="0" smtClean="0">
                <a:latin typeface="Open Sans Light"/>
                <a:cs typeface="Open Sans Light"/>
              </a:rPr>
              <a:t>2015</a:t>
            </a:r>
            <a:r>
              <a:rPr lang="en-US" sz="1200" kern="0" dirty="0" smtClean="0">
                <a:solidFill>
                  <a:srgbClr val="000000"/>
                </a:solidFill>
                <a:latin typeface="Open Sans Light"/>
                <a:cs typeface="Open Sans Light"/>
                <a:sym typeface="Arial" pitchFamily="-110" charset="0"/>
              </a:rPr>
              <a:t> </a:t>
            </a:r>
            <a:r>
              <a:rPr lang="en-US" sz="1200" dirty="0" smtClean="0">
                <a:latin typeface="Open Sans Light"/>
                <a:cs typeface="Open Sans Light"/>
              </a:rPr>
              <a:t>© </a:t>
            </a:r>
            <a:r>
              <a:rPr lang="en-US" sz="1200" kern="0" dirty="0" smtClean="0">
                <a:solidFill>
                  <a:srgbClr val="000000"/>
                </a:solidFill>
                <a:latin typeface="Open Sans Light"/>
                <a:cs typeface="Open Sans Light"/>
                <a:sym typeface="Arial" pitchFamily="-110" charset="0"/>
              </a:rPr>
              <a:t>Tyro Payments Limited.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Open Sans Light"/>
              <a:ea typeface="+mn-ea"/>
              <a:cs typeface="Open Sans Light"/>
              <a:sym typeface="Arial" pitchFamily="-110" charset="0"/>
            </a:endParaRPr>
          </a:p>
          <a:p>
            <a:pPr marL="382588" marR="0" lvl="0" indent="-342900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bg1"/>
              </a:buClr>
              <a:buSzPct val="100000"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Arial" pitchFamily="-110" charset="0"/>
            </a:endParaRPr>
          </a:p>
        </p:txBody>
      </p:sp>
      <p:sp>
        <p:nvSpPr>
          <p:cNvPr id="22" name="Text Placeholder 8"/>
          <p:cNvSpPr txBox="1">
            <a:spLocks/>
          </p:cNvSpPr>
          <p:nvPr/>
        </p:nvSpPr>
        <p:spPr>
          <a:xfrm>
            <a:off x="533400" y="1657350"/>
            <a:ext cx="5638800" cy="1219200"/>
          </a:xfrm>
          <a:prstGeom prst="rect">
            <a:avLst/>
          </a:prstGeom>
        </p:spPr>
        <p:txBody>
          <a:bodyPr vert="horz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US" sz="28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MySQL Query Tuning</a:t>
            </a:r>
            <a:endParaRPr lang="en-US" sz="28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US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Database Team</a:t>
            </a:r>
            <a:endParaRPr lang="en-US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533400" y="2724150"/>
            <a:ext cx="5638800" cy="838200"/>
          </a:xfrm>
          <a:prstGeom prst="rect">
            <a:avLst/>
          </a:prstGeom>
        </p:spPr>
        <p:txBody>
          <a:bodyPr vert="horz"/>
          <a:lstStyle/>
          <a:p>
            <a:pPr marL="382588" indent="-3429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da-DK" sz="1800" kern="0" dirty="0" smtClean="0">
                <a:latin typeface="Open Sans Semibold"/>
                <a:cs typeface="Open Sans Semibold"/>
              </a:rPr>
              <a:t>Susmeet Khaire</a:t>
            </a:r>
            <a:endParaRPr lang="en-US" sz="1800" dirty="0">
              <a:latin typeface="Open Sans Semibold"/>
              <a:cs typeface="Open Sans Semibold"/>
            </a:endParaRPr>
          </a:p>
          <a:p>
            <a:pPr marL="382588" indent="-3429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sz="1400" dirty="0" smtClean="0">
                <a:latin typeface="Open Sans Semibold"/>
                <a:cs typeface="Open Sans Semibold"/>
              </a:rPr>
              <a:t>Friday 12</a:t>
            </a:r>
            <a:r>
              <a:rPr lang="en-US" sz="1400" baseline="30000" dirty="0" smtClean="0">
                <a:latin typeface="Open Sans Semibold"/>
                <a:cs typeface="Open Sans Semibold"/>
              </a:rPr>
              <a:t>th</a:t>
            </a:r>
            <a:r>
              <a:rPr lang="en-US" sz="1400" dirty="0" smtClean="0">
                <a:latin typeface="Open Sans Semibold"/>
                <a:cs typeface="Open Sans Semibold"/>
              </a:rPr>
              <a:t> July 2019</a:t>
            </a:r>
            <a:endParaRPr lang="en-US" sz="1400" dirty="0">
              <a:latin typeface="Open Sans Semibold"/>
              <a:cs typeface="Open Sans Semibold"/>
            </a:endParaRPr>
          </a:p>
          <a:p>
            <a:pPr marL="382588" indent="-342900" fontAlgn="base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endParaRPr lang="en-US" sz="1400" dirty="0" smtClean="0">
              <a:latin typeface="Open Sans Light"/>
              <a:cs typeface="Open Sans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Short intro to indexes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428750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3638"/>
            <a:ext cx="8039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5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How to tune a query? 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428750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700" b="0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REWRITE</a:t>
            </a: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query </a:t>
            </a: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55994"/>
            <a:ext cx="6334472" cy="28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>
                <a:solidFill>
                  <a:srgbClr val="293E80"/>
                </a:solidFill>
                <a:latin typeface="Open Sans Semibold"/>
                <a:cs typeface="Open Sans Semibold"/>
              </a:rPr>
              <a:t>How to tune a query? 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428750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if we can ADD an index</a:t>
            </a: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3" y="1995686"/>
            <a:ext cx="6300192" cy="27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56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>
                <a:solidFill>
                  <a:srgbClr val="293E80"/>
                </a:solidFill>
                <a:latin typeface="Open Sans Semibold"/>
                <a:cs typeface="Open Sans Semibold"/>
              </a:rPr>
              <a:t>How to tune a query? 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223665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1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</a:t>
            </a: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we can USE/FORCE index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7654"/>
            <a:ext cx="7668344" cy="30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MySQL 5.6 changes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428750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70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Innodb_stats_persistent</a:t>
            </a:r>
            <a:endParaRPr lang="en-AU" sz="17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Innodb_table_stats</a:t>
            </a:r>
            <a:endParaRPr lang="en-AU" sz="170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AU" sz="17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Innodb_index_stats</a:t>
            </a: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7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ANALYZE TABLE/ </a:t>
            </a:r>
            <a:r>
              <a:rPr kumimoji="0" lang="en-AU" sz="17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mysqlcheck</a:t>
            </a: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–a </a:t>
            </a:r>
            <a:r>
              <a:rPr kumimoji="0" lang="en-AU" sz="1700" b="0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database_name</a:t>
            </a:r>
            <a:endParaRPr kumimoji="0" lang="en-AU" sz="1700" b="0" i="1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Risky because of</a:t>
            </a:r>
            <a:r>
              <a:rPr lang="en-AU" sz="1700" i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‘Waiting of table flush’ </a:t>
            </a:r>
            <a:endParaRPr kumimoji="0" lang="en-AU" sz="1700" b="0" i="1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700" i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1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OPTIMIZE TABLE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AU" sz="1700" noProof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AU" sz="1700" noProof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recreates entire table</a:t>
            </a:r>
            <a:endParaRPr kumimoji="0" lang="en-AU" sz="1700" b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Other problems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428750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7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Hibernate</a:t>
            </a:r>
            <a:r>
              <a:rPr kumimoji="0" lang="en-AU" sz="17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700" i="1" baseline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</a:t>
            </a:r>
            <a:r>
              <a:rPr lang="en-AU" sz="1700" i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joins/unions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AU" sz="17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 Break</a:t>
            </a:r>
            <a:r>
              <a:rPr kumimoji="0" lang="en-AU" sz="17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down in multiple queries</a:t>
            </a:r>
          </a:p>
        </p:txBody>
      </p:sp>
    </p:spTree>
    <p:extLst>
      <p:ext uri="{BB962C8B-B14F-4D97-AF65-F5344CB8AC3E}">
        <p14:creationId xmlns:p14="http://schemas.microsoft.com/office/powerpoint/2010/main" val="317615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139702"/>
            <a:ext cx="4446064" cy="44345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dirty="0" smtClean="0">
                <a:solidFill>
                  <a:srgbClr val="293E80"/>
                </a:solidFill>
                <a:latin typeface="Open Sans Semibold"/>
                <a:ea typeface="ヒラギノ角ゴ ProN W3" pitchFamily="-110" charset="-128"/>
                <a:cs typeface="Open Sans Semibold"/>
              </a:rPr>
              <a:t>Questions</a:t>
            </a:r>
            <a:endParaRPr lang="en-AU" sz="2600" dirty="0">
              <a:solidFill>
                <a:srgbClr val="293E80"/>
              </a:solidFill>
              <a:latin typeface="Open Sans Semibold"/>
              <a:ea typeface="ヒラギノ角ゴ ProN W3" pitchFamily="-110" charset="-128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568947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83568" y="627534"/>
            <a:ext cx="7239000" cy="651520"/>
          </a:xfrm>
          <a:prstGeom prst="rect">
            <a:avLst/>
          </a:prstGeom>
        </p:spPr>
        <p:txBody>
          <a:bodyPr vert="horz"/>
          <a:lstStyle/>
          <a:p>
            <a:pPr>
              <a:lnSpc>
                <a:spcPts val="4200"/>
              </a:lnSpc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Few quotes to start off…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707654"/>
            <a:ext cx="820891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“Data is the new oil</a:t>
            </a:r>
            <a:r>
              <a:rPr lang="en-AU" dirty="0" smtClean="0"/>
              <a:t>.”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“Torture the data, and it will confess to anything</a:t>
            </a:r>
            <a:r>
              <a:rPr lang="en-AU" dirty="0" smtClean="0"/>
              <a:t>.”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/>
              <a:t>“You can have data without information, but you cannot have information without data.”</a:t>
            </a:r>
          </a:p>
        </p:txBody>
      </p:sp>
    </p:spTree>
    <p:extLst>
      <p:ext uri="{BB962C8B-B14F-4D97-AF65-F5344CB8AC3E}">
        <p14:creationId xmlns:p14="http://schemas.microsoft.com/office/powerpoint/2010/main" val="2198210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755576" y="411510"/>
            <a:ext cx="7239000" cy="651520"/>
          </a:xfrm>
          <a:prstGeom prst="rect">
            <a:avLst/>
          </a:prstGeom>
        </p:spPr>
        <p:txBody>
          <a:bodyPr vert="horz"/>
          <a:lstStyle/>
          <a:p>
            <a:pPr>
              <a:lnSpc>
                <a:spcPts val="4200"/>
              </a:lnSpc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What is the need to tune/optimise queries?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347614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generate more than 200GB data on one database server per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To make sense of this data(</a:t>
            </a:r>
            <a:r>
              <a:rPr lang="en-AU" i="1" dirty="0" smtClean="0"/>
              <a:t>information</a:t>
            </a:r>
            <a:r>
              <a:rPr lang="en-AU" dirty="0" smtClean="0"/>
              <a:t>), we have to run SQL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These queries need to run fairly and efficiently.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So that it doesn’t affect other activities running on the database.   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How do we find out?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1811" y="1218678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SHOW PROCESSLIST     to check if the query is on going.</a:t>
            </a:r>
            <a:endParaRPr kumimoji="0" lang="en-AU" sz="17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1670"/>
            <a:ext cx="7630616" cy="2695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252115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>
                <a:solidFill>
                  <a:srgbClr val="293E80"/>
                </a:solidFill>
                <a:latin typeface="Open Sans Semibold"/>
                <a:cs typeface="Open Sans Semibold"/>
              </a:rPr>
              <a:t>How do we find out?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987574"/>
            <a:ext cx="7467600" cy="37177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SLOW</a:t>
            </a:r>
            <a:r>
              <a:rPr kumimoji="0" lang="en-AU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QUERY log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 query has finished execution.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our setup it is located in </a:t>
            </a:r>
            <a:r>
              <a:rPr lang="en-AU" sz="1200" i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en-AU" sz="1200" i="1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</a:t>
            </a:r>
            <a:r>
              <a:rPr lang="en-AU" sz="1200" i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/log/</a:t>
            </a:r>
            <a:r>
              <a:rPr lang="en-AU" sz="1200" i="1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mysql</a:t>
            </a:r>
            <a:r>
              <a:rPr lang="en-AU" sz="1200" i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/mysql-slow.log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200" b="0" i="1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687"/>
            <a:ext cx="655272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7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411808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>
                <a:solidFill>
                  <a:srgbClr val="293E80"/>
                </a:solidFill>
                <a:latin typeface="Open Sans Semibold"/>
                <a:cs typeface="Open Sans Semibold"/>
              </a:rPr>
              <a:t>How do we find out?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491630"/>
            <a:ext cx="7467600" cy="3276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Binary logs to check if a query is replicating slowly but runs fine on master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Primarily used for replicating queries to slaves</a:t>
            </a:r>
          </a:p>
          <a:p>
            <a:pPr marL="285750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MIXED format binary logging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is Statement </a:t>
            </a:r>
            <a:r>
              <a:rPr lang="en-AU" sz="1700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A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Row based replication if MySQL cannot ensure same result on slaves. </a:t>
            </a:r>
          </a:p>
          <a:p>
            <a:pPr marL="1200150" lvl="2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400" i="1" dirty="0">
                <a:latin typeface="Arial" panose="020B0604020202020204" pitchFamily="34" charset="0"/>
                <a:cs typeface="Arial" panose="020B0604020202020204" pitchFamily="34" charset="0"/>
              </a:rPr>
              <a:t>INSERT INTO table SELECT * FROM </a:t>
            </a:r>
            <a:r>
              <a:rPr lang="en-AU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test_table</a:t>
            </a:r>
            <a:r>
              <a:rPr lang="en-AU" sz="1400" i="1" dirty="0">
                <a:latin typeface="Arial" panose="020B0604020202020204" pitchFamily="34" charset="0"/>
                <a:cs typeface="Arial" panose="020B0604020202020204" pitchFamily="34" charset="0"/>
              </a:rPr>
              <a:t> ORDER BY 1 DESC</a:t>
            </a:r>
            <a:r>
              <a:rPr lang="en-A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A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Row based equals one row per result.</a:t>
            </a:r>
            <a:endParaRPr lang="en-A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1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590550"/>
            <a:ext cx="5638800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600" kern="0" dirty="0">
                <a:solidFill>
                  <a:srgbClr val="293E80"/>
                </a:solidFill>
                <a:latin typeface="Open Sans Semibold"/>
                <a:cs typeface="Open Sans Semibold"/>
              </a:rPr>
              <a:t>How do we find out?</a:t>
            </a:r>
            <a:endParaRPr lang="en-US" sz="26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27584" y="2211710"/>
            <a:ext cx="7467600" cy="143103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Enable GENERAL logging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AU" sz="17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last resort as it writes every query to a file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1700" baseline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</a:t>
            </a:r>
            <a:r>
              <a:rPr lang="en-AU" sz="17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reases I/O</a:t>
            </a: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47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76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85800" y="457200"/>
            <a:ext cx="6550496" cy="609600"/>
          </a:xfrm>
          <a:prstGeom prst="rect">
            <a:avLst/>
          </a:prstGeom>
        </p:spPr>
        <p:txBody>
          <a:bodyPr vert="horz" lIns="0"/>
          <a:lstStyle/>
          <a:p>
            <a:pPr lvl="0">
              <a:lnSpc>
                <a:spcPct val="110000"/>
              </a:lnSpc>
              <a:buClr>
                <a:srgbClr val="000000"/>
              </a:buClr>
              <a:buSzPct val="100000"/>
              <a:defRPr/>
            </a:pPr>
            <a:r>
              <a:rPr lang="en-AU" sz="2000" kern="0" dirty="0" smtClean="0">
                <a:solidFill>
                  <a:srgbClr val="293E80"/>
                </a:solidFill>
                <a:latin typeface="Open Sans Semibold"/>
                <a:cs typeface="Open Sans Semibold"/>
              </a:rPr>
              <a:t>What do we do once we’ve found a slow query?</a:t>
            </a:r>
            <a:endParaRPr lang="en-US" sz="2000" kern="0" dirty="0">
              <a:solidFill>
                <a:srgbClr val="293E80"/>
              </a:solidFill>
              <a:latin typeface="Open Sans Semibold"/>
              <a:cs typeface="Open Sans Semibold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371600"/>
            <a:ext cx="7467600" cy="33337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 EXPLAIN</a:t>
            </a:r>
            <a:endParaRPr kumimoji="0" lang="en-AU" sz="1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70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23678"/>
            <a:ext cx="6048672" cy="26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7614"/>
            <a:ext cx="6840538" cy="2507771"/>
          </a:xfrm>
        </p:spPr>
      </p:pic>
    </p:spTree>
    <p:extLst>
      <p:ext uri="{BB962C8B-B14F-4D97-AF65-F5344CB8AC3E}">
        <p14:creationId xmlns:p14="http://schemas.microsoft.com/office/powerpoint/2010/main" val="10570956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PTTemplate_blu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en Sans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Template-Powerpoint-Widescreen-121015-Blue</Template>
  <TotalTime>1681</TotalTime>
  <Pages>0</Pages>
  <Words>372</Words>
  <Characters>0</Characters>
  <Application>Microsoft Office PowerPoint</Application>
  <PresentationFormat>On-screen Show (16:9)</PresentationFormat>
  <Lines>0</Lines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(Body)</vt:lpstr>
      <vt:lpstr>Calibri</vt:lpstr>
      <vt:lpstr>Open Sans Light</vt:lpstr>
      <vt:lpstr>Open Sans Semibold</vt:lpstr>
      <vt:lpstr>Wingdings</vt:lpstr>
      <vt:lpstr>ヒラギノ角ゴ ProN W3</vt:lpstr>
      <vt:lpstr>PPTTemplate_blue</vt:lpstr>
      <vt:lpstr>Bullets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>Tyro Payments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Deepa Narayanan</dc:creator>
  <cp:keywords/>
  <dc:description/>
  <cp:lastModifiedBy>Susmeet Khaire</cp:lastModifiedBy>
  <cp:revision>33</cp:revision>
  <dcterms:created xsi:type="dcterms:W3CDTF">2019-07-09T02:24:26Z</dcterms:created>
  <dcterms:modified xsi:type="dcterms:W3CDTF">2019-07-11T04:57:19Z</dcterms:modified>
</cp:coreProperties>
</file>