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981314-C2F8-41B7-B372-845CE5EE87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D46D2D2-D615-44BD-9632-40AC4E735D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708B66C-920D-42AD-A32D-4F77439EFC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5B91FB-9187-4F1D-9B63-04AB643A1D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36E1512-F960-4D42-B080-805DBCFED5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EE267E9-039F-4B1E-B395-B3683AA11B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6831834-89BA-42E8-92DC-57DC584F9A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4CAC451-B41E-4963-BDF7-03DF849DCD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D47EAA8-946A-479D-900A-9DD5F6D505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29705DC-5704-4899-9908-0B6330E897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E9CA5FC-6FDD-4653-AB11-3A1D748A5B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071B10B-8CE3-44B7-8EC7-DDE54E02077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B5A2CFA-CA47-4CCB-96B5-9CB6F57019D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93F1900-B4E4-45A8-B822-6749A9B0EA6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E4FB087-DCCD-42A4-A26A-A9CFD569681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57858D1-A144-4948-BFF7-CFBE2310217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AC971BF-2ACA-4496-BB64-60E07368F78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124E005-F146-41FD-9428-C6C57466EBA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EE6131C-8399-4AFB-90CC-276D5266227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28CF2BA-9026-4D9B-9628-844B2992857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FD83B51-F6B4-401C-B92D-855A0D267E8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DD6A38A-CB45-42E7-8D67-D7C29B6E73A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5878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MathJax_Main"/>
              </a:rPr>
              <a:t>Markowitz Portfolio Optimization</a:t>
            </a:r>
            <a:endParaRPr b="1" lang="en-US" sz="4400" spc="-1" strike="noStrike">
              <a:solidFill>
                <a:schemeClr val="dk1"/>
              </a:solidFill>
              <a:latin typeface="MathJax_Mai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371960" y="259128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MathJax_Main"/>
              </a:rPr>
              <a:t>Group 22</a:t>
            </a:r>
            <a:endParaRPr b="0" lang="en-US" sz="3200" spc="-1" strike="noStrike">
              <a:solidFill>
                <a:srgbClr val="000000"/>
              </a:solidFill>
              <a:latin typeface="MathJax_Main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MathJax_Main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athJax_Main"/>
              </a:rPr>
              <a:t>Susmit Neogi</a:t>
            </a:r>
            <a:endParaRPr b="0" lang="en-US" sz="2000" spc="-1" strike="noStrike">
              <a:solidFill>
                <a:srgbClr val="000000"/>
              </a:solidFill>
              <a:latin typeface="MathJax_Main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athJax_Main"/>
              </a:rPr>
              <a:t>Abhijit Giram</a:t>
            </a:r>
            <a:endParaRPr b="0" lang="en-US" sz="2000" spc="-1" strike="noStrike">
              <a:solidFill>
                <a:srgbClr val="000000"/>
              </a:solidFill>
              <a:latin typeface="MathJax_Main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athJax_Main"/>
              </a:rPr>
              <a:t>Arya Chaudhari</a:t>
            </a:r>
            <a:endParaRPr b="0" lang="en-US" sz="2000" spc="-1" strike="noStrike">
              <a:solidFill>
                <a:srgbClr val="000000"/>
              </a:solidFill>
              <a:latin typeface="MathJax_Main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athJax_Main"/>
              </a:rPr>
              <a:t>Yash Khedekar</a:t>
            </a:r>
            <a:endParaRPr b="0" lang="en-US" sz="2000" spc="-1" strike="noStrike">
              <a:solidFill>
                <a:srgbClr val="000000"/>
              </a:solidFill>
              <a:latin typeface="MathJax_Mai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MathJax_Main"/>
              </a:rPr>
              <a:t>Problem Overview</a:t>
            </a:r>
            <a:endParaRPr b="1" lang="en-US" sz="4400" spc="-1" strike="noStrike">
              <a:solidFill>
                <a:schemeClr val="dk1"/>
              </a:solidFill>
              <a:latin typeface="MathJax_Mai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560" y="9608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In this project we will use Markowitz model which is a popular Portfolio Optimization technique,  to maximize returns while imposing a limit on risk.</a:t>
            </a:r>
            <a:endParaRPr b="0" lang="en-US" sz="2000" spc="-1" strike="noStrike">
              <a:solidFill>
                <a:schemeClr val="dk1"/>
              </a:solidFill>
              <a:latin typeface="MathJax_Main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Consider an investor who wishes to allocate capital among N securities at time t=0 and hold them over a single period of time until 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</a:rPr>
              <a:t>t = h</a:t>
            </a: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.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We denote 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</a:rPr>
              <a:t>P</a:t>
            </a:r>
            <a:r>
              <a:rPr b="0" i="1" lang="en-US" sz="2000" spc="-1" strike="noStrike" baseline="-8000">
                <a:solidFill>
                  <a:schemeClr val="dk1"/>
                </a:solidFill>
                <a:latin typeface="MathJax_Main"/>
              </a:rPr>
              <a:t>0,i</a:t>
            </a: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 the (known) price of security 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</a:rPr>
              <a:t>i</a:t>
            </a: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 at the beginning of the investment period and 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</a:rPr>
              <a:t>P</a:t>
            </a:r>
            <a:r>
              <a:rPr b="0" i="1" lang="en-US" sz="2000" spc="-1" strike="noStrike" baseline="-8000">
                <a:solidFill>
                  <a:schemeClr val="dk1"/>
                </a:solidFill>
                <a:latin typeface="MathJax_Main"/>
              </a:rPr>
              <a:t>h,i</a:t>
            </a: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 the (random) price of security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</a:rPr>
              <a:t> i</a:t>
            </a: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 at the end of the investment period 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</a:rPr>
              <a:t>t = h</a:t>
            </a: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.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The rate of return of security 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</a:rPr>
              <a:t>i</a:t>
            </a: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 over period 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</a:rPr>
              <a:t>h</a:t>
            </a: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 is then modeled by the random variable 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</a:rPr>
              <a:t>Ri=P</a:t>
            </a:r>
            <a:r>
              <a:rPr b="0" i="1" lang="en-US" sz="2000" spc="-1" strike="noStrike" baseline="-8000">
                <a:solidFill>
                  <a:schemeClr val="dk1"/>
                </a:solidFill>
                <a:latin typeface="MathJax_Main"/>
              </a:rPr>
              <a:t>h,i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</a:rPr>
              <a:t>/P</a:t>
            </a:r>
            <a:r>
              <a:rPr b="0" i="1" lang="en-US" sz="2000" spc="-1" strike="noStrike" baseline="-8000">
                <a:solidFill>
                  <a:schemeClr val="dk1"/>
                </a:solidFill>
                <a:latin typeface="MathJax_Main"/>
              </a:rPr>
              <a:t>0,i−1</a:t>
            </a: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, and its expected value is denoted by  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</a:rPr>
              <a:t>μ</a:t>
            </a:r>
            <a:r>
              <a:rPr b="0" i="1" lang="en-US" sz="2000" spc="-1" strike="noStrike" baseline="-8000">
                <a:solidFill>
                  <a:schemeClr val="dk1"/>
                </a:solidFill>
                <a:latin typeface="MathJax_Main"/>
              </a:rPr>
              <a:t>i 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</a:rPr>
              <a:t>= E(R</a:t>
            </a:r>
            <a:r>
              <a:rPr b="0" i="1" lang="en-US" sz="2000" spc="-1" strike="noStrike" baseline="-8000">
                <a:solidFill>
                  <a:schemeClr val="dk1"/>
                </a:solidFill>
                <a:latin typeface="MathJax_Main"/>
              </a:rPr>
              <a:t>i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</a:rPr>
              <a:t>)</a:t>
            </a: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.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The risk-averse investor seeks to maximize the return of the investment, while trying to keep the investment risk, i. e., the uncertainty of the future security returns 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</a:rPr>
              <a:t>R</a:t>
            </a:r>
            <a:r>
              <a:rPr b="0" i="1" lang="en-US" sz="2000" spc="-1" strike="noStrike" baseline="-8000">
                <a:solidFill>
                  <a:schemeClr val="dk1"/>
                </a:solidFill>
                <a:latin typeface="MathJax_Main"/>
              </a:rPr>
              <a:t>i</a:t>
            </a: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 on an acceptable low level.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2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MathJax_Main"/>
              </a:rPr>
              <a:t>Mathematical Formulation</a:t>
            </a:r>
            <a:endParaRPr b="1" lang="en-US" sz="4400" spc="-1" strike="noStrike">
              <a:solidFill>
                <a:schemeClr val="dk1"/>
              </a:solidFill>
              <a:latin typeface="MathJax_Main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2971800" y="3518280"/>
            <a:ext cx="3123720" cy="36792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86000" y="4114800"/>
            <a:ext cx="4343400" cy="572040"/>
          </a:xfrm>
          <a:prstGeom prst="rect">
            <a:avLst/>
          </a:prstGeom>
          <a:ln w="0">
            <a:noFill/>
          </a:ln>
        </p:spPr>
      </p:pic>
      <p:sp>
        <p:nvSpPr>
          <p:cNvPr id="73" name=""/>
          <p:cNvSpPr txBox="1"/>
          <p:nvPr/>
        </p:nvSpPr>
        <p:spPr>
          <a:xfrm>
            <a:off x="658800" y="1133640"/>
            <a:ext cx="7772400" cy="526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MathJax_Main"/>
              </a:rPr>
              <a:t>We make the investment decision at time </a:t>
            </a:r>
            <a:r>
              <a:rPr b="0" i="1" lang="en-US" sz="2000" spc="-1" strike="noStrike">
                <a:solidFill>
                  <a:srgbClr val="000000"/>
                </a:solidFill>
                <a:latin typeface="MathJax_Main"/>
              </a:rPr>
              <a:t>t = 0</a:t>
            </a:r>
            <a:r>
              <a:rPr b="0" lang="en-US" sz="2000" spc="-1" strike="noStrike">
                <a:solidFill>
                  <a:srgbClr val="000000"/>
                </a:solidFill>
                <a:latin typeface="MathJax_Main"/>
              </a:rPr>
              <a:t> by specifying the </a:t>
            </a:r>
            <a:r>
              <a:rPr b="0" i="1" lang="en-US" sz="2000" spc="-1" strike="noStrike">
                <a:solidFill>
                  <a:srgbClr val="000000"/>
                </a:solidFill>
                <a:latin typeface="MathJax_Main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MathJax_Main"/>
              </a:rPr>
              <a:t>-dimensional decision vector </a:t>
            </a:r>
            <a:r>
              <a:rPr b="0" i="1" lang="en-US" sz="2000" spc="-1" strike="noStrike">
                <a:solidFill>
                  <a:srgbClr val="000000"/>
                </a:solidFill>
                <a:latin typeface="MathJax_Main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MathJax_Main"/>
              </a:rPr>
              <a:t> called portfolio, where </a:t>
            </a:r>
            <a:r>
              <a:rPr b="0" i="1" lang="en-US" sz="2000" spc="-1" strike="noStrike">
                <a:solidFill>
                  <a:srgbClr val="000000"/>
                </a:solidFill>
                <a:latin typeface="MathJax_Main"/>
              </a:rPr>
              <a:t>x</a:t>
            </a:r>
            <a:r>
              <a:rPr b="0" i="1" lang="en-US" sz="2000" spc="-1" strike="noStrike" baseline="-8000">
                <a:solidFill>
                  <a:srgbClr val="000000"/>
                </a:solidFill>
                <a:latin typeface="MathJax_Main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MathJax_Main"/>
              </a:rPr>
              <a:t> is the fraction of funds invested into security </a:t>
            </a:r>
            <a:r>
              <a:rPr b="0" i="1" lang="en-US" sz="2000" spc="-1" strike="noStrike">
                <a:solidFill>
                  <a:srgbClr val="000000"/>
                </a:solidFill>
                <a:latin typeface="MathJax_Main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MathJax_Main"/>
              </a:rPr>
              <a:t>. We can then express the random portfolio return as </a:t>
            </a:r>
            <a:r>
              <a:rPr b="0" i="1" lang="en-US" sz="2000" spc="-1" strike="noStrike">
                <a:solidFill>
                  <a:srgbClr val="000000"/>
                </a:solidFill>
                <a:latin typeface="MathJax_Main"/>
              </a:rPr>
              <a:t>R</a:t>
            </a:r>
            <a:r>
              <a:rPr b="0" i="1" lang="en-US" sz="2000" spc="-1" strike="noStrike" baseline="-8000">
                <a:solidFill>
                  <a:srgbClr val="000000"/>
                </a:solidFill>
                <a:latin typeface="MathJax_Main"/>
              </a:rPr>
              <a:t>x</a:t>
            </a:r>
            <a:r>
              <a:rPr b="0" i="1" lang="en-US" sz="2000" spc="-1" strike="noStrike">
                <a:solidFill>
                  <a:srgbClr val="000000"/>
                </a:solidFill>
                <a:latin typeface="MathJax_Main"/>
              </a:rPr>
              <a:t>=∑</a:t>
            </a:r>
            <a:r>
              <a:rPr b="0" i="1" lang="en-US" sz="2000" spc="-1" strike="noStrike" baseline="-8000">
                <a:solidFill>
                  <a:srgbClr val="000000"/>
                </a:solidFill>
                <a:latin typeface="MathJax_Main"/>
              </a:rPr>
              <a:t>i</a:t>
            </a:r>
            <a:r>
              <a:rPr b="1" i="1" lang="en-US" sz="2000" spc="-1" strike="noStrike">
                <a:solidFill>
                  <a:srgbClr val="000000"/>
                </a:solidFill>
                <a:latin typeface="MathJax_Main"/>
              </a:rPr>
              <a:t>x</a:t>
            </a:r>
            <a:r>
              <a:rPr b="0" i="1" lang="en-US" sz="2000" spc="-1" strike="noStrike" baseline="-8000">
                <a:solidFill>
                  <a:srgbClr val="000000"/>
                </a:solidFill>
                <a:latin typeface="MathJax_Main"/>
              </a:rPr>
              <a:t>i</a:t>
            </a:r>
            <a:r>
              <a:rPr b="0" i="1" lang="en-US" sz="2000" spc="-1" strike="noStrike">
                <a:solidFill>
                  <a:srgbClr val="000000"/>
                </a:solidFill>
                <a:latin typeface="MathJax_Main"/>
              </a:rPr>
              <a:t>R</a:t>
            </a:r>
            <a:r>
              <a:rPr b="0" i="1" lang="en-US" sz="2000" spc="-1" strike="noStrike" baseline="-8000">
                <a:solidFill>
                  <a:srgbClr val="000000"/>
                </a:solidFill>
                <a:latin typeface="MathJax_Main"/>
              </a:rPr>
              <a:t>i</a:t>
            </a:r>
            <a:r>
              <a:rPr b="0" i="1" lang="en-US" sz="2000" spc="-1" strike="noStrike">
                <a:solidFill>
                  <a:srgbClr val="000000"/>
                </a:solidFill>
                <a:latin typeface="MathJax_Main"/>
              </a:rPr>
              <a:t>=</a:t>
            </a:r>
            <a:r>
              <a:rPr b="1" i="1" lang="en-US" sz="2000" spc="-1" strike="noStrike">
                <a:solidFill>
                  <a:srgbClr val="000000"/>
                </a:solidFill>
                <a:latin typeface="MathJax_Main"/>
              </a:rPr>
              <a:t>x</a:t>
            </a:r>
            <a:r>
              <a:rPr b="0" i="1" lang="en-US" sz="2000" spc="-1" strike="noStrike" baseline="33000">
                <a:solidFill>
                  <a:srgbClr val="000000"/>
                </a:solidFill>
                <a:latin typeface="MathJax_Main"/>
              </a:rPr>
              <a:t>T</a:t>
            </a:r>
            <a:r>
              <a:rPr b="0" i="1" lang="en-US" sz="2000" spc="-1" strike="noStrike">
                <a:solidFill>
                  <a:srgbClr val="000000"/>
                </a:solidFill>
                <a:latin typeface="MathJax_Main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MathJax_Main"/>
              </a:rPr>
              <a:t>, where </a:t>
            </a:r>
            <a:r>
              <a:rPr b="0" i="1" lang="en-US" sz="2000" spc="-1" strike="noStrike">
                <a:solidFill>
                  <a:srgbClr val="000000"/>
                </a:solidFill>
                <a:latin typeface="MathJax_Main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MathJax_Main"/>
              </a:rPr>
              <a:t> is the vector of security returns. The optimal </a:t>
            </a:r>
            <a:r>
              <a:rPr b="1" i="1" lang="en-US" sz="2000" spc="-1" strike="noStrike">
                <a:solidFill>
                  <a:srgbClr val="000000"/>
                </a:solidFill>
                <a:latin typeface="MathJax_Main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MathJax_Main"/>
              </a:rPr>
              <a:t> is given based on the following inputs of the portfolio optimization problem:</a:t>
            </a:r>
            <a:endParaRPr b="0" lang="en-US" sz="2000" spc="-1" strike="noStrike">
              <a:solidFill>
                <a:srgbClr val="000000"/>
              </a:solidFill>
              <a:latin typeface="MathJax_Mai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MathJax_Main"/>
              </a:rPr>
              <a:t>The expected portfolio return: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MathJax_Main"/>
              </a:rPr>
              <a:t>The portfolio variance: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br>
              <a:rPr sz="1000"/>
            </a:br>
            <a:r>
              <a:rPr b="0" lang="en-US" sz="2000" spc="-1" strike="noStrike">
                <a:solidFill>
                  <a:srgbClr val="000000"/>
                </a:solidFill>
                <a:latin typeface="MathJax_Main"/>
              </a:rPr>
              <a:t>Here </a:t>
            </a:r>
            <a:r>
              <a:rPr b="0" i="1" lang="en-US" sz="2000" spc="-1" strike="noStrike">
                <a:solidFill>
                  <a:srgbClr val="000000"/>
                </a:solidFill>
                <a:latin typeface="MathJax_Main"/>
              </a:rPr>
              <a:t>μ</a:t>
            </a:r>
            <a:r>
              <a:rPr b="0" lang="en-US" sz="2000" spc="-1" strike="noStrike">
                <a:solidFill>
                  <a:srgbClr val="000000"/>
                </a:solidFill>
                <a:latin typeface="MathJax_Main"/>
              </a:rPr>
              <a:t> is the vector of expected returns, </a:t>
            </a:r>
            <a:r>
              <a:rPr b="0" i="1" lang="en-US" sz="2000" spc="-1" strike="noStrike">
                <a:solidFill>
                  <a:srgbClr val="000000"/>
                </a:solidFill>
                <a:latin typeface="MathJax_Main"/>
              </a:rPr>
              <a:t>Σ</a:t>
            </a:r>
            <a:r>
              <a:rPr b="0" lang="en-US" sz="2000" spc="-1" strike="noStrike">
                <a:solidFill>
                  <a:srgbClr val="000000"/>
                </a:solidFill>
                <a:latin typeface="MathJax_Main"/>
              </a:rPr>
              <a:t> is the covariance matrix of returns, summarizing the risks associated with the securities.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MathJax_Main"/>
              </a:rPr>
              <a:t>After the above parameters the problem is also referred to as mean–variance optimization (MVO). The choice of variance as the risk measure results that MVO is a quadratic optimization (QO) problem.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2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MathJax_Main"/>
              </a:rPr>
              <a:t>Optimization Formulation</a:t>
            </a:r>
            <a:endParaRPr b="1" lang="en-US" sz="4400" spc="-1" strike="noStrike">
              <a:solidFill>
                <a:schemeClr val="dk1"/>
              </a:solidFill>
              <a:latin typeface="MathJax_Mai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9608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There are two methods of formulating the optimisation problem:</a:t>
            </a:r>
            <a:endParaRPr b="0" lang="en-US" sz="2000" spc="-1" strike="noStrike">
              <a:solidFill>
                <a:schemeClr val="dk1"/>
              </a:solidFill>
              <a:latin typeface="MathJax_Main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MathJax_Main"/>
              </a:rPr>
              <a:t>Method-1: Explicitly constrain the volatility (variance)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Maximize the expected portfolio return, with the constraint expressing an upper bound on the portfolio risk:</a:t>
            </a:r>
            <a:endParaRPr b="0" lang="en-US" sz="2000" spc="-1" strike="noStrike">
              <a:solidFill>
                <a:schemeClr val="dk1"/>
              </a:solidFill>
              <a:latin typeface="MathJax_Main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2000" spc="-1" strike="noStrike">
              <a:solidFill>
                <a:schemeClr val="dk1"/>
              </a:solidFill>
              <a:latin typeface="MathJax_Main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br>
              <a:rPr sz="2000"/>
            </a:br>
            <a:br>
              <a:rPr sz="2000"/>
            </a:br>
            <a:br>
              <a:rPr sz="2000"/>
            </a:br>
            <a:r>
              <a:rPr b="1" lang="en-US" sz="2000" spc="-1" strike="noStrike">
                <a:solidFill>
                  <a:schemeClr val="dk1"/>
                </a:solidFill>
                <a:latin typeface="MathJax_Main"/>
                <a:ea typeface="Noto Sans CJK SC"/>
              </a:rPr>
              <a:t>Method-2: Using Risk-Aversion coefficient </a:t>
            </a: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: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  <a:ea typeface="DejaVu Math TeX Gyre"/>
              </a:rPr>
              <a:t>𝛅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Maximize the utility function of the investor</a:t>
            </a:r>
            <a:endParaRPr b="0" lang="en-US" sz="2000" spc="-1" strike="noStrike">
              <a:solidFill>
                <a:schemeClr val="dk1"/>
              </a:solidFill>
              <a:latin typeface="MathJax_Main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514600" y="2514600"/>
            <a:ext cx="3714480" cy="133308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514600" y="4800600"/>
            <a:ext cx="4543200" cy="99036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457200" y="5715000"/>
            <a:ext cx="86868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MathJax_Main"/>
              </a:rPr>
              <a:t>In this case we construct the (concave) quadratic utility function </a:t>
            </a:r>
            <a:r>
              <a:rPr b="0" i="1" lang="en-US" sz="2000" spc="-1" strike="noStrike">
                <a:solidFill>
                  <a:srgbClr val="000000"/>
                </a:solidFill>
                <a:latin typeface="MathJax_Main"/>
              </a:rPr>
              <a:t>μ</a:t>
            </a:r>
            <a:r>
              <a:rPr b="0" i="1" lang="en-US" sz="2000" spc="-1" strike="noStrike" baseline="33000">
                <a:solidFill>
                  <a:srgbClr val="000000"/>
                </a:solidFill>
                <a:latin typeface="MathJax_Main"/>
              </a:rPr>
              <a:t>T</a:t>
            </a:r>
            <a:r>
              <a:rPr b="1" i="1" lang="en-US" sz="2000" spc="-1" strike="noStrike">
                <a:solidFill>
                  <a:srgbClr val="000000"/>
                </a:solidFill>
                <a:latin typeface="MathJax_Main"/>
              </a:rPr>
              <a:t>x</a:t>
            </a:r>
            <a:r>
              <a:rPr b="0" i="1" lang="en-US" sz="2000" spc="-1" strike="noStrike">
                <a:solidFill>
                  <a:srgbClr val="000000"/>
                </a:solidFill>
                <a:latin typeface="MathJax_Main"/>
              </a:rPr>
              <a:t>−(δ/2)</a:t>
            </a:r>
            <a:r>
              <a:rPr b="1" i="1" lang="en-US" sz="2000" spc="-1" strike="noStrike">
                <a:solidFill>
                  <a:srgbClr val="000000"/>
                </a:solidFill>
                <a:latin typeface="MathJax_Main"/>
              </a:rPr>
              <a:t>x</a:t>
            </a:r>
            <a:r>
              <a:rPr b="0" i="1" lang="en-US" sz="2000" spc="-1" strike="noStrike" baseline="33000">
                <a:solidFill>
                  <a:srgbClr val="000000"/>
                </a:solidFill>
                <a:latin typeface="MathJax_Main"/>
              </a:rPr>
              <a:t>T</a:t>
            </a:r>
            <a:r>
              <a:rPr b="0" i="1" lang="en-US" sz="2000" spc="-1" strike="noStrike">
                <a:solidFill>
                  <a:srgbClr val="000000"/>
                </a:solidFill>
                <a:latin typeface="MathJax_Main"/>
              </a:rPr>
              <a:t>Σ</a:t>
            </a:r>
            <a:r>
              <a:rPr b="1" i="1" lang="en-US" sz="2000" spc="-1" strike="noStrike">
                <a:solidFill>
                  <a:srgbClr val="000000"/>
                </a:solidFill>
                <a:latin typeface="MathJax_Main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MathJax_Main"/>
              </a:rPr>
              <a:t> to represent the risk-averse investor’s preferred tradeoff between portfolio return and portfolio risk. </a:t>
            </a:r>
            <a:endParaRPr b="0" lang="en-US" sz="2000" spc="-1" strike="noStrike">
              <a:solidFill>
                <a:srgbClr val="000000"/>
              </a:solidFill>
              <a:latin typeface="MathJax_Mai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chemeClr val="dk1"/>
                </a:solidFill>
                <a:latin typeface="MathJax_Main"/>
              </a:rPr>
              <a:t>Quadratic Cone for Quadratic Formulation</a:t>
            </a:r>
            <a:endParaRPr b="1" lang="en-US" sz="2800" spc="-1" strike="noStrike">
              <a:solidFill>
                <a:schemeClr val="dk1"/>
              </a:solidFill>
              <a:latin typeface="MathJax_Mai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560" y="914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MathJax_Main"/>
                <a:ea typeface="Noto Sans CJK SC"/>
              </a:rPr>
              <a:t>Assuming that the covariance matrix estimate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  <a:ea typeface="Noto Sans CJK SC"/>
              </a:rPr>
              <a:t> Σ</a:t>
            </a:r>
            <a:r>
              <a:rPr b="0" lang="en-US" sz="2000" spc="-1" strike="noStrike">
                <a:solidFill>
                  <a:schemeClr val="dk1"/>
                </a:solidFill>
                <a:latin typeface="MathJax_Main"/>
                <a:ea typeface="Noto Sans CJK SC"/>
              </a:rPr>
              <a:t> is positive definite, it is possible to decompose it as 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  <a:ea typeface="Noto Sans CJK SC"/>
              </a:rPr>
              <a:t>Σ=GG</a:t>
            </a:r>
            <a:r>
              <a:rPr b="0" i="1" lang="en-US" sz="2000" spc="-1" strike="noStrike" baseline="33000">
                <a:solidFill>
                  <a:schemeClr val="dk1"/>
                </a:solidFill>
                <a:latin typeface="MathJax_Main"/>
                <a:ea typeface="Noto Sans CJK SC"/>
              </a:rPr>
              <a:t>T</a:t>
            </a:r>
            <a:r>
              <a:rPr b="0" lang="en-US" sz="2000" spc="-1" strike="noStrike">
                <a:solidFill>
                  <a:schemeClr val="dk1"/>
                </a:solidFill>
                <a:latin typeface="MathJax_Main"/>
                <a:ea typeface="Noto Sans CJK SC"/>
              </a:rPr>
              <a:t>, where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  <a:ea typeface="Noto Sans CJK SC"/>
              </a:rPr>
              <a:t> G∈R</a:t>
            </a:r>
            <a:r>
              <a:rPr b="0" i="1" lang="en-US" sz="2000" spc="-1" strike="noStrike" baseline="33000">
                <a:solidFill>
                  <a:schemeClr val="dk1"/>
                </a:solidFill>
                <a:latin typeface="MathJax_Main"/>
                <a:ea typeface="Noto Sans CJK SC"/>
              </a:rPr>
              <a:t>N×k</a:t>
            </a:r>
            <a:r>
              <a:rPr b="0" lang="en-US" sz="2000" spc="-1" strike="noStrike">
                <a:solidFill>
                  <a:schemeClr val="dk1"/>
                </a:solidFill>
                <a:latin typeface="MathJax_Main"/>
                <a:ea typeface="Noto Sans CJK SC"/>
              </a:rPr>
              <a:t>. We can do this for example by Cholesky decomposition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MathJax_Main"/>
                <a:ea typeface="Noto Sans CJK SC"/>
              </a:rPr>
              <a:t>Using the decomposition we can write the portfolio variance as </a:t>
            </a:r>
            <a:r>
              <a:rPr b="1" i="1" lang="en-US" sz="2000" spc="-1" strike="noStrike">
                <a:solidFill>
                  <a:schemeClr val="dk1"/>
                </a:solidFill>
                <a:latin typeface="MathJax_Main"/>
                <a:ea typeface="Noto Sans CJK SC"/>
              </a:rPr>
              <a:t>x</a:t>
            </a:r>
            <a:r>
              <a:rPr b="0" i="1" lang="en-US" sz="2000" spc="-1" strike="noStrike" baseline="33000">
                <a:solidFill>
                  <a:schemeClr val="dk1"/>
                </a:solidFill>
                <a:latin typeface="MathJax_Main"/>
                <a:ea typeface="Noto Sans CJK SC"/>
              </a:rPr>
              <a:t>T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  <a:ea typeface="Noto Sans CJK SC"/>
              </a:rPr>
              <a:t>Σ</a:t>
            </a:r>
            <a:r>
              <a:rPr b="1" i="1" lang="en-US" sz="2000" spc="-1" strike="noStrike">
                <a:solidFill>
                  <a:schemeClr val="dk1"/>
                </a:solidFill>
                <a:latin typeface="MathJax_Main"/>
                <a:ea typeface="Noto Sans CJK SC"/>
              </a:rPr>
              <a:t>x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  <a:ea typeface="Noto Sans CJK SC"/>
              </a:rPr>
              <a:t>=</a:t>
            </a:r>
            <a:r>
              <a:rPr b="1" i="1" lang="en-US" sz="2000" spc="-1" strike="noStrike">
                <a:solidFill>
                  <a:schemeClr val="dk1"/>
                </a:solidFill>
                <a:latin typeface="MathJax_Main"/>
                <a:ea typeface="Noto Sans CJK SC"/>
              </a:rPr>
              <a:t>x</a:t>
            </a:r>
            <a:r>
              <a:rPr b="0" i="1" lang="en-US" sz="2000" spc="-1" strike="noStrike" baseline="33000">
                <a:solidFill>
                  <a:schemeClr val="dk1"/>
                </a:solidFill>
                <a:latin typeface="MathJax_Main"/>
                <a:ea typeface="Noto Sans CJK SC"/>
              </a:rPr>
              <a:t>T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  <a:ea typeface="Noto Sans CJK SC"/>
              </a:rPr>
              <a:t>GG</a:t>
            </a:r>
            <a:r>
              <a:rPr b="0" i="1" lang="en-US" sz="2000" spc="-1" strike="noStrike" baseline="33000">
                <a:solidFill>
                  <a:schemeClr val="dk1"/>
                </a:solidFill>
                <a:latin typeface="MathJax_Main"/>
                <a:ea typeface="Noto Sans CJK SC"/>
              </a:rPr>
              <a:t>T</a:t>
            </a:r>
            <a:r>
              <a:rPr b="1" i="1" lang="en-US" sz="2000" spc="-1" strike="noStrike">
                <a:solidFill>
                  <a:schemeClr val="dk1"/>
                </a:solidFill>
                <a:latin typeface="MathJax_Main"/>
                <a:ea typeface="Noto Sans CJK SC"/>
              </a:rPr>
              <a:t>x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  <a:ea typeface="Noto Sans CJK SC"/>
              </a:rPr>
              <a:t>=‖G</a:t>
            </a:r>
            <a:r>
              <a:rPr b="0" i="1" lang="en-US" sz="2000" spc="-1" strike="noStrike" baseline="33000">
                <a:solidFill>
                  <a:schemeClr val="dk1"/>
                </a:solidFill>
                <a:latin typeface="MathJax_Main"/>
                <a:ea typeface="Noto Sans CJK SC"/>
              </a:rPr>
              <a:t>T</a:t>
            </a:r>
            <a:r>
              <a:rPr b="1" i="1" lang="en-US" sz="2000" spc="-1" strike="noStrike">
                <a:solidFill>
                  <a:schemeClr val="dk1"/>
                </a:solidFill>
                <a:latin typeface="MathJax_Main"/>
                <a:ea typeface="Noto Sans CJK SC"/>
              </a:rPr>
              <a:t>x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  <a:ea typeface="Noto Sans CJK SC"/>
              </a:rPr>
              <a:t>‖</a:t>
            </a:r>
            <a:r>
              <a:rPr b="0" i="1" lang="en-US" sz="2000" spc="-1" strike="noStrike" baseline="33000">
                <a:solidFill>
                  <a:schemeClr val="dk1"/>
                </a:solidFill>
                <a:latin typeface="MathJax_Main"/>
                <a:ea typeface="Noto Sans CJK SC"/>
              </a:rPr>
              <a:t>2</a:t>
            </a:r>
            <a:r>
              <a:rPr b="0" i="1" lang="en-US" sz="2000" spc="-1" strike="noStrike" baseline="-8000">
                <a:solidFill>
                  <a:schemeClr val="dk1"/>
                </a:solidFill>
                <a:latin typeface="MathJax_Main"/>
                <a:ea typeface="Noto Sans CJK SC"/>
              </a:rPr>
              <a:t>2</a:t>
            </a:r>
            <a:r>
              <a:rPr b="0" lang="en-US" sz="2000" spc="-1" strike="noStrike">
                <a:solidFill>
                  <a:schemeClr val="dk1"/>
                </a:solidFill>
                <a:latin typeface="MathJax_Main"/>
                <a:ea typeface="Noto Sans CJK SC"/>
              </a:rPr>
              <a:t>. This leads to a explicit conic form. We can directly model the squared norm constraint 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</a:rPr>
              <a:t>‖G</a:t>
            </a:r>
            <a:r>
              <a:rPr b="0" i="1" lang="en-US" sz="2000" spc="-1" strike="noStrike" baseline="33000">
                <a:solidFill>
                  <a:schemeClr val="dk1"/>
                </a:solidFill>
                <a:latin typeface="MathJax_Main"/>
              </a:rPr>
              <a:t>T</a:t>
            </a:r>
            <a:r>
              <a:rPr b="1" i="1" lang="en-US" sz="2000" spc="-1" strike="noStrike">
                <a:solidFill>
                  <a:schemeClr val="dk1"/>
                </a:solidFill>
                <a:latin typeface="MathJax_Main"/>
              </a:rPr>
              <a:t>x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</a:rPr>
              <a:t>‖</a:t>
            </a:r>
            <a:r>
              <a:rPr b="0" i="1" lang="en-US" sz="2000" spc="-1" strike="noStrike" baseline="-8000">
                <a:solidFill>
                  <a:schemeClr val="dk1"/>
                </a:solidFill>
                <a:latin typeface="MathJax_Main"/>
              </a:rPr>
              <a:t>2</a:t>
            </a:r>
            <a:r>
              <a:rPr b="0" i="1" lang="en-US" sz="2000" spc="-1" strike="noStrike" baseline="33000">
                <a:solidFill>
                  <a:schemeClr val="dk1"/>
                </a:solidFill>
                <a:latin typeface="MathJax_Main"/>
              </a:rPr>
              <a:t>2</a:t>
            </a:r>
            <a:r>
              <a:rPr b="0" i="1" lang="en-US" sz="2000" spc="-1" strike="noStrike" baseline="-8000">
                <a:solidFill>
                  <a:schemeClr val="dk1"/>
                </a:solidFill>
                <a:latin typeface="MathJax_Main"/>
              </a:rPr>
              <a:t> 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</a:rPr>
              <a:t>≤ γ</a:t>
            </a:r>
            <a:r>
              <a:rPr b="0" i="1" lang="en-US" sz="2000" spc="-1" strike="noStrike" baseline="33000">
                <a:solidFill>
                  <a:schemeClr val="dk1"/>
                </a:solidFill>
                <a:latin typeface="MathJax_Main"/>
              </a:rPr>
              <a:t>2</a:t>
            </a: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 using the rotated quadratic cone as 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</a:rPr>
              <a:t>(γ</a:t>
            </a:r>
            <a:r>
              <a:rPr b="0" i="1" lang="en-US" sz="2000" spc="-1" strike="noStrike" baseline="33000">
                <a:solidFill>
                  <a:schemeClr val="dk1"/>
                </a:solidFill>
                <a:latin typeface="MathJax_Main"/>
              </a:rPr>
              <a:t>2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</a:rPr>
              <a:t>,0.5,G</a:t>
            </a:r>
            <a:r>
              <a:rPr b="0" i="1" lang="en-US" sz="2000" spc="-1" strike="noStrike" baseline="33000">
                <a:solidFill>
                  <a:schemeClr val="dk1"/>
                </a:solidFill>
                <a:latin typeface="MathJax_Main"/>
              </a:rPr>
              <a:t>t</a:t>
            </a:r>
            <a:r>
              <a:rPr b="1" i="1" lang="en-US" sz="2000" spc="-1" strike="noStrike">
                <a:solidFill>
                  <a:schemeClr val="dk1"/>
                </a:solidFill>
                <a:latin typeface="MathJax_Main"/>
              </a:rPr>
              <a:t>x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</a:rPr>
              <a:t>) ∈ Q</a:t>
            </a:r>
            <a:r>
              <a:rPr b="0" i="1" lang="en-US" sz="2000" spc="-1" strike="noStrike" baseline="-8000">
                <a:solidFill>
                  <a:schemeClr val="dk1"/>
                </a:solidFill>
                <a:latin typeface="MathJax_Main"/>
              </a:rPr>
              <a:t>r</a:t>
            </a:r>
            <a:r>
              <a:rPr b="0" i="1" lang="en-US" sz="2000" spc="-1" strike="noStrike" baseline="33000">
                <a:solidFill>
                  <a:schemeClr val="dk1"/>
                </a:solidFill>
                <a:latin typeface="MathJax_Main"/>
              </a:rPr>
              <a:t>k+2</a:t>
            </a: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. This will give us the following conic equivalent: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2514600" y="3719520"/>
            <a:ext cx="4676400" cy="1371240"/>
          </a:xfrm>
          <a:prstGeom prst="rect">
            <a:avLst/>
          </a:prstGeom>
          <a:ln w="0">
            <a:noFill/>
          </a:ln>
        </p:spPr>
      </p:pic>
      <p:sp>
        <p:nvSpPr>
          <p:cNvPr id="82" name=""/>
          <p:cNvSpPr txBox="1"/>
          <p:nvPr/>
        </p:nvSpPr>
        <p:spPr>
          <a:xfrm>
            <a:off x="2057400" y="5555880"/>
            <a:ext cx="5383800" cy="3877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ff0000"/>
                </a:solidFill>
                <a:latin typeface="MathJax_Main"/>
                <a:ea typeface="Noto Sans CJK SC"/>
              </a:rPr>
              <a:t>Note: We use the factor </a:t>
            </a:r>
            <a:r>
              <a:rPr b="0" i="1" lang="en-US" sz="2000" spc="-1" strike="noStrike">
                <a:solidFill>
                  <a:srgbClr val="ff0000"/>
                </a:solidFill>
                <a:latin typeface="MathJax_Main"/>
              </a:rPr>
              <a:t>γ </a:t>
            </a:r>
            <a:r>
              <a:rPr b="0" lang="en-US" sz="2000" spc="-1" strike="noStrike">
                <a:solidFill>
                  <a:srgbClr val="ff0000"/>
                </a:solidFill>
                <a:latin typeface="MathJax_Main"/>
              </a:rPr>
              <a:t>to avoid short selling </a:t>
            </a:r>
            <a:endParaRPr b="0" lang="en-US" sz="2000" spc="-1" strike="noStrike">
              <a:solidFill>
                <a:srgbClr val="ff0000"/>
              </a:solidFill>
              <a:latin typeface="MathJax_Mai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-13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MathJax_Main"/>
              </a:rPr>
              <a:t>Python Code Overview</a:t>
            </a:r>
            <a:endParaRPr b="1" lang="en-US" sz="4400" spc="-1" strike="noStrike">
              <a:solidFill>
                <a:schemeClr val="dk1"/>
              </a:solidFill>
              <a:latin typeface="MathJax_Mai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560" y="1022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1. Define mu (expected returns), sigma (covariance matrix), and gamma </a:t>
            </a: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(risk tolerance).</a:t>
            </a:r>
            <a:endParaRPr b="0" lang="en-US" sz="2000" spc="-1" strike="noStrike">
              <a:solidFill>
                <a:schemeClr val="dk1"/>
              </a:solidFill>
              <a:latin typeface="MathJax_Main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2. Use MOSEK API to set up variables and constraints.</a:t>
            </a:r>
            <a:endParaRPr b="0" lang="en-US" sz="2000" spc="-1" strike="noStrike">
              <a:solidFill>
                <a:schemeClr val="dk1"/>
              </a:solidFill>
              <a:latin typeface="MathJax_Main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3. Define objective function to maximize return.</a:t>
            </a:r>
            <a:endParaRPr b="0" lang="en-US" sz="2000" spc="-1" strike="noStrike">
              <a:solidFill>
                <a:schemeClr val="dk1"/>
              </a:solidFill>
              <a:latin typeface="MathJax_Main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4. Set risk constraint using a quadratic cone.</a:t>
            </a:r>
            <a:endParaRPr b="0" lang="en-US" sz="2000" spc="-1" strike="noStrike">
              <a:solidFill>
                <a:schemeClr val="dk1"/>
              </a:solidFill>
              <a:latin typeface="MathJax_Main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5. Solve the model and retrieve results.</a:t>
            </a:r>
            <a:endParaRPr b="0" lang="en-US" sz="2000" spc="-1" strike="noStrike">
              <a:solidFill>
                <a:schemeClr val="dk1"/>
              </a:solidFill>
              <a:latin typeface="MathJax_Main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457560" y="3576600"/>
            <a:ext cx="8314920" cy="213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-13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MathJax_Main"/>
              </a:rPr>
              <a:t>Results and Conclusion</a:t>
            </a:r>
            <a:endParaRPr b="1" lang="en-US" sz="4400" spc="-1" strike="noStrike">
              <a:solidFill>
                <a:schemeClr val="dk1"/>
              </a:solidFill>
              <a:latin typeface="MathJax_Mai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560" y="9608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We used 10 popular securities from NIFTY50 Index</a:t>
            </a:r>
            <a:endParaRPr b="0" lang="en-US" sz="2000" spc="-1" strike="noStrike">
              <a:solidFill>
                <a:schemeClr val="dk1"/>
              </a:solidFill>
              <a:latin typeface="MathJax_Main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The time period taken for optimisation is 10 years (10 years of historical data available)</a:t>
            </a:r>
            <a:endParaRPr b="0" lang="en-US" sz="2000" spc="-1" strike="noStrike">
              <a:solidFill>
                <a:schemeClr val="dk1"/>
              </a:solidFill>
              <a:latin typeface="MathJax_Main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We calculted daily returns for each security.</a:t>
            </a:r>
            <a:endParaRPr b="0" lang="en-US" sz="2000" spc="-1" strike="noStrike">
              <a:solidFill>
                <a:schemeClr val="dk1"/>
              </a:solidFill>
              <a:latin typeface="MathJax_Main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We varied the the risk optimal boundary and obtained an efficient frontier curve</a:t>
            </a:r>
            <a:endParaRPr b="0" lang="en-US" sz="2000" spc="-1" strike="noStrike">
              <a:solidFill>
                <a:schemeClr val="dk1"/>
              </a:solidFill>
              <a:latin typeface="MathJax_Main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MathJax_Main"/>
                <a:ea typeface="Noto Sans CJK SC"/>
              </a:rPr>
              <a:t>For </a:t>
            </a:r>
            <a:r>
              <a:rPr b="0" i="1" lang="en-US" sz="2000" spc="-1" strike="noStrike">
                <a:solidFill>
                  <a:schemeClr val="dk1"/>
                </a:solidFill>
                <a:latin typeface="MathJax_Main"/>
              </a:rPr>
              <a:t>γ = 0.02, </a:t>
            </a:r>
            <a:r>
              <a:rPr b="0" lang="en-US" sz="2000" spc="-1" strike="noStrike">
                <a:solidFill>
                  <a:schemeClr val="dk1"/>
                </a:solidFill>
                <a:latin typeface="MathJax_Main"/>
              </a:rPr>
              <a:t>we obtain an optimal return of 0.08%</a:t>
            </a:r>
            <a:endParaRPr b="0" lang="en-US" sz="2000" spc="-1" strike="noStrike">
              <a:solidFill>
                <a:schemeClr val="dk1"/>
              </a:solidFill>
              <a:latin typeface="MathJax_Main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164320" y="3671640"/>
            <a:ext cx="4591440" cy="295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LibreOffice/24.2.6.2$Linux_X86_64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cp:lastPrinted>2024-10-22T22:52:37Z</cp:lastPrinted>
  <dcterms:modified xsi:type="dcterms:W3CDTF">2024-10-22T22:54:01Z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