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2" r:id="rId7"/>
    <p:sldId id="263" r:id="rId8"/>
    <p:sldId id="261"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E11F-6398-D20D-F027-731F1FE9766C}"/>
              </a:ext>
            </a:extLst>
          </p:cNvPr>
          <p:cNvSpPr>
            <a:spLocks noGrp="1"/>
          </p:cNvSpPr>
          <p:nvPr>
            <p:ph type="title"/>
          </p:nvPr>
        </p:nvSpPr>
        <p:spPr>
          <a:xfrm>
            <a:off x="1139483" y="1"/>
            <a:ext cx="10365129" cy="3428999"/>
          </a:xfrm>
        </p:spPr>
        <p:txBody>
          <a:bodyPr>
            <a:normAutofit fontScale="90000"/>
          </a:bodyPr>
          <a:lstStyle/>
          <a:p>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chemeClr val="accent4">
                    <a:lumMod val="75000"/>
                  </a:schemeClr>
                </a:solidFill>
                <a:latin typeface="Times New Roman" panose="02020603050405020304" pitchFamily="18" charset="0"/>
                <a:cs typeface="Times New Roman" panose="02020603050405020304" pitchFamily="18" charset="0"/>
              </a:rPr>
            </a:br>
            <a:r>
              <a:rPr lang="en-US" sz="3600" dirty="0">
                <a:solidFill>
                  <a:schemeClr val="accent4">
                    <a:lumMod val="75000"/>
                  </a:schemeClr>
                </a:solidFill>
                <a:latin typeface="Times New Roman" panose="02020603050405020304" pitchFamily="18" charset="0"/>
                <a:cs typeface="Times New Roman" panose="02020603050405020304" pitchFamily="18" charset="0"/>
              </a:rPr>
              <a:t>TATYASAHEB KORE INSTITUTE OF ENGINEERING AND TECHNOLOGY, WARANANAGAR </a:t>
            </a:r>
            <a:br>
              <a:rPr lang="en-US" sz="3600" dirty="0">
                <a:solidFill>
                  <a:schemeClr val="accent4">
                    <a:lumMod val="75000"/>
                  </a:schemeClr>
                </a:solidFill>
                <a:latin typeface="Times New Roman" panose="02020603050405020304" pitchFamily="18" charset="0"/>
                <a:cs typeface="Times New Roman" panose="02020603050405020304" pitchFamily="18" charset="0"/>
              </a:rPr>
            </a:br>
            <a:r>
              <a:rPr lang="en-US" sz="3600" dirty="0">
                <a:solidFill>
                  <a:schemeClr val="accent4">
                    <a:lumMod val="75000"/>
                  </a:schemeClr>
                </a:solidFill>
                <a:latin typeface="Times New Roman" panose="02020603050405020304" pitchFamily="18" charset="0"/>
                <a:cs typeface="Times New Roman" panose="02020603050405020304" pitchFamily="18" charset="0"/>
              </a:rPr>
              <a:t>[AN AUTONOMOUS INSTITUTE]</a:t>
            </a:r>
            <a:br>
              <a:rPr lang="en-US" sz="3600" dirty="0">
                <a:solidFill>
                  <a:schemeClr val="accent4">
                    <a:lumMod val="75000"/>
                  </a:schemeClr>
                </a:solidFill>
                <a:latin typeface="Times New Roman" panose="02020603050405020304" pitchFamily="18" charset="0"/>
                <a:cs typeface="Times New Roman" panose="02020603050405020304" pitchFamily="18" charset="0"/>
              </a:rPr>
            </a:br>
            <a:br>
              <a:rPr lang="en-US" sz="3600" dirty="0">
                <a:solidFill>
                  <a:srgbClr val="7030A0"/>
                </a:solidFill>
                <a:latin typeface="Times New Roman" panose="02020603050405020304" pitchFamily="18" charset="0"/>
                <a:cs typeface="Times New Roman" panose="02020603050405020304" pitchFamily="18" charset="0"/>
              </a:rPr>
            </a:br>
            <a:r>
              <a:rPr lang="en-US" sz="3600" dirty="0">
                <a:solidFill>
                  <a:srgbClr val="C00000"/>
                </a:solidFill>
                <a:latin typeface="Times New Roman"/>
                <a:cs typeface="Times New Roman"/>
              </a:rPr>
              <a:t>DEPARTMENT OF COMPUTER SCIENCE &amp;  ENGINEERING</a:t>
            </a:r>
            <a:r>
              <a:rPr lang="en-US" sz="3600" dirty="0">
                <a:latin typeface="Times New Roman"/>
                <a:cs typeface="Times New Roman"/>
              </a:rPr>
              <a:t> </a:t>
            </a:r>
            <a:br>
              <a:rPr lang="en-IN" sz="3600" dirty="0"/>
            </a:br>
            <a:endParaRPr lang="en-IN" dirty="0"/>
          </a:p>
        </p:txBody>
      </p:sp>
      <p:pic>
        <p:nvPicPr>
          <p:cNvPr id="4" name="Picture 3">
            <a:extLst>
              <a:ext uri="{FF2B5EF4-FFF2-40B4-BE49-F238E27FC236}">
                <a16:creationId xmlns:a16="http://schemas.microsoft.com/office/drawing/2014/main" id="{281F0765-1A12-CA3C-28A4-0711A53655C4}"/>
              </a:ext>
            </a:extLst>
          </p:cNvPr>
          <p:cNvPicPr>
            <a:picLocks noChangeAspect="1"/>
          </p:cNvPicPr>
          <p:nvPr/>
        </p:nvPicPr>
        <p:blipFill>
          <a:blip r:embed="rId2"/>
          <a:stretch>
            <a:fillRect/>
          </a:stretch>
        </p:blipFill>
        <p:spPr>
          <a:xfrm>
            <a:off x="3711388" y="1028700"/>
            <a:ext cx="2971799" cy="2064124"/>
          </a:xfrm>
          <a:prstGeom prst="rect">
            <a:avLst/>
          </a:prstGeom>
        </p:spPr>
      </p:pic>
    </p:spTree>
    <p:extLst>
      <p:ext uri="{BB962C8B-B14F-4D97-AF65-F5344CB8AC3E}">
        <p14:creationId xmlns:p14="http://schemas.microsoft.com/office/powerpoint/2010/main" val="55276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EDEF-A50B-8EF3-A466-F319D7123BD8}"/>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Shortest Job First Algorithm</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9E90D9-70F3-205A-76D1-4CAE7629A9C9}"/>
              </a:ext>
            </a:extLst>
          </p:cNvPr>
          <p:cNvSpPr>
            <a:spLocks noGrp="1"/>
          </p:cNvSpPr>
          <p:nvPr>
            <p:ph idx="1"/>
          </p:nvPr>
        </p:nvSpPr>
        <p:spPr/>
        <p:txBody>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Process which have the shortest burst time are scheduled first. If two processes have the same bust time then FCFS is used to break the tie. It is a non-preemptive scheduling algorithm.</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Shortest Job first has the advantage of having a minimum average waiting time among all operating system scheduling </a:t>
            </a:r>
            <a:r>
              <a:rPr lang="en-US" dirty="0" err="1">
                <a:solidFill>
                  <a:schemeClr val="tx1"/>
                </a:solidFill>
                <a:latin typeface="Times New Roman" panose="02020603050405020304" pitchFamily="18" charset="0"/>
                <a:cs typeface="Times New Roman" panose="02020603050405020304" pitchFamily="18" charset="0"/>
              </a:rPr>
              <a:t>algorithms.It</a:t>
            </a:r>
            <a:r>
              <a:rPr lang="en-US" dirty="0">
                <a:solidFill>
                  <a:schemeClr val="tx1"/>
                </a:solidFill>
                <a:latin typeface="Times New Roman" panose="02020603050405020304" pitchFamily="18" charset="0"/>
                <a:cs typeface="Times New Roman" panose="02020603050405020304" pitchFamily="18" charset="0"/>
              </a:rPr>
              <a:t> is associated with each task as a unit of time to </a:t>
            </a:r>
            <a:r>
              <a:rPr lang="en-US" dirty="0" err="1">
                <a:solidFill>
                  <a:schemeClr val="tx1"/>
                </a:solidFill>
                <a:latin typeface="Times New Roman" panose="02020603050405020304" pitchFamily="18" charset="0"/>
                <a:cs typeface="Times New Roman" panose="02020603050405020304" pitchFamily="18" charset="0"/>
              </a:rPr>
              <a:t>complete.It</a:t>
            </a:r>
            <a:r>
              <a:rPr lang="en-US">
                <a:solidFill>
                  <a:schemeClr val="tx1"/>
                </a:solidFill>
                <a:latin typeface="Times New Roman" panose="02020603050405020304" pitchFamily="18" charset="0"/>
                <a:cs typeface="Times New Roman" panose="02020603050405020304" pitchFamily="18" charset="0"/>
              </a:rPr>
              <a:t> may cause starvation if shorter processes keep coming.</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41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EAE1-53E0-0B98-F585-9EB517578A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 to solve the problem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5DD732-D5B3-8C8B-0539-5BA3B957D1A2}"/>
              </a:ext>
            </a:extLst>
          </p:cNvPr>
          <p:cNvSpPr>
            <a:spLocks noGrp="1"/>
          </p:cNvSpPr>
          <p:nvPr>
            <p:ph idx="1"/>
          </p:nvPr>
        </p:nvSpPr>
        <p:spPr>
          <a:xfrm>
            <a:off x="2589212" y="2133599"/>
            <a:ext cx="8915400" cy="4589929"/>
          </a:xfrm>
        </p:spPr>
        <p:txBody>
          <a:bodyPr>
            <a:normAutofit/>
          </a:bodyPr>
          <a:lstStyle/>
          <a:p>
            <a:pPr marL="0" lvl="0" indent="0">
              <a:spcBef>
                <a:spcPts val="445"/>
              </a:spcBef>
              <a:buSzPts val="1400"/>
              <a:buNone/>
              <a:tabLst>
                <a:tab pos="318135" algn="l"/>
              </a:tabLst>
            </a:pPr>
            <a:endParaRPr lang="en-IN" sz="2100" dirty="0">
              <a:effectLst/>
              <a:latin typeface="Times New Roman" panose="02020603050405020304" pitchFamily="18" charset="0"/>
              <a:ea typeface="Times New Roman" panose="02020603050405020304" pitchFamily="18" charset="0"/>
            </a:endParaRPr>
          </a:p>
          <a:p>
            <a:pPr marL="139700"/>
            <a:r>
              <a:rPr lang="en-US" sz="2100" b="1" dirty="0">
                <a:effectLst/>
                <a:latin typeface="Times New Roman" panose="02020603050405020304" pitchFamily="18" charset="0"/>
                <a:ea typeface="Times New Roman" panose="02020603050405020304" pitchFamily="18" charset="0"/>
              </a:rPr>
              <a:t>Input:</a:t>
            </a:r>
            <a:endParaRPr lang="en-IN" sz="21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2100" b="1" dirty="0">
                <a:effectLst/>
                <a:latin typeface="Times New Roman" panose="02020603050405020304" pitchFamily="18" charset="0"/>
                <a:ea typeface="Times New Roman" panose="02020603050405020304" pitchFamily="18" charset="0"/>
              </a:rPr>
              <a:t>		</a:t>
            </a:r>
            <a:r>
              <a:rPr lang="en-US" sz="2100" dirty="0">
                <a:solidFill>
                  <a:schemeClr val="tx1"/>
                </a:solidFill>
                <a:effectLst/>
                <a:latin typeface="Times New Roman" panose="02020603050405020304" pitchFamily="18" charset="0"/>
                <a:ea typeface="Times New Roman" panose="02020603050405020304" pitchFamily="18" charset="0"/>
              </a:rPr>
              <a:t>Input is process ID, Arrival Time, Burst Time, Quantum/Time </a:t>
            </a:r>
            <a:r>
              <a:rPr lang="en-US" sz="2100" dirty="0" err="1">
                <a:solidFill>
                  <a:schemeClr val="tx1"/>
                </a:solidFill>
                <a:effectLst/>
                <a:latin typeface="Times New Roman" panose="02020603050405020304" pitchFamily="18" charset="0"/>
                <a:ea typeface="Times New Roman" panose="02020603050405020304" pitchFamily="18" charset="0"/>
              </a:rPr>
              <a:t>slice.Then</a:t>
            </a:r>
            <a:r>
              <a:rPr lang="en-US" sz="2100" dirty="0">
                <a:solidFill>
                  <a:schemeClr val="tx1"/>
                </a:solidFill>
                <a:effectLst/>
                <a:latin typeface="Times New Roman" panose="02020603050405020304" pitchFamily="18" charset="0"/>
                <a:ea typeface="Times New Roman" panose="02020603050405020304" pitchFamily="18" charset="0"/>
              </a:rPr>
              <a:t>     		select the type of algorithm for scheduling.</a:t>
            </a:r>
            <a:r>
              <a:rPr lang="en-US" sz="2100" b="1" dirty="0">
                <a:solidFill>
                  <a:schemeClr val="tx1"/>
                </a:solidFill>
                <a:effectLst/>
                <a:latin typeface="Times New Roman" panose="02020603050405020304" pitchFamily="18" charset="0"/>
                <a:ea typeface="Times New Roman" panose="02020603050405020304" pitchFamily="18" charset="0"/>
              </a:rPr>
              <a:t> </a:t>
            </a:r>
            <a:endParaRPr lang="en-IN" sz="2100" dirty="0">
              <a:solidFill>
                <a:schemeClr val="tx1"/>
              </a:solidFill>
              <a:effectLst/>
              <a:latin typeface="Times New Roman" panose="02020603050405020304" pitchFamily="18" charset="0"/>
              <a:ea typeface="Times New Roman" panose="02020603050405020304" pitchFamily="18" charset="0"/>
            </a:endParaRPr>
          </a:p>
          <a:p>
            <a:pPr marL="76835" indent="-178435">
              <a:lnSpc>
                <a:spcPts val="1605"/>
              </a:lnSpc>
              <a:spcBef>
                <a:spcPts val="445"/>
              </a:spcBef>
              <a:spcAft>
                <a:spcPts val="0"/>
              </a:spcAft>
            </a:pPr>
            <a:r>
              <a:rPr lang="en-US" sz="2100" b="1" kern="0" dirty="0">
                <a:effectLst/>
                <a:latin typeface="Times New Roman" panose="02020603050405020304" pitchFamily="18" charset="0"/>
                <a:ea typeface="Times New Roman" panose="02020603050405020304" pitchFamily="18" charset="0"/>
              </a:rPr>
              <a:t> Output:</a:t>
            </a:r>
            <a:endParaRPr lang="en-IN" sz="2100" b="1" kern="0" dirty="0">
              <a:effectLst/>
              <a:latin typeface="Times New Roman" panose="02020603050405020304" pitchFamily="18" charset="0"/>
              <a:ea typeface="Times New Roman" panose="02020603050405020304" pitchFamily="18" charset="0"/>
            </a:endParaRPr>
          </a:p>
          <a:p>
            <a:pPr marL="914400" indent="0">
              <a:lnSpc>
                <a:spcPct val="150000"/>
              </a:lnSpc>
              <a:spcBef>
                <a:spcPts val="445"/>
              </a:spcBef>
              <a:spcAft>
                <a:spcPts val="0"/>
              </a:spcAft>
              <a:buNone/>
            </a:pPr>
            <a:r>
              <a:rPr lang="en-US" sz="2100" b="0" kern="0" dirty="0">
                <a:solidFill>
                  <a:schemeClr val="tx1"/>
                </a:solidFill>
                <a:effectLst/>
                <a:latin typeface="Times New Roman" panose="02020603050405020304" pitchFamily="18" charset="0"/>
                <a:ea typeface="Times New Roman" panose="02020603050405020304" pitchFamily="18" charset="0"/>
              </a:rPr>
              <a:t>When user gives the input that is process details and after selecting the type of algorithm for     scheduling, then the output contains the waiting time, turnaround time for each process and also the average waiting and turnaround time for selected type of scheduling algorithm.</a:t>
            </a:r>
            <a:endParaRPr lang="en-IN" sz="2100" b="1" kern="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8140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AAA0-63D8-46A8-BBEF-19A78274EF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Flowchart</a:t>
            </a:r>
            <a:endParaRPr lang="en-IN" dirty="0">
              <a:latin typeface="Times New Roman" panose="02020603050405020304" pitchFamily="18" charset="0"/>
              <a:cs typeface="Times New Roman" panose="02020603050405020304" pitchFamily="18" charset="0"/>
            </a:endParaRPr>
          </a:p>
        </p:txBody>
      </p:sp>
      <p:pic>
        <p:nvPicPr>
          <p:cNvPr id="2245" name="Picture 2244">
            <a:extLst>
              <a:ext uri="{FF2B5EF4-FFF2-40B4-BE49-F238E27FC236}">
                <a16:creationId xmlns:a16="http://schemas.microsoft.com/office/drawing/2014/main" id="{D80DBD84-F7FF-4003-D07A-3FDDE78801AD}"/>
              </a:ext>
            </a:extLst>
          </p:cNvPr>
          <p:cNvPicPr>
            <a:picLocks noChangeAspect="1"/>
          </p:cNvPicPr>
          <p:nvPr/>
        </p:nvPicPr>
        <p:blipFill>
          <a:blip r:embed="rId2"/>
          <a:stretch>
            <a:fillRect/>
          </a:stretch>
        </p:blipFill>
        <p:spPr>
          <a:xfrm>
            <a:off x="3047999" y="1264554"/>
            <a:ext cx="7692571" cy="5593445"/>
          </a:xfrm>
          <a:prstGeom prst="rect">
            <a:avLst/>
          </a:prstGeom>
        </p:spPr>
      </p:pic>
    </p:spTree>
    <p:extLst>
      <p:ext uri="{BB962C8B-B14F-4D97-AF65-F5344CB8AC3E}">
        <p14:creationId xmlns:p14="http://schemas.microsoft.com/office/powerpoint/2010/main" val="2905361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4C39-EF5E-213E-A073-30F766177C9D}"/>
              </a:ext>
            </a:extLst>
          </p:cNvPr>
          <p:cNvSpPr>
            <a:spLocks noGrp="1"/>
          </p:cNvSpPr>
          <p:nvPr>
            <p:ph type="title"/>
          </p:nvPr>
        </p:nvSpPr>
        <p:spPr/>
        <p:txBody>
          <a:bodyPr>
            <a:normAutofit/>
          </a:bodyPr>
          <a:lstStyle/>
          <a:p>
            <a:r>
              <a:rPr lang="en-US" dirty="0">
                <a:effectLst/>
                <a:latin typeface="Times New Roman" panose="02020603050405020304" pitchFamily="18" charset="0"/>
                <a:ea typeface="Times New Roman" panose="02020603050405020304" pitchFamily="18" charset="0"/>
              </a:rPr>
              <a:t>References</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E24FB47-B515-C8CF-D62D-141F0DECB9C3}"/>
              </a:ext>
            </a:extLst>
          </p:cNvPr>
          <p:cNvSpPr>
            <a:spLocks noGrp="1"/>
          </p:cNvSpPr>
          <p:nvPr>
            <p:ph idx="1"/>
          </p:nvPr>
        </p:nvSpPr>
        <p:spPr/>
        <p:txBody>
          <a:bodyPr/>
          <a:lstStyle/>
          <a:p>
            <a:pPr marL="342900" lvl="0" indent="-342900">
              <a:lnSpc>
                <a:spcPct val="150000"/>
              </a:lnSpc>
              <a:spcBef>
                <a:spcPts val="445"/>
              </a:spcBef>
              <a:spcAft>
                <a:spcPts val="0"/>
              </a:spcAft>
              <a:buFont typeface="+mj-lt"/>
              <a:buAutoNum type="arabicPeriod"/>
              <a:tabLst>
                <a:tab pos="318135" algn="l"/>
              </a:tabLst>
            </a:pPr>
            <a:r>
              <a:rPr lang="en-US" sz="1800" dirty="0">
                <a:solidFill>
                  <a:schemeClr val="tx1"/>
                </a:solidFill>
                <a:effectLst/>
                <a:latin typeface="Times New Roman" panose="02020603050405020304" pitchFamily="18" charset="0"/>
                <a:ea typeface="Times New Roman" panose="02020603050405020304" pitchFamily="18" charset="0"/>
              </a:rPr>
              <a:t>Operating Systems Concepts </a:t>
            </a:r>
            <a:r>
              <a:rPr lang="en-IN" sz="1800" dirty="0">
                <a:solidFill>
                  <a:schemeClr val="tx1"/>
                </a:solidFill>
                <a:effectLst/>
                <a:latin typeface="Times New Roman" panose="02020603050405020304" pitchFamily="18" charset="0"/>
                <a:ea typeface="Times New Roman" panose="02020603050405020304" pitchFamily="18" charset="0"/>
              </a:rPr>
              <a:t>-</a:t>
            </a:r>
            <a:r>
              <a:rPr lang="en-US" sz="1800" dirty="0">
                <a:solidFill>
                  <a:schemeClr val="tx1"/>
                </a:solidFill>
                <a:effectLst/>
                <a:latin typeface="Times New Roman" panose="02020603050405020304" pitchFamily="18" charset="0"/>
                <a:ea typeface="Times New Roman" panose="02020603050405020304" pitchFamily="18" charset="0"/>
              </a:rPr>
              <a:t>  8</a:t>
            </a:r>
            <a:r>
              <a:rPr lang="en-US" sz="1800" baseline="30000" dirty="0">
                <a:solidFill>
                  <a:schemeClr val="tx1"/>
                </a:solidFill>
                <a:effectLst/>
                <a:latin typeface="Times New Roman" panose="02020603050405020304" pitchFamily="18" charset="0"/>
                <a:ea typeface="Times New Roman" panose="02020603050405020304" pitchFamily="18" charset="0"/>
              </a:rPr>
              <a:t>th</a:t>
            </a:r>
            <a:r>
              <a:rPr lang="en-US" sz="1800" dirty="0">
                <a:solidFill>
                  <a:schemeClr val="tx1"/>
                </a:solidFill>
                <a:effectLst/>
                <a:latin typeface="Times New Roman" panose="02020603050405020304" pitchFamily="18" charset="0"/>
                <a:ea typeface="Times New Roman" panose="02020603050405020304" pitchFamily="18" charset="0"/>
              </a:rPr>
              <a:t> Edition by – </a:t>
            </a:r>
            <a:r>
              <a:rPr lang="en-US" sz="1800" dirty="0" err="1">
                <a:solidFill>
                  <a:schemeClr val="tx1"/>
                </a:solidFill>
                <a:effectLst/>
                <a:latin typeface="Times New Roman" panose="02020603050405020304" pitchFamily="18" charset="0"/>
                <a:ea typeface="Times New Roman" panose="02020603050405020304" pitchFamily="18" charset="0"/>
              </a:rPr>
              <a:t>Silberschatz</a:t>
            </a:r>
            <a:r>
              <a:rPr lang="en-US" sz="1800" dirty="0">
                <a:solidFill>
                  <a:schemeClr val="tx1"/>
                </a:solidFill>
                <a:effectLst/>
                <a:latin typeface="Times New Roman" panose="02020603050405020304" pitchFamily="18" charset="0"/>
                <a:ea typeface="Times New Roman" panose="02020603050405020304" pitchFamily="18" charset="0"/>
              </a:rPr>
              <a:t> , Galvin, Gagne</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nSpc>
                <a:spcPct val="150000"/>
              </a:lnSpc>
              <a:spcBef>
                <a:spcPts val="50"/>
              </a:spcBef>
              <a:spcAft>
                <a:spcPts val="0"/>
              </a:spcAft>
              <a:buFont typeface="+mj-lt"/>
              <a:buAutoNum type="arabicPeriod"/>
            </a:pPr>
            <a:r>
              <a:rPr lang="en-US" sz="1800" dirty="0">
                <a:solidFill>
                  <a:schemeClr val="tx1"/>
                </a:solidFill>
                <a:effectLst/>
                <a:latin typeface="Times New Roman" panose="02020603050405020304" pitchFamily="18" charset="0"/>
                <a:ea typeface="Times New Roman" panose="02020603050405020304" pitchFamily="18" charset="0"/>
              </a:rPr>
              <a:t> www.geeksforgeeks.org</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41369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8FFF-9E7A-02A2-1CC0-84BF333F9A06}"/>
              </a:ext>
            </a:extLst>
          </p:cNvPr>
          <p:cNvSpPr>
            <a:spLocks noGrp="1"/>
          </p:cNvSpPr>
          <p:nvPr>
            <p:ph type="ctrTitle"/>
          </p:nvPr>
        </p:nvSpPr>
        <p:spPr>
          <a:xfrm>
            <a:off x="2158907" y="242047"/>
            <a:ext cx="8915399" cy="2262781"/>
          </a:xfrm>
        </p:spPr>
        <p:txBody>
          <a:bodyPr/>
          <a:lstStyle/>
          <a:p>
            <a:r>
              <a:rPr lang="en-US" dirty="0">
                <a:latin typeface="Times New Roman" panose="02020603050405020304" pitchFamily="18" charset="0"/>
                <a:cs typeface="Times New Roman" panose="02020603050405020304" pitchFamily="18" charset="0"/>
              </a:rPr>
              <a:t>Project Title:</a:t>
            </a:r>
            <a:br>
              <a:rPr lang="en-US" dirty="0"/>
            </a:br>
            <a:r>
              <a:rPr lang="en-US" dirty="0"/>
              <a:t>				</a:t>
            </a:r>
            <a:r>
              <a:rPr lang="en-US" dirty="0">
                <a:solidFill>
                  <a:srgbClr val="FF0000"/>
                </a:solidFill>
                <a:latin typeface="Times New Roman" panose="02020603050405020304" pitchFamily="18" charset="0"/>
                <a:cs typeface="Times New Roman" panose="02020603050405020304" pitchFamily="18" charset="0"/>
              </a:rPr>
              <a:t>Process Scheduling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C2797E-F1F4-906A-040B-E79C3102E665}"/>
              </a:ext>
            </a:extLst>
          </p:cNvPr>
          <p:cNvSpPr>
            <a:spLocks noGrp="1"/>
          </p:cNvSpPr>
          <p:nvPr>
            <p:ph type="subTitle" idx="1"/>
          </p:nvPr>
        </p:nvSpPr>
        <p:spPr>
          <a:xfrm>
            <a:off x="2158907" y="3217116"/>
            <a:ext cx="8915399" cy="3519860"/>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Presented by:</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Name                                               Roll No</a:t>
            </a:r>
          </a:p>
          <a:p>
            <a:r>
              <a:rPr lang="en-US" dirty="0">
                <a:solidFill>
                  <a:schemeClr val="tx1"/>
                </a:solidFill>
                <a:latin typeface="Times New Roman" panose="02020603050405020304" pitchFamily="18" charset="0"/>
                <a:cs typeface="Times New Roman" panose="02020603050405020304" pitchFamily="18" charset="0"/>
              </a:rPr>
              <a:t>	Namrata </a:t>
            </a:r>
            <a:r>
              <a:rPr lang="en-US" dirty="0" err="1">
                <a:solidFill>
                  <a:schemeClr val="tx1"/>
                </a:solidFill>
                <a:latin typeface="Times New Roman" panose="02020603050405020304" pitchFamily="18" charset="0"/>
                <a:cs typeface="Times New Roman" panose="02020603050405020304" pitchFamily="18" charset="0"/>
              </a:rPr>
              <a:t>Medidar</a:t>
            </a:r>
            <a:r>
              <a:rPr lang="en-US" dirty="0">
                <a:solidFill>
                  <a:schemeClr val="tx1"/>
                </a:solidFill>
                <a:latin typeface="Times New Roman" panose="02020603050405020304" pitchFamily="18" charset="0"/>
                <a:cs typeface="Times New Roman" panose="02020603050405020304" pitchFamily="18" charset="0"/>
              </a:rPr>
              <a:t>                                       105</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Sanyogita</a:t>
            </a:r>
            <a:r>
              <a:rPr lang="en-US" dirty="0">
                <a:solidFill>
                  <a:schemeClr val="tx1"/>
                </a:solidFill>
                <a:latin typeface="Times New Roman" panose="02020603050405020304" pitchFamily="18" charset="0"/>
                <a:cs typeface="Times New Roman" panose="02020603050405020304" pitchFamily="18" charset="0"/>
              </a:rPr>
              <a:t> Patil                                           116</a:t>
            </a:r>
          </a:p>
          <a:p>
            <a:r>
              <a:rPr lang="en-US" dirty="0">
                <a:solidFill>
                  <a:schemeClr val="tx1"/>
                </a:solidFill>
                <a:latin typeface="Times New Roman" panose="02020603050405020304" pitchFamily="18" charset="0"/>
                <a:cs typeface="Times New Roman" panose="02020603050405020304" pitchFamily="18" charset="0"/>
              </a:rPr>
              <a:t>	Susmita Janawade                                      119</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Guidance : Prof Mrs. B. A. </a:t>
            </a:r>
            <a:r>
              <a:rPr lang="en-US" dirty="0" err="1">
                <a:solidFill>
                  <a:schemeClr val="tx1"/>
                </a:solidFill>
                <a:latin typeface="Times New Roman" panose="02020603050405020304" pitchFamily="18" charset="0"/>
                <a:cs typeface="Times New Roman" panose="02020603050405020304" pitchFamily="18" charset="0"/>
              </a:rPr>
              <a:t>Chougule</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009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A284-6250-7BE1-137F-B9A1254C1A0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9B641A8-284D-23E9-B1AC-7163E1F7E50D}"/>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In a single-processor system, only one process can run at a time; any others must wait until the CPU is free. The objective of multiprogramming is to have some process running at all times, to maximize CPU utilization</a:t>
            </a:r>
            <a:r>
              <a:rPr lang="en-US" dirty="0">
                <a:solidFill>
                  <a:schemeClr val="tx1"/>
                </a:solidFill>
                <a:latin typeface="Times New Roman" panose="02020603050405020304" pitchFamily="18" charset="0"/>
                <a:ea typeface="Times New Roman" panose="02020603050405020304" pitchFamily="18" charset="0"/>
              </a:rPr>
              <a:t> and to schedule the processes.</a:t>
            </a:r>
            <a:endParaRPr lang="en-IN" dirty="0">
              <a:solidFill>
                <a:schemeClr val="tx1"/>
              </a:solidFill>
            </a:endParaRPr>
          </a:p>
        </p:txBody>
      </p:sp>
    </p:spTree>
    <p:extLst>
      <p:ext uri="{BB962C8B-B14F-4D97-AF65-F5344CB8AC3E}">
        <p14:creationId xmlns:p14="http://schemas.microsoft.com/office/powerpoint/2010/main" val="71070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AE06-A7B3-729E-EA12-37BA3ABD3B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34A501-3273-06E5-F339-C0C7A5E579CB}"/>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What is CPU scheduling?</a:t>
            </a:r>
          </a:p>
          <a:p>
            <a:r>
              <a:rPr lang="en-US" dirty="0">
                <a:solidFill>
                  <a:schemeClr val="tx1"/>
                </a:solidFill>
                <a:latin typeface="Times New Roman" panose="02020603050405020304" pitchFamily="18" charset="0"/>
                <a:cs typeface="Times New Roman" panose="02020603050405020304" pitchFamily="18" charset="0"/>
              </a:rPr>
              <a:t>Why CPU scheduling?</a:t>
            </a:r>
          </a:p>
          <a:p>
            <a:r>
              <a:rPr lang="en-US" dirty="0">
                <a:solidFill>
                  <a:schemeClr val="tx1"/>
                </a:solidFill>
                <a:latin typeface="Times New Roman" panose="02020603050405020304" pitchFamily="18" charset="0"/>
                <a:cs typeface="Times New Roman" panose="02020603050405020304" pitchFamily="18" charset="0"/>
              </a:rPr>
              <a:t>Solution for CPU scheduling</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74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55AE-0903-4945-AB0F-97A1204D3638}"/>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What is CPU scheduling?</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EC2CDED-D4FF-AB75-8512-A7542ADAD5D0}"/>
              </a:ext>
            </a:extLst>
          </p:cNvPr>
          <p:cNvSpPr>
            <a:spLocks noGrp="1"/>
          </p:cNvSpPr>
          <p:nvPr>
            <p:ph idx="1"/>
          </p:nvPr>
        </p:nvSpPr>
        <p:spPr/>
        <p:txBody>
          <a:bodyPr/>
          <a:lstStyle/>
          <a:p>
            <a:pPr>
              <a:lnSpc>
                <a:spcPct val="150000"/>
              </a:lnSpc>
            </a:pPr>
            <a:r>
              <a:rPr lang="en-US" sz="1800" dirty="0">
                <a:solidFill>
                  <a:schemeClr val="tx1"/>
                </a:solidFill>
                <a:effectLst/>
                <a:latin typeface="Times New Roman" panose="02020603050405020304" pitchFamily="18" charset="0"/>
                <a:ea typeface="Times New Roman" panose="02020603050405020304" pitchFamily="18" charset="0"/>
              </a:rPr>
              <a:t>CPU scheduling is the basis of multi programmed operating systems. By switching the CPU among processes, the operating system can make the computer more productive. This project introduce basic CPU-scheduling concepts and present several CPU-scheduling algorithms and also consider the problem of selecting an algorithm for a particular system.</a:t>
            </a:r>
          </a:p>
          <a:p>
            <a:pPr>
              <a:lnSpc>
                <a:spcPct val="150000"/>
              </a:lnSpc>
            </a:pPr>
            <a:r>
              <a:rPr lang="en-US" sz="1800" b="0" kern="0" dirty="0">
                <a:solidFill>
                  <a:schemeClr val="tx1"/>
                </a:solidFill>
                <a:effectLst/>
                <a:latin typeface="Times New Roman" panose="02020603050405020304" pitchFamily="18" charset="0"/>
                <a:ea typeface="Times New Roman" panose="02020603050405020304" pitchFamily="18" charset="0"/>
              </a:rPr>
              <a:t>Whenever the CPU becomes idle, the operating system must select one of the processes in the ready queue to be executed. The selection process is carried out by the short-term scheduler (or CPU scheduler). The scheduler selects a process from the processes in memory that are ready to execute and allocates the CPU to that process.</a:t>
            </a:r>
            <a:endParaRPr lang="en-IN" sz="1800" b="1" kern="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9456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19AC-C09D-B6D0-E6A5-88EC16599657}"/>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Why CPU scheduling?</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004FFAD-2818-5D73-9F53-652EC38A8469}"/>
              </a:ext>
            </a:extLst>
          </p:cNvPr>
          <p:cNvSpPr>
            <a:spLocks noGrp="1"/>
          </p:cNvSpPr>
          <p:nvPr>
            <p:ph idx="1"/>
          </p:nvPr>
        </p:nvSpPr>
        <p:spPr/>
        <p:txBody>
          <a:body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In single-processor computer system, single program cannot keep the CPU busy all the times. So multiprogramming is used to maximize the CPU utilization. But in case of multiprogramming, processes must be scheduled in such a way that the CPU will never be idle.</a:t>
            </a: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So, by CPU scheduling the processes are processed in such a way that CPU is used effectively and CPU time will not be wasted.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69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855-4CC1-BE97-E55A-5B53A9CE789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Solution For CPU Scheduling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36561C-FB26-035D-330A-7BCB6D1EB386}"/>
              </a:ext>
            </a:extLst>
          </p:cNvPr>
          <p:cNvSpPr>
            <a:spLocks noGrp="1"/>
          </p:cNvSpPr>
          <p:nvPr>
            <p:ph idx="1"/>
          </p:nvPr>
        </p:nvSpPr>
        <p:spPr/>
        <p:txBody>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ea typeface="Times New Roman" panose="02020603050405020304" pitchFamily="18" charset="0"/>
              </a:rPr>
              <a:t>S</a:t>
            </a:r>
            <a:r>
              <a:rPr lang="en-US" sz="1800" dirty="0">
                <a:solidFill>
                  <a:schemeClr val="tx1"/>
                </a:solidFill>
                <a:effectLst/>
                <a:latin typeface="Times New Roman" panose="02020603050405020304" pitchFamily="18" charset="0"/>
                <a:ea typeface="Times New Roman" panose="02020603050405020304" pitchFamily="18" charset="0"/>
              </a:rPr>
              <a:t>cheduling algorithms are used for scheduling the processes:. </a:t>
            </a:r>
          </a:p>
          <a:p>
            <a:endParaRPr lang="en-US"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First Come First Serve Algorithm</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Round Robin Algorithm</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Shortest Job First Algorithm</a:t>
            </a:r>
          </a:p>
          <a:p>
            <a:pPr marL="0" indent="0">
              <a:buNone/>
            </a:pPr>
            <a:endParaRPr lang="en-IN" dirty="0"/>
          </a:p>
        </p:txBody>
      </p:sp>
    </p:spTree>
    <p:extLst>
      <p:ext uri="{BB962C8B-B14F-4D97-AF65-F5344CB8AC3E}">
        <p14:creationId xmlns:p14="http://schemas.microsoft.com/office/powerpoint/2010/main" val="55823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8D1B-B88C-D2F2-55E9-C54B7C7A3DDB}"/>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First Come First Serve Algorithm</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F94801-651D-B89E-FBAB-892D9E884555}"/>
              </a:ext>
            </a:extLst>
          </p:cNvPr>
          <p:cNvSpPr>
            <a:spLocks noGrp="1"/>
          </p:cNvSpPr>
          <p:nvPr>
            <p:ph idx="1"/>
          </p:nvPr>
        </p:nvSpPr>
        <p:spPr/>
        <p:txBody>
          <a:bodyPr/>
          <a:lstStyle/>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First come first serve scheduling algorithm states that the process that requests the CPU first is allocated the CPU first. It is implemented by using the FIFO queue. When a process enters the ready queue, its PCB is linked onto the tail of the queue. When the CPU is free, it is allocated to the process at the head of the queue. The running process is then removed from the queue. FCFS is a non-preemptive scheduling algorithm.</a:t>
            </a:r>
          </a:p>
          <a:p>
            <a:pPr>
              <a:lnSpc>
                <a:spcPct val="150000"/>
              </a:lnSpc>
            </a:pPr>
            <a:r>
              <a:rPr lang="en-US" b="0" i="0" dirty="0">
                <a:solidFill>
                  <a:schemeClr val="tx1"/>
                </a:solidFill>
                <a:effectLst/>
                <a:latin typeface="Times New Roman" panose="02020603050405020304" pitchFamily="18" charset="0"/>
                <a:cs typeface="Times New Roman" panose="02020603050405020304" pitchFamily="18" charset="0"/>
              </a:rPr>
              <a:t>First come first serve suffers from convoy effect.</a:t>
            </a:r>
            <a:endParaRPr lang="en-IN"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88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AEE4-D2D5-8CDE-2A6C-A49DBC18752E}"/>
              </a:ext>
            </a:extLst>
          </p:cNvPr>
          <p:cNvSpPr>
            <a:spLocks noGrp="1"/>
          </p:cNvSpPr>
          <p:nvPr>
            <p:ph type="title"/>
          </p:nvPr>
        </p:nvSpPr>
        <p:spPr>
          <a:xfrm>
            <a:off x="2404666" y="113121"/>
            <a:ext cx="8911687" cy="1280890"/>
          </a:xfrm>
        </p:spPr>
        <p:txBody>
          <a:bodyPr/>
          <a:lstStyle/>
          <a:p>
            <a:r>
              <a:rPr lang="en-US" dirty="0">
                <a:solidFill>
                  <a:schemeClr val="tx1"/>
                </a:solidFill>
                <a:latin typeface="Times New Roman" panose="02020603050405020304" pitchFamily="18" charset="0"/>
                <a:cs typeface="Times New Roman" panose="02020603050405020304" pitchFamily="18" charset="0"/>
              </a:rPr>
              <a:t>Round Robin Algorithm</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4E6081A-EBDA-ADCF-946D-16AC103E6F13}"/>
              </a:ext>
            </a:extLst>
          </p:cNvPr>
          <p:cNvSpPr>
            <a:spLocks noGrp="1"/>
          </p:cNvSpPr>
          <p:nvPr>
            <p:ph idx="1"/>
          </p:nvPr>
        </p:nvSpPr>
        <p:spPr>
          <a:xfrm>
            <a:off x="2404666" y="1057834"/>
            <a:ext cx="8915400" cy="5800165"/>
          </a:xfrm>
        </p:spPr>
        <p:txBody>
          <a:bodyPr>
            <a:normAutofit fontScale="92500"/>
          </a:bodyPr>
          <a:lstStyle/>
          <a:p>
            <a:pPr>
              <a:lnSpc>
                <a:spcPct val="170000"/>
              </a:lnSpc>
            </a:pPr>
            <a:r>
              <a:rPr lang="en-US" b="0" i="0" dirty="0">
                <a:solidFill>
                  <a:schemeClr val="tx1"/>
                </a:solidFill>
                <a:effectLst/>
                <a:latin typeface="Times New Roman" panose="02020603050405020304" pitchFamily="18" charset="0"/>
                <a:cs typeface="Times New Roman" panose="02020603050405020304" pitchFamily="18" charset="0"/>
              </a:rPr>
              <a:t>Each process is assigned a fixed time(Time Quantum/Time Slice) in cyclic </a:t>
            </a:r>
            <a:r>
              <a:rPr lang="en-US" b="0" i="0" dirty="0" err="1">
                <a:solidFill>
                  <a:schemeClr val="tx1"/>
                </a:solidFill>
                <a:effectLst/>
                <a:latin typeface="Times New Roman" panose="02020603050405020304" pitchFamily="18" charset="0"/>
                <a:cs typeface="Times New Roman" panose="02020603050405020304" pitchFamily="18" charset="0"/>
              </a:rPr>
              <a:t>way.It</a:t>
            </a:r>
            <a:r>
              <a:rPr lang="en-US" b="0" i="0" dirty="0">
                <a:solidFill>
                  <a:schemeClr val="tx1"/>
                </a:solidFill>
                <a:effectLst/>
                <a:latin typeface="Times New Roman" panose="02020603050405020304" pitchFamily="18" charset="0"/>
                <a:cs typeface="Times New Roman" panose="02020603050405020304" pitchFamily="18" charset="0"/>
              </a:rPr>
              <a:t> is designed especially for the time-sharing system. The ready queue is treated as a circular queue. The CPU scheduler goes around the ready queue, allocating the CPU to each process for a time interval of up to 1-time quantum. To implement Round Robin scheduling, we keep the ready queue as a FIFO queue of processes. New processes are added to the tail of the ready queue. The CPU scheduler picks the first process from the ready queue, sets a timer to interrupt after 1-time quantum, and dispatches the process. One of two things will then happen. The process may have a CPU burst of less than 1-time quantum. In this case, the process itself will release the CPU voluntarily. The scheduler will then proceed to the next process in the ready queue. Otherwise, if the CPU burst of the currently running process is longer than 1-time quantum, the timer will go off and will cause an interrupt to the operating system. A context switch will be executed, and the process will be put at the tail of the ready queue. The CPU scheduler will then select the next process in the ready queue.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4787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151</TotalTime>
  <Words>895</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Wisp</vt:lpstr>
      <vt:lpstr>       TATYASAHEB KORE INSTITUTE OF ENGINEERING AND TECHNOLOGY, WARANANAGAR  [AN AUTONOMOUS INSTITUTE]  DEPARTMENT OF COMPUTER SCIENCE &amp;  ENGINEERING  </vt:lpstr>
      <vt:lpstr>Project Title:     Process Scheduling</vt:lpstr>
      <vt:lpstr>Problem Statement:</vt:lpstr>
      <vt:lpstr>Contents:</vt:lpstr>
      <vt:lpstr>What is CPU scheduling? </vt:lpstr>
      <vt:lpstr>Why CPU scheduling? </vt:lpstr>
      <vt:lpstr>Solution For CPU Scheduling</vt:lpstr>
      <vt:lpstr>First Come First Serve Algorithm </vt:lpstr>
      <vt:lpstr>Round Robin Algorithm </vt:lpstr>
      <vt:lpstr>Shortest Job First Algorithm </vt:lpstr>
      <vt:lpstr>Methodology to solve the problem</vt:lpstr>
      <vt:lpstr>Flowchart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Process Scheduling</dc:title>
  <dc:creator>Susmita Janawade</dc:creator>
  <cp:lastModifiedBy>Susmita Janawade</cp:lastModifiedBy>
  <cp:revision>9</cp:revision>
  <dcterms:created xsi:type="dcterms:W3CDTF">2022-05-25T16:02:46Z</dcterms:created>
  <dcterms:modified xsi:type="dcterms:W3CDTF">2022-06-09T05:41:58Z</dcterms:modified>
</cp:coreProperties>
</file>