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69" r:id="rId4"/>
    <p:sldId id="258" r:id="rId5"/>
    <p:sldId id="261" r:id="rId6"/>
    <p:sldId id="264" r:id="rId7"/>
    <p:sldId id="265" r:id="rId8"/>
    <p:sldId id="268" r:id="rId9"/>
    <p:sldId id="266" r:id="rId10"/>
    <p:sldId id="271" r:id="rId11"/>
    <p:sldId id="270" r:id="rId12"/>
    <p:sldId id="272" r:id="rId13"/>
    <p:sldId id="273" r:id="rId14"/>
    <p:sldId id="274"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2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E11F-6398-D20D-F027-731F1FE9766C}"/>
              </a:ext>
            </a:extLst>
          </p:cNvPr>
          <p:cNvSpPr>
            <a:spLocks noGrp="1"/>
          </p:cNvSpPr>
          <p:nvPr>
            <p:ph type="title"/>
          </p:nvPr>
        </p:nvSpPr>
        <p:spPr>
          <a:xfrm>
            <a:off x="1139483" y="1"/>
            <a:ext cx="10365129" cy="3428999"/>
          </a:xfrm>
        </p:spPr>
        <p:txBody>
          <a:bodyPr>
            <a:normAutofit fontScale="90000"/>
          </a:bodyPr>
          <a:lstStyle/>
          <a:p>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r>
              <a:rPr lang="en-US" sz="3600" dirty="0">
                <a:solidFill>
                  <a:schemeClr val="accent4">
                    <a:lumMod val="75000"/>
                  </a:schemeClr>
                </a:solidFill>
                <a:latin typeface="Times New Roman" panose="02020603050405020304" pitchFamily="18" charset="0"/>
                <a:cs typeface="Times New Roman" panose="02020603050405020304" pitchFamily="18" charset="0"/>
              </a:rPr>
              <a:t>TATYASAHEB KORE INSTITUTE OF ENGINEERING AND TECHNOLOGY, WARANANAGAR </a:t>
            </a:r>
            <a:br>
              <a:rPr lang="en-US" sz="3600" dirty="0">
                <a:solidFill>
                  <a:schemeClr val="accent4">
                    <a:lumMod val="75000"/>
                  </a:schemeClr>
                </a:solidFill>
                <a:latin typeface="Times New Roman" panose="02020603050405020304" pitchFamily="18" charset="0"/>
                <a:cs typeface="Times New Roman" panose="02020603050405020304" pitchFamily="18" charset="0"/>
              </a:rPr>
            </a:br>
            <a:r>
              <a:rPr lang="en-US" sz="3600" dirty="0">
                <a:solidFill>
                  <a:schemeClr val="accent4">
                    <a:lumMod val="75000"/>
                  </a:schemeClr>
                </a:solidFill>
                <a:latin typeface="Times New Roman" panose="02020603050405020304" pitchFamily="18" charset="0"/>
                <a:cs typeface="Times New Roman" panose="02020603050405020304" pitchFamily="18" charset="0"/>
              </a:rPr>
              <a:t>[AN AUTONOMOUS INSTITUTE]</a:t>
            </a: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rgbClr val="7030A0"/>
                </a:solidFill>
                <a:latin typeface="Times New Roman" panose="02020603050405020304" pitchFamily="18" charset="0"/>
                <a:cs typeface="Times New Roman" panose="02020603050405020304" pitchFamily="18" charset="0"/>
              </a:rPr>
            </a:br>
            <a:r>
              <a:rPr lang="en-US" sz="3600" dirty="0">
                <a:solidFill>
                  <a:srgbClr val="C00000"/>
                </a:solidFill>
                <a:latin typeface="Times New Roman"/>
                <a:cs typeface="Times New Roman"/>
              </a:rPr>
              <a:t>DEPARTMENT OF COMPUTER SCIENCE &amp;  ENGINEERING</a:t>
            </a:r>
            <a:r>
              <a:rPr lang="en-US" sz="3600" dirty="0">
                <a:latin typeface="Times New Roman"/>
                <a:cs typeface="Times New Roman"/>
              </a:rPr>
              <a:t> </a:t>
            </a:r>
            <a:br>
              <a:rPr lang="en-IN" sz="3600" dirty="0"/>
            </a:br>
            <a:endParaRPr lang="en-IN" dirty="0"/>
          </a:p>
        </p:txBody>
      </p:sp>
      <p:pic>
        <p:nvPicPr>
          <p:cNvPr id="4" name="Picture 3">
            <a:extLst>
              <a:ext uri="{FF2B5EF4-FFF2-40B4-BE49-F238E27FC236}">
                <a16:creationId xmlns:a16="http://schemas.microsoft.com/office/drawing/2014/main" id="{281F0765-1A12-CA3C-28A4-0711A53655C4}"/>
              </a:ext>
            </a:extLst>
          </p:cNvPr>
          <p:cNvPicPr>
            <a:picLocks noChangeAspect="1"/>
          </p:cNvPicPr>
          <p:nvPr/>
        </p:nvPicPr>
        <p:blipFill>
          <a:blip r:embed="rId2"/>
          <a:stretch>
            <a:fillRect/>
          </a:stretch>
        </p:blipFill>
        <p:spPr>
          <a:xfrm>
            <a:off x="3711388" y="1028700"/>
            <a:ext cx="2971799" cy="2064124"/>
          </a:xfrm>
          <a:prstGeom prst="rect">
            <a:avLst/>
          </a:prstGeom>
        </p:spPr>
      </p:pic>
    </p:spTree>
    <p:extLst>
      <p:ext uri="{BB962C8B-B14F-4D97-AF65-F5344CB8AC3E}">
        <p14:creationId xmlns:p14="http://schemas.microsoft.com/office/powerpoint/2010/main" val="55276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40FC-D165-81CA-5A83-BB3C7AE621C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Requirements:</a:t>
            </a:r>
          </a:p>
        </p:txBody>
      </p:sp>
      <p:sp>
        <p:nvSpPr>
          <p:cNvPr id="47" name="Content Placeholder 46">
            <a:extLst>
              <a:ext uri="{FF2B5EF4-FFF2-40B4-BE49-F238E27FC236}">
                <a16:creationId xmlns:a16="http://schemas.microsoft.com/office/drawing/2014/main" id="{50F90EF9-1E37-A7F8-82B0-1E844426A600}"/>
              </a:ext>
            </a:extLst>
          </p:cNvPr>
          <p:cNvSpPr>
            <a:spLocks noGrp="1"/>
          </p:cNvSpPr>
          <p:nvPr>
            <p:ph idx="1"/>
          </p:nvPr>
        </p:nvSpPr>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Hardware Requirements:</a:t>
            </a:r>
          </a:p>
          <a:p>
            <a:pPr marL="0" indent="0">
              <a:buNone/>
            </a:pPr>
            <a:r>
              <a:rPr lang="en-IN" dirty="0">
                <a:latin typeface="Times New Roman" panose="02020603050405020304" pitchFamily="18" charset="0"/>
                <a:cs typeface="Times New Roman" panose="02020603050405020304" pitchFamily="18" charset="0"/>
              </a:rPr>
              <a:t>                 </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Processor :- 8086 Family onwords 			</a:t>
            </a:r>
          </a:p>
          <a:p>
            <a:pPr marL="0" indent="0">
              <a:buNone/>
            </a:pPr>
            <a:r>
              <a:rPr lang="en-GB" sz="1400" dirty="0">
                <a:latin typeface="Times New Roman" panose="02020603050405020304" pitchFamily="18" charset="0"/>
                <a:ea typeface="Calibri" panose="020F0502020204030204" pitchFamily="34" charset="0"/>
                <a:cs typeface="Times New Roman" panose="02020603050405020304" pitchFamily="18" charset="0"/>
              </a:rPr>
              <a:t>		  </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RAM :- 128 MB &amp;above 			</a:t>
            </a:r>
          </a:p>
          <a:p>
            <a:pPr marL="0" indent="0">
              <a:buNone/>
            </a:pPr>
            <a:r>
              <a:rPr lang="en-GB" sz="1400" dirty="0">
                <a:latin typeface="Times New Roman" panose="02020603050405020304" pitchFamily="18" charset="0"/>
                <a:ea typeface="Calibri" panose="020F0502020204030204" pitchFamily="34" charset="0"/>
                <a:cs typeface="Times New Roman" panose="02020603050405020304" pitchFamily="18" charset="0"/>
              </a:rPr>
              <a:t>		  </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HDD :- 10 GB &amp;above</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GB"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2" indent="-342900" algn="just">
              <a:lnSpc>
                <a:spcPct val="150000"/>
              </a:lnSpc>
              <a:buFont typeface="Symbol" panose="05050102010706020507" pitchFamily="18" charset="2"/>
              <a:buChar char=""/>
            </a:pPr>
            <a:r>
              <a:rPr lang="en-GB" sz="1500" dirty="0">
                <a:effectLst/>
                <a:latin typeface="Times New Roman" panose="02020603050405020304" pitchFamily="18" charset="0"/>
                <a:ea typeface="Calibri" panose="020F0502020204030204" pitchFamily="34" charset="0"/>
                <a:cs typeface="Times New Roman" panose="02020603050405020304" pitchFamily="18" charset="0"/>
              </a:rPr>
              <a:t>Platform : Windows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lvl="2" indent="-342900" algn="just">
              <a:lnSpc>
                <a:spcPct val="150000"/>
              </a:lnSpc>
              <a:buFont typeface="Symbol" panose="05050102010706020507" pitchFamily="18" charset="2"/>
              <a:buChar char=""/>
            </a:pPr>
            <a:r>
              <a:rPr lang="en-GB" sz="1500" dirty="0">
                <a:effectLst/>
                <a:latin typeface="Times New Roman" panose="02020603050405020304" pitchFamily="18" charset="0"/>
                <a:ea typeface="Calibri" panose="020F0502020204030204" pitchFamily="34" charset="0"/>
                <a:cs typeface="Times New Roman" panose="02020603050405020304" pitchFamily="18" charset="0"/>
              </a:rPr>
              <a:t>Programming Language :-  C</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857250" lvl="2" indent="0" algn="just">
              <a:lnSpc>
                <a:spcPct val="150000"/>
              </a:lnSpc>
              <a:spcAft>
                <a:spcPts val="800"/>
              </a:spcAft>
              <a:buNone/>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300" dirty="0">
                <a:effectLst/>
                <a:latin typeface="Times New Roman" panose="02020603050405020304" pitchFamily="18" charset="0"/>
                <a:ea typeface="Calibri" panose="020F0502020204030204" pitchFamily="34" charset="0"/>
                <a:cs typeface="Times New Roman" panose="02020603050405020304" pitchFamily="18" charset="0"/>
              </a:rPr>
              <a:t>Compiler :- GCC (GNU C Compiler</a:t>
            </a:r>
          </a:p>
          <a:p>
            <a:pPr marL="857250" lvl="2" indent="0" algn="just">
              <a:lnSpc>
                <a:spcPct val="150000"/>
              </a:lnSpc>
              <a:spcAft>
                <a:spcPts val="800"/>
              </a:spcAft>
              <a:buNone/>
            </a:pPr>
            <a:r>
              <a:rPr lang="en-GB" sz="1300" dirty="0">
                <a:effectLst/>
                <a:latin typeface="Times New Roman" panose="02020603050405020304" pitchFamily="18" charset="0"/>
                <a:ea typeface="Calibri" panose="020F0502020204030204" pitchFamily="34" charset="0"/>
              </a:rPr>
              <a:t>			   IDE : Codeblocks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573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0784-B86D-EBD4-47DA-901893993B9F}"/>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User Manual</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16DE7D2-B276-D163-97C5-9E0D6C551C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1882" y="1539874"/>
            <a:ext cx="8911687" cy="5192619"/>
          </a:xfrm>
          <a:prstGeom prst="rect">
            <a:avLst/>
          </a:prstGeom>
        </p:spPr>
      </p:pic>
    </p:spTree>
    <p:extLst>
      <p:ext uri="{BB962C8B-B14F-4D97-AF65-F5344CB8AC3E}">
        <p14:creationId xmlns:p14="http://schemas.microsoft.com/office/powerpoint/2010/main" val="243069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3578-B0AA-C7E8-9FCB-C0438855DC33}"/>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7C0B3C07-DB41-4F5D-BEFD-5EC372DBC3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988" y="466165"/>
            <a:ext cx="8677836" cy="5767725"/>
          </a:xfrm>
          <a:prstGeom prst="rect">
            <a:avLst/>
          </a:prstGeom>
        </p:spPr>
      </p:pic>
    </p:spTree>
    <p:extLst>
      <p:ext uri="{BB962C8B-B14F-4D97-AF65-F5344CB8AC3E}">
        <p14:creationId xmlns:p14="http://schemas.microsoft.com/office/powerpoint/2010/main" val="233584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A22B382-4A52-FD4D-AE7E-A94766CC44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376" y="1389529"/>
            <a:ext cx="9045389" cy="4930589"/>
          </a:xfrm>
          <a:prstGeom prst="rect">
            <a:avLst/>
          </a:prstGeom>
        </p:spPr>
      </p:pic>
    </p:spTree>
    <p:extLst>
      <p:ext uri="{BB962C8B-B14F-4D97-AF65-F5344CB8AC3E}">
        <p14:creationId xmlns:p14="http://schemas.microsoft.com/office/powerpoint/2010/main" val="60107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871B-C59A-2FBB-B071-274D7131E8A2}"/>
              </a:ext>
            </a:extLst>
          </p:cNvPr>
          <p:cNvSpPr>
            <a:spLocks noGrp="1"/>
          </p:cNvSpPr>
          <p:nvPr>
            <p:ph type="title"/>
          </p:nvPr>
        </p:nvSpPr>
        <p:spPr/>
        <p:txBody>
          <a:bodyPr>
            <a:normAutofit/>
          </a:bodyPr>
          <a:lstStyle/>
          <a:p>
            <a:r>
              <a:rPr lang="en-GB" sz="4000" dirty="0">
                <a:effectLst/>
                <a:latin typeface="Times New Roman" panose="02020603050405020304" pitchFamily="18" charset="0"/>
                <a:ea typeface="Calibri" panose="020F0502020204030204" pitchFamily="34" charset="0"/>
              </a:rPr>
              <a:t>Conclusion</a:t>
            </a:r>
            <a:endParaRPr lang="en-IN" sz="6600" dirty="0"/>
          </a:p>
        </p:txBody>
      </p:sp>
      <p:sp>
        <p:nvSpPr>
          <p:cNvPr id="3" name="Content Placeholder 2">
            <a:extLst>
              <a:ext uri="{FF2B5EF4-FFF2-40B4-BE49-F238E27FC236}">
                <a16:creationId xmlns:a16="http://schemas.microsoft.com/office/drawing/2014/main" id="{9E4ABA13-4395-339D-6AEE-B706F74BACC9}"/>
              </a:ext>
            </a:extLst>
          </p:cNvPr>
          <p:cNvSpPr>
            <a:spLocks noGrp="1"/>
          </p:cNvSpPr>
          <p:nvPr>
            <p:ph idx="1"/>
          </p:nvPr>
        </p:nvSpPr>
        <p:spPr/>
        <p:txBody>
          <a:bodyPr>
            <a:normAutofit/>
          </a:bodyPr>
          <a:lstStyle/>
          <a:p>
            <a:pPr>
              <a:lnSpc>
                <a:spcPct val="150000"/>
              </a:lnSpc>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The treatment of shortest process in SJF Scheduling tends to result in increased waiting time for long processes. And the long process will never get served, though it produces minimum average waiting time and average turnaround time. It is recommended that any kind of simulation for any CPU scheduling algorithm has limited accuracy.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402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4C39-EF5E-213E-A073-30F766177C9D}"/>
              </a:ext>
            </a:extLst>
          </p:cNvPr>
          <p:cNvSpPr>
            <a:spLocks noGrp="1"/>
          </p:cNvSpPr>
          <p:nvPr>
            <p:ph type="title"/>
          </p:nvPr>
        </p:nvSpPr>
        <p:spPr/>
        <p:txBody>
          <a:bodyPr>
            <a:normAutofit/>
          </a:bodyPr>
          <a:lstStyle/>
          <a:p>
            <a:r>
              <a:rPr lang="en-US" dirty="0">
                <a:effectLst/>
                <a:latin typeface="Times New Roman" panose="02020603050405020304" pitchFamily="18" charset="0"/>
                <a:ea typeface="Times New Roman" panose="02020603050405020304" pitchFamily="18" charset="0"/>
              </a:rPr>
              <a:t>References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E24FB47-B515-C8CF-D62D-141F0DECB9C3}"/>
              </a:ext>
            </a:extLst>
          </p:cNvPr>
          <p:cNvSpPr>
            <a:spLocks noGrp="1"/>
          </p:cNvSpPr>
          <p:nvPr>
            <p:ph idx="1"/>
          </p:nvPr>
        </p:nvSpPr>
        <p:spPr>
          <a:xfrm>
            <a:off x="1963270" y="1210235"/>
            <a:ext cx="9541341" cy="5988423"/>
          </a:xfrm>
        </p:spPr>
        <p:txBody>
          <a:bodyPr>
            <a:normAutofit/>
          </a:bodyPr>
          <a:lstStyle/>
          <a:p>
            <a:pPr>
              <a:lnSpc>
                <a:spcPct val="150000"/>
              </a:lnSpc>
              <a:spcAft>
                <a:spcPts val="800"/>
              </a:spcAft>
              <a:tabLst>
                <a:tab pos="1352550" algn="l"/>
              </a:tabLs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Books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tabLst>
                <a:tab pos="1352550" algn="l"/>
              </a:tabLs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  [1] Silberschatz, A. P.B. Galvin and G. Gagne (2012), Operating System Concepts, 8th  edition, Wiley India,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tabLst>
                <a:tab pos="1352550" algn="l"/>
              </a:tabLs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2. </a:t>
            </a:r>
            <a:r>
              <a:rPr lang="en-GB" sz="1400" dirty="0">
                <a:solidFill>
                  <a:srgbClr val="0F1111"/>
                </a:solidFill>
                <a:effectLst/>
                <a:latin typeface="Times New Roman" panose="02020603050405020304" pitchFamily="18" charset="0"/>
                <a:ea typeface="Calibri" panose="020F0502020204030204" pitchFamily="34" charset="0"/>
                <a:cs typeface="Times New Roman" panose="02020603050405020304" pitchFamily="18" charset="0"/>
              </a:rPr>
              <a:t>The complete reference C - 4th edition - herbert schildt</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tabLst>
                <a:tab pos="1352550" algn="l"/>
              </a:tabLst>
            </a:pP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Websites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tabLst>
                <a:tab pos="1352550" algn="l"/>
              </a:tabLs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 https://www.geeksforgeeks.org/cpu-scheduling-in-operating-systems/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2. https://www.tutorialspoint.com/operating_system/os_process_scheduling.htm</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369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8FFF-9E7A-02A2-1CC0-84BF333F9A06}"/>
              </a:ext>
            </a:extLst>
          </p:cNvPr>
          <p:cNvSpPr>
            <a:spLocks noGrp="1"/>
          </p:cNvSpPr>
          <p:nvPr>
            <p:ph type="ctrTitle"/>
          </p:nvPr>
        </p:nvSpPr>
        <p:spPr>
          <a:xfrm>
            <a:off x="2158907" y="242047"/>
            <a:ext cx="8915399" cy="2262781"/>
          </a:xfrm>
        </p:spPr>
        <p:txBody>
          <a:bodyPr/>
          <a:lstStyle/>
          <a:p>
            <a:r>
              <a:rPr lang="en-US" dirty="0">
                <a:latin typeface="Times New Roman" panose="02020603050405020304" pitchFamily="18" charset="0"/>
                <a:cs typeface="Times New Roman" panose="02020603050405020304" pitchFamily="18" charset="0"/>
              </a:rPr>
              <a:t>Project Title:</a:t>
            </a:r>
            <a:br>
              <a:rPr lang="en-US" dirty="0"/>
            </a:br>
            <a:r>
              <a:rPr lang="en-US" dirty="0"/>
              <a:t>				</a:t>
            </a:r>
            <a:r>
              <a:rPr lang="en-US" dirty="0">
                <a:solidFill>
                  <a:srgbClr val="FF0000"/>
                </a:solidFill>
                <a:latin typeface="Times New Roman" panose="02020603050405020304" pitchFamily="18" charset="0"/>
                <a:cs typeface="Times New Roman" panose="02020603050405020304" pitchFamily="18" charset="0"/>
              </a:rPr>
              <a:t>Process Scheduling</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C2797E-F1F4-906A-040B-E79C3102E665}"/>
              </a:ext>
            </a:extLst>
          </p:cNvPr>
          <p:cNvSpPr>
            <a:spLocks noGrp="1"/>
          </p:cNvSpPr>
          <p:nvPr>
            <p:ph type="subTitle" idx="1"/>
          </p:nvPr>
        </p:nvSpPr>
        <p:spPr>
          <a:xfrm>
            <a:off x="2158907" y="3217116"/>
            <a:ext cx="8915399" cy="351986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Presented by:</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Name                                               Roll No</a:t>
            </a:r>
          </a:p>
          <a:p>
            <a:r>
              <a:rPr lang="en-US" dirty="0">
                <a:solidFill>
                  <a:schemeClr val="tx1"/>
                </a:solidFill>
                <a:latin typeface="Times New Roman" panose="02020603050405020304" pitchFamily="18" charset="0"/>
                <a:cs typeface="Times New Roman" panose="02020603050405020304" pitchFamily="18" charset="0"/>
              </a:rPr>
              <a:t>	Namrata Medidar                                       105</a:t>
            </a:r>
          </a:p>
          <a:p>
            <a:r>
              <a:rPr lang="en-US" dirty="0">
                <a:solidFill>
                  <a:schemeClr val="tx1"/>
                </a:solidFill>
                <a:latin typeface="Times New Roman" panose="02020603050405020304" pitchFamily="18" charset="0"/>
                <a:cs typeface="Times New Roman" panose="02020603050405020304" pitchFamily="18" charset="0"/>
              </a:rPr>
              <a:t>	Sanyogita Patil                                           116</a:t>
            </a:r>
          </a:p>
          <a:p>
            <a:r>
              <a:rPr lang="en-US" dirty="0">
                <a:solidFill>
                  <a:schemeClr val="tx1"/>
                </a:solidFill>
                <a:latin typeface="Times New Roman" panose="02020603050405020304" pitchFamily="18" charset="0"/>
                <a:cs typeface="Times New Roman" panose="02020603050405020304" pitchFamily="18" charset="0"/>
              </a:rPr>
              <a:t>	Susmita Janawade                                      119</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Guidance : Prof Mrs. B. A. Chougule</a:t>
            </a: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2009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173B-81DF-A334-8724-0BE7FD44D9B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BBAD4D7-AD3D-12A1-9013-B5A49FCE7C2C}"/>
              </a:ext>
            </a:extLst>
          </p:cNvPr>
          <p:cNvSpPr>
            <a:spLocks noGrp="1"/>
          </p:cNvSpPr>
          <p:nvPr>
            <p:ph idx="1"/>
          </p:nvPr>
        </p:nvSpPr>
        <p:spPr>
          <a:xfrm>
            <a:off x="2592924" y="1595717"/>
            <a:ext cx="9518393" cy="5109883"/>
          </a:xfrm>
        </p:spPr>
        <p:txBody>
          <a:bodyPr>
            <a:normAutofit fontScale="32500" lnSpcReduction="20000"/>
          </a:bodyPr>
          <a:lstStyle/>
          <a:p>
            <a:pPr algn="just">
              <a:lnSpc>
                <a:spcPct val="170000"/>
              </a:lnSpc>
            </a:pPr>
            <a:r>
              <a:rPr lang="en-US" sz="4900" b="0" kern="0" dirty="0">
                <a:effectLst/>
                <a:latin typeface="Times New Roman" panose="02020603050405020304" pitchFamily="18" charset="0"/>
                <a:ea typeface="Times New Roman" panose="02020603050405020304" pitchFamily="18" charset="0"/>
                <a:cs typeface="Times New Roman" panose="02020603050405020304" pitchFamily="18" charset="0"/>
              </a:rPr>
              <a:t>CPU scheduling is the basis of multi programmed operating systems. By switching the CPU among processes, the operating system can make the computer more productive. This project introduce basic CPU-scheduling concepts and present several CPU-scheduling algorithms and also consider the problem of selecting an algorithm for a particular system.</a:t>
            </a:r>
          </a:p>
          <a:p>
            <a:pPr marL="317500" indent="-178435" algn="just">
              <a:lnSpc>
                <a:spcPct val="150000"/>
              </a:lnSpc>
              <a:spcBef>
                <a:spcPts val="860"/>
              </a:spcBef>
              <a:tabLst>
                <a:tab pos="318770" algn="l"/>
              </a:tabLst>
            </a:pPr>
            <a:r>
              <a:rPr lang="en-US" sz="4900" b="0" kern="0" dirty="0">
                <a:effectLst/>
                <a:latin typeface="Times New Roman" panose="02020603050405020304" pitchFamily="18" charset="0"/>
                <a:ea typeface="Times New Roman" panose="02020603050405020304" pitchFamily="18" charset="0"/>
              </a:rPr>
              <a:t>The objective of multiprogramming is to have some process running at all times, to maximize CPU utilization. The idea is relatively simple. A process is executed until it must wait, typically for the completion of some I/O request. In a simple computer system, the CPU then just sits idle. All this waiting time is wasted; no useful work is accomplished. With multiprogramming, here try to use this time productively. </a:t>
            </a:r>
            <a:endParaRPr lang="en-IN" sz="4900" b="1" kern="0" dirty="0">
              <a:effectLst/>
              <a:latin typeface="Times New Roman" panose="02020603050405020304" pitchFamily="18" charset="0"/>
              <a:ea typeface="Times New Roman" panose="02020603050405020304" pitchFamily="18" charset="0"/>
            </a:endParaRPr>
          </a:p>
          <a:p>
            <a:pPr marL="317500" indent="-178435" algn="just">
              <a:lnSpc>
                <a:spcPct val="150000"/>
              </a:lnSpc>
              <a:spcBef>
                <a:spcPts val="860"/>
              </a:spcBef>
              <a:tabLst>
                <a:tab pos="318770" algn="l"/>
              </a:tabLst>
            </a:pPr>
            <a:r>
              <a:rPr lang="en-US" sz="4900" b="0" kern="0" dirty="0">
                <a:effectLst/>
                <a:latin typeface="Times New Roman" panose="02020603050405020304" pitchFamily="18" charset="0"/>
                <a:ea typeface="Times New Roman" panose="02020603050405020304" pitchFamily="18" charset="0"/>
              </a:rPr>
              <a:t>Thus the project overcomes this problem using scheduling algorithms by scheduling the processes. Several processes are kept in memory at one time. When one process has to wait, the operating system takes the CPU away from that process and gives the CPU to another process. This pattern continues. Every time one process has to wait, another process can take over use of the CPU. Scheduling of this kind is a fundamental operating-system function</a:t>
            </a:r>
            <a:r>
              <a:rPr lang="en-US" sz="4300" b="0" kern="0" dirty="0">
                <a:effectLst/>
                <a:latin typeface="Times New Roman" panose="02020603050405020304" pitchFamily="18" charset="0"/>
                <a:ea typeface="Times New Roman" panose="02020603050405020304" pitchFamily="18" charset="0"/>
              </a:rPr>
              <a:t>.</a:t>
            </a:r>
            <a:endParaRPr lang="en-IN" sz="4300" b="1" kern="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1791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A284-6250-7BE1-137F-B9A1254C1A0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9B641A8-284D-23E9-B1AC-7163E1F7E50D}"/>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In a single-processor system, only one process can run at a time; any others must wait until the CPU is free. </a:t>
            </a:r>
            <a:endParaRPr lang="en-IN" dirty="0">
              <a:solidFill>
                <a:schemeClr val="tx1"/>
              </a:solidFill>
            </a:endParaRPr>
          </a:p>
        </p:txBody>
      </p:sp>
    </p:spTree>
    <p:extLst>
      <p:ext uri="{BB962C8B-B14F-4D97-AF65-F5344CB8AC3E}">
        <p14:creationId xmlns:p14="http://schemas.microsoft.com/office/powerpoint/2010/main" val="71070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8D1B-B88C-D2F2-55E9-C54B7C7A3DDB}"/>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First Come First Serve Algorithm</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4F94801-651D-B89E-FBAB-892D9E884555}"/>
              </a:ext>
            </a:extLst>
          </p:cNvPr>
          <p:cNvSpPr>
            <a:spLocks noGrp="1"/>
          </p:cNvSpPr>
          <p:nvPr>
            <p:ph idx="1"/>
          </p:nvPr>
        </p:nvSpPr>
        <p:spPr/>
        <p:txBody>
          <a:bodyPr/>
          <a:lstStyle/>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First come first serve scheduling algorithm states that the process that requests the CPU first is allocated the CPU first. It is implemented by using the FIFO queue. When a process enters the ready queue, its PCB is linked onto the tail of the queue. When the CPU is free, it is allocated to the process at the head of the queue. The running process is then removed from the queue. FCFS is a non-preemptive scheduling algorithm.</a:t>
            </a:r>
          </a:p>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First come first serve suffers from convoy effect.</a:t>
            </a:r>
            <a:endParaRPr lang="en-IN"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88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AEE4-D2D5-8CDE-2A6C-A49DBC18752E}"/>
              </a:ext>
            </a:extLst>
          </p:cNvPr>
          <p:cNvSpPr>
            <a:spLocks noGrp="1"/>
          </p:cNvSpPr>
          <p:nvPr>
            <p:ph type="title"/>
          </p:nvPr>
        </p:nvSpPr>
        <p:spPr>
          <a:xfrm>
            <a:off x="2404666" y="113121"/>
            <a:ext cx="8911687" cy="1280890"/>
          </a:xfrm>
        </p:spPr>
        <p:txBody>
          <a:bodyPr/>
          <a:lstStyle/>
          <a:p>
            <a:r>
              <a:rPr lang="en-US" dirty="0">
                <a:solidFill>
                  <a:schemeClr val="tx1"/>
                </a:solidFill>
                <a:latin typeface="Times New Roman" panose="02020603050405020304" pitchFamily="18" charset="0"/>
                <a:cs typeface="Times New Roman" panose="02020603050405020304" pitchFamily="18" charset="0"/>
              </a:rPr>
              <a:t>Round Robin Algorithm</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4E6081A-EBDA-ADCF-946D-16AC103E6F13}"/>
              </a:ext>
            </a:extLst>
          </p:cNvPr>
          <p:cNvSpPr>
            <a:spLocks noGrp="1"/>
          </p:cNvSpPr>
          <p:nvPr>
            <p:ph idx="1"/>
          </p:nvPr>
        </p:nvSpPr>
        <p:spPr>
          <a:xfrm>
            <a:off x="2404666" y="1057834"/>
            <a:ext cx="8915400" cy="5800165"/>
          </a:xfrm>
        </p:spPr>
        <p:txBody>
          <a:bodyPr>
            <a:normAutofit fontScale="92500"/>
          </a:bodyPr>
          <a:lstStyle/>
          <a:p>
            <a:pPr>
              <a:lnSpc>
                <a:spcPct val="170000"/>
              </a:lnSpc>
            </a:pPr>
            <a:r>
              <a:rPr lang="en-US" b="0" i="0" dirty="0">
                <a:solidFill>
                  <a:schemeClr val="tx1"/>
                </a:solidFill>
                <a:effectLst/>
                <a:latin typeface="Times New Roman" panose="02020603050405020304" pitchFamily="18" charset="0"/>
                <a:cs typeface="Times New Roman" panose="02020603050405020304" pitchFamily="18" charset="0"/>
              </a:rPr>
              <a:t>Each process is assigned a fixed time(Time Quantum/Time Slice) in cyclic way.It is designed especially for the time-sharing system. The ready queue is treated as a circular queue. The CPU scheduler goes around the ready queue, allocating the CPU to each process for a time interval of up to 1-time quantum. To implement Round Robin scheduling, we keep the ready queue as a FIFO queue of processes. New processes are added to the tail of the ready queue. The CPU scheduler picks the first process from the ready queue, sets a timer to interrupt after 1-time quantum, and dispatches the process. One of two things will then happen. The process may have a CPU burst of less than 1-time quantum. In this case, the process itself will release the CPU voluntarily. The scheduler will then proceed to the next process in the ready queue. Otherwise, if the CPU burst of the currently running process is longer than 1-time quantum, the timer will go off and will cause an interrupt to the operating system. A context switch will be executed, and the process will be put at the tail of the ready queue. The CPU scheduler will then select the next process in the ready queue.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47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EDEF-A50B-8EF3-A466-F319D7123BD8}"/>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Shortest Job First Algorithm</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C9E90D9-70F3-205A-76D1-4CAE7629A9C9}"/>
              </a:ext>
            </a:extLst>
          </p:cNvPr>
          <p:cNvSpPr>
            <a:spLocks noGrp="1"/>
          </p:cNvSpPr>
          <p:nvPr>
            <p:ph idx="1"/>
          </p:nvPr>
        </p:nvSpPr>
        <p:spPr/>
        <p:txBody>
          <a:bodyPr/>
          <a:lstStyle/>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Process which have the shortest burst time are scheduled first. If two processes have the same bust time then FCFS is used to break the tie. It is a non-preemptive scheduling algorithm.</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Shortest Job first has the advantage of having a minimum average waiting time among all operating system scheduling algorithms.It is associated with each task as a unit of time to complete.It may cause starvation if shorter processes keep coming.</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41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AAA0-63D8-46A8-BBEF-19A78274EF38}"/>
              </a:ext>
            </a:extLst>
          </p:cNvPr>
          <p:cNvSpPr>
            <a:spLocks noGrp="1"/>
          </p:cNvSpPr>
          <p:nvPr>
            <p:ph type="title"/>
          </p:nvPr>
        </p:nvSpPr>
        <p:spPr>
          <a:xfrm>
            <a:off x="2592925" y="597216"/>
            <a:ext cx="8911687" cy="1280890"/>
          </a:xfrm>
        </p:spPr>
        <p:txBody>
          <a:bodyPr/>
          <a:lstStyle/>
          <a:p>
            <a:r>
              <a:rPr lang="en-US" dirty="0">
                <a:latin typeface="Times New Roman" panose="02020603050405020304" pitchFamily="18" charset="0"/>
                <a:cs typeface="Times New Roman" panose="02020603050405020304" pitchFamily="18" charset="0"/>
              </a:rPr>
              <a:t>Flowchart</a:t>
            </a:r>
            <a:endParaRPr lang="en-IN" dirty="0">
              <a:latin typeface="Times New Roman" panose="02020603050405020304" pitchFamily="18" charset="0"/>
              <a:cs typeface="Times New Roman" panose="02020603050405020304" pitchFamily="18" charset="0"/>
            </a:endParaRPr>
          </a:p>
        </p:txBody>
      </p:sp>
      <p:pic>
        <p:nvPicPr>
          <p:cNvPr id="4" name="Content Placeholder 44">
            <a:extLst>
              <a:ext uri="{FF2B5EF4-FFF2-40B4-BE49-F238E27FC236}">
                <a16:creationId xmlns:a16="http://schemas.microsoft.com/office/drawing/2014/main" id="{620C1460-EE34-67F7-E6A7-71E713B6E6A9}"/>
              </a:ext>
            </a:extLst>
          </p:cNvPr>
          <p:cNvPicPr>
            <a:picLocks noGrp="1" noChangeAspect="1"/>
          </p:cNvPicPr>
          <p:nvPr>
            <p:ph idx="1"/>
          </p:nvPr>
        </p:nvPicPr>
        <p:blipFill>
          <a:blip r:embed="rId2"/>
          <a:stretch>
            <a:fillRect/>
          </a:stretch>
        </p:blipFill>
        <p:spPr>
          <a:xfrm>
            <a:off x="2456330" y="1326777"/>
            <a:ext cx="7879976" cy="5531223"/>
          </a:xfrm>
        </p:spPr>
      </p:pic>
    </p:spTree>
    <p:extLst>
      <p:ext uri="{BB962C8B-B14F-4D97-AF65-F5344CB8AC3E}">
        <p14:creationId xmlns:p14="http://schemas.microsoft.com/office/powerpoint/2010/main" val="290536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DD732-D5B3-8C8B-0539-5BA3B957D1A2}"/>
              </a:ext>
            </a:extLst>
          </p:cNvPr>
          <p:cNvSpPr>
            <a:spLocks noGrp="1"/>
          </p:cNvSpPr>
          <p:nvPr>
            <p:ph idx="1"/>
          </p:nvPr>
        </p:nvSpPr>
        <p:spPr>
          <a:xfrm>
            <a:off x="2427847" y="869575"/>
            <a:ext cx="8915400" cy="4589929"/>
          </a:xfrm>
        </p:spPr>
        <p:txBody>
          <a:bodyPr>
            <a:normAutofit/>
          </a:bodyPr>
          <a:lstStyle/>
          <a:p>
            <a:pPr marL="0" lvl="0" indent="0">
              <a:spcBef>
                <a:spcPts val="445"/>
              </a:spcBef>
              <a:buSzPts val="1400"/>
              <a:buNone/>
              <a:tabLst>
                <a:tab pos="318135" algn="l"/>
              </a:tabLst>
            </a:pPr>
            <a:endParaRPr lang="en-IN" sz="2100" dirty="0">
              <a:effectLst/>
              <a:latin typeface="Times New Roman" panose="02020603050405020304" pitchFamily="18" charset="0"/>
              <a:ea typeface="Times New Roman" panose="02020603050405020304" pitchFamily="18" charset="0"/>
            </a:endParaRPr>
          </a:p>
          <a:p>
            <a:pPr marL="139700"/>
            <a:r>
              <a:rPr lang="en-US" sz="2100" b="1" dirty="0">
                <a:effectLst/>
                <a:latin typeface="Times New Roman" panose="02020603050405020304" pitchFamily="18" charset="0"/>
                <a:ea typeface="Times New Roman" panose="02020603050405020304" pitchFamily="18" charset="0"/>
              </a:rPr>
              <a:t>Input:</a:t>
            </a:r>
            <a:endParaRPr lang="en-IN" sz="21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2100" b="1" dirty="0">
                <a:effectLst/>
                <a:latin typeface="Times New Roman" panose="02020603050405020304" pitchFamily="18" charset="0"/>
                <a:ea typeface="Times New Roman" panose="02020603050405020304" pitchFamily="18" charset="0"/>
              </a:rPr>
              <a:t>		</a:t>
            </a:r>
            <a:r>
              <a:rPr lang="en-US" sz="2100" dirty="0">
                <a:solidFill>
                  <a:schemeClr val="tx1"/>
                </a:solidFill>
                <a:effectLst/>
                <a:latin typeface="Times New Roman" panose="02020603050405020304" pitchFamily="18" charset="0"/>
                <a:ea typeface="Times New Roman" panose="02020603050405020304" pitchFamily="18" charset="0"/>
              </a:rPr>
              <a:t>Input is process ID, Arrival Time, Burst Time, Quantum/Time slice.Then     		select the type of algorithm for scheduling.</a:t>
            </a:r>
            <a:r>
              <a:rPr lang="en-US" sz="2100" b="1" dirty="0">
                <a:solidFill>
                  <a:schemeClr val="tx1"/>
                </a:solidFill>
                <a:effectLst/>
                <a:latin typeface="Times New Roman" panose="02020603050405020304" pitchFamily="18" charset="0"/>
                <a:ea typeface="Times New Roman" panose="02020603050405020304" pitchFamily="18" charset="0"/>
              </a:rPr>
              <a:t> </a:t>
            </a:r>
            <a:endParaRPr lang="en-IN" sz="2100" dirty="0">
              <a:solidFill>
                <a:schemeClr val="tx1"/>
              </a:solidFill>
              <a:effectLst/>
              <a:latin typeface="Times New Roman" panose="02020603050405020304" pitchFamily="18" charset="0"/>
              <a:ea typeface="Times New Roman" panose="02020603050405020304" pitchFamily="18" charset="0"/>
            </a:endParaRPr>
          </a:p>
          <a:p>
            <a:pPr marL="76835" indent="-178435">
              <a:lnSpc>
                <a:spcPts val="1605"/>
              </a:lnSpc>
              <a:spcBef>
                <a:spcPts val="445"/>
              </a:spcBef>
              <a:spcAft>
                <a:spcPts val="0"/>
              </a:spcAft>
            </a:pPr>
            <a:r>
              <a:rPr lang="en-US" sz="2100" b="1" kern="0" dirty="0">
                <a:effectLst/>
                <a:latin typeface="Times New Roman" panose="02020603050405020304" pitchFamily="18" charset="0"/>
                <a:ea typeface="Times New Roman" panose="02020603050405020304" pitchFamily="18" charset="0"/>
              </a:rPr>
              <a:t> Output:</a:t>
            </a:r>
            <a:endParaRPr lang="en-IN" sz="2100" b="1" kern="0" dirty="0">
              <a:effectLst/>
              <a:latin typeface="Times New Roman" panose="02020603050405020304" pitchFamily="18" charset="0"/>
              <a:ea typeface="Times New Roman" panose="02020603050405020304" pitchFamily="18" charset="0"/>
            </a:endParaRPr>
          </a:p>
          <a:p>
            <a:pPr marL="914400" indent="0">
              <a:lnSpc>
                <a:spcPct val="150000"/>
              </a:lnSpc>
              <a:spcBef>
                <a:spcPts val="445"/>
              </a:spcBef>
              <a:spcAft>
                <a:spcPts val="0"/>
              </a:spcAft>
              <a:buNone/>
            </a:pPr>
            <a:r>
              <a:rPr lang="en-US" sz="2100" b="0" kern="0" dirty="0">
                <a:solidFill>
                  <a:schemeClr val="tx1"/>
                </a:solidFill>
                <a:effectLst/>
                <a:latin typeface="Times New Roman" panose="02020603050405020304" pitchFamily="18" charset="0"/>
                <a:ea typeface="Times New Roman" panose="02020603050405020304" pitchFamily="18" charset="0"/>
              </a:rPr>
              <a:t>When user gives the input that is process details and after selecting the type of algorithm for     scheduling, then the output contains the waiting time, turnaround time for each process and also the average waiting and turnaround time for selected type of scheduling algorithm.</a:t>
            </a:r>
            <a:endParaRPr lang="en-IN" sz="2100" b="1" kern="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814077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255</TotalTime>
  <Words>1027</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Symbol</vt:lpstr>
      <vt:lpstr>Times New Roman</vt:lpstr>
      <vt:lpstr>Wingdings 3</vt:lpstr>
      <vt:lpstr>Wisp</vt:lpstr>
      <vt:lpstr>       TATYASAHEB KORE INSTITUTE OF ENGINEERING AND TECHNOLOGY, WARANANAGAR  [AN AUTONOMOUS INSTITUTE]  DEPARTMENT OF COMPUTER SCIENCE &amp;  ENGINEERING  </vt:lpstr>
      <vt:lpstr>Project Title:     Process Scheduling</vt:lpstr>
      <vt:lpstr>Introduction:</vt:lpstr>
      <vt:lpstr>Problem Statement:</vt:lpstr>
      <vt:lpstr>First Come First Serve Algorithm </vt:lpstr>
      <vt:lpstr>Round Robin Algorithm </vt:lpstr>
      <vt:lpstr>Shortest Job First Algorithm </vt:lpstr>
      <vt:lpstr>Flowchart</vt:lpstr>
      <vt:lpstr>PowerPoint Presentation</vt:lpstr>
      <vt:lpstr>Requirements:</vt:lpstr>
      <vt:lpstr>User Manual</vt:lpstr>
      <vt:lpstr>PowerPoint Presentation</vt:lpstr>
      <vt:lpstr>PowerPoint Presentation</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Process Scheduling</dc:title>
  <dc:creator>Susmita Janawade</dc:creator>
  <cp:lastModifiedBy>Susmita Janawade</cp:lastModifiedBy>
  <cp:revision>18</cp:revision>
  <dcterms:created xsi:type="dcterms:W3CDTF">2022-05-25T16:02:46Z</dcterms:created>
  <dcterms:modified xsi:type="dcterms:W3CDTF">2022-07-27T15:18:07Z</dcterms:modified>
</cp:coreProperties>
</file>