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3" r:id="rId5"/>
    <p:sldId id="264" r:id="rId6"/>
    <p:sldId id="265" r:id="rId7"/>
    <p:sldId id="266" r:id="rId8"/>
    <p:sldId id="267" r:id="rId9"/>
    <p:sldId id="268" r:id="rId10"/>
    <p:sldId id="269" r:id="rId11"/>
    <p:sldId id="270" r:id="rId12"/>
    <p:sldId id="272" r:id="rId13"/>
    <p:sldId id="273" r:id="rId14"/>
    <p:sldId id="274"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B012-AA78-9FDC-3A9D-AC19A85F10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B79B7E-7C09-CAEE-6349-E70DFF9BE2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670707-B211-9C07-52F8-5792F0C02EC3}"/>
              </a:ext>
            </a:extLst>
          </p:cNvPr>
          <p:cNvSpPr>
            <a:spLocks noGrp="1"/>
          </p:cNvSpPr>
          <p:nvPr>
            <p:ph type="dt" sz="half" idx="10"/>
          </p:nvPr>
        </p:nvSpPr>
        <p:spPr/>
        <p:txBody>
          <a:bodyPr/>
          <a:lstStyle/>
          <a:p>
            <a:fld id="{9D01E09D-A4E7-44D6-829F-3FA796BE2DF0}" type="datetimeFigureOut">
              <a:rPr lang="en-US" smtClean="0"/>
              <a:t>10/31/2022</a:t>
            </a:fld>
            <a:endParaRPr lang="en-US"/>
          </a:p>
        </p:txBody>
      </p:sp>
      <p:sp>
        <p:nvSpPr>
          <p:cNvPr id="5" name="Footer Placeholder 4">
            <a:extLst>
              <a:ext uri="{FF2B5EF4-FFF2-40B4-BE49-F238E27FC236}">
                <a16:creationId xmlns:a16="http://schemas.microsoft.com/office/drawing/2014/main" id="{4E4A089D-7B83-F710-4CC4-BE65D16D71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ABAD5-D079-28AF-09E0-D1DA05F74652}"/>
              </a:ext>
            </a:extLst>
          </p:cNvPr>
          <p:cNvSpPr>
            <a:spLocks noGrp="1"/>
          </p:cNvSpPr>
          <p:nvPr>
            <p:ph type="sldNum" sz="quarter" idx="12"/>
          </p:nvPr>
        </p:nvSpPr>
        <p:spPr/>
        <p:txBody>
          <a:bodyPr/>
          <a:lstStyle/>
          <a:p>
            <a:fld id="{574F54EF-645A-4E47-A902-86B118EDDACF}" type="slidenum">
              <a:rPr lang="en-US" smtClean="0"/>
              <a:t>‹#›</a:t>
            </a:fld>
            <a:endParaRPr lang="en-US"/>
          </a:p>
        </p:txBody>
      </p:sp>
    </p:spTree>
    <p:extLst>
      <p:ext uri="{BB962C8B-B14F-4D97-AF65-F5344CB8AC3E}">
        <p14:creationId xmlns:p14="http://schemas.microsoft.com/office/powerpoint/2010/main" val="3366907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BA29-BE6C-3C8D-96B9-D6652F5BC3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E61730-231F-4600-360F-A2F6849A30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98143-6D04-E1CF-39A3-6CD24230EEB1}"/>
              </a:ext>
            </a:extLst>
          </p:cNvPr>
          <p:cNvSpPr>
            <a:spLocks noGrp="1"/>
          </p:cNvSpPr>
          <p:nvPr>
            <p:ph type="dt" sz="half" idx="10"/>
          </p:nvPr>
        </p:nvSpPr>
        <p:spPr/>
        <p:txBody>
          <a:bodyPr/>
          <a:lstStyle/>
          <a:p>
            <a:fld id="{9D01E09D-A4E7-44D6-829F-3FA796BE2DF0}" type="datetimeFigureOut">
              <a:rPr lang="en-US" smtClean="0"/>
              <a:t>10/31/2022</a:t>
            </a:fld>
            <a:endParaRPr lang="en-US"/>
          </a:p>
        </p:txBody>
      </p:sp>
      <p:sp>
        <p:nvSpPr>
          <p:cNvPr id="5" name="Footer Placeholder 4">
            <a:extLst>
              <a:ext uri="{FF2B5EF4-FFF2-40B4-BE49-F238E27FC236}">
                <a16:creationId xmlns:a16="http://schemas.microsoft.com/office/drawing/2014/main" id="{6AE3E793-18CD-7C8C-985E-E829402D6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657E7-E723-6E65-0DCE-E78FFB1EADE4}"/>
              </a:ext>
            </a:extLst>
          </p:cNvPr>
          <p:cNvSpPr>
            <a:spLocks noGrp="1"/>
          </p:cNvSpPr>
          <p:nvPr>
            <p:ph type="sldNum" sz="quarter" idx="12"/>
          </p:nvPr>
        </p:nvSpPr>
        <p:spPr/>
        <p:txBody>
          <a:bodyPr/>
          <a:lstStyle/>
          <a:p>
            <a:fld id="{574F54EF-645A-4E47-A902-86B118EDDACF}" type="slidenum">
              <a:rPr lang="en-US" smtClean="0"/>
              <a:t>‹#›</a:t>
            </a:fld>
            <a:endParaRPr lang="en-US"/>
          </a:p>
        </p:txBody>
      </p:sp>
    </p:spTree>
    <p:extLst>
      <p:ext uri="{BB962C8B-B14F-4D97-AF65-F5344CB8AC3E}">
        <p14:creationId xmlns:p14="http://schemas.microsoft.com/office/powerpoint/2010/main" val="377217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1FB499-3A55-306E-3526-4BFB3FE32C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E08F4D-0D89-F7E3-FD4B-DFB549799C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A403A-E54C-2766-726A-71580D224ED8}"/>
              </a:ext>
            </a:extLst>
          </p:cNvPr>
          <p:cNvSpPr>
            <a:spLocks noGrp="1"/>
          </p:cNvSpPr>
          <p:nvPr>
            <p:ph type="dt" sz="half" idx="10"/>
          </p:nvPr>
        </p:nvSpPr>
        <p:spPr/>
        <p:txBody>
          <a:bodyPr/>
          <a:lstStyle/>
          <a:p>
            <a:fld id="{9D01E09D-A4E7-44D6-829F-3FA796BE2DF0}" type="datetimeFigureOut">
              <a:rPr lang="en-US" smtClean="0"/>
              <a:t>10/31/2022</a:t>
            </a:fld>
            <a:endParaRPr lang="en-US"/>
          </a:p>
        </p:txBody>
      </p:sp>
      <p:sp>
        <p:nvSpPr>
          <p:cNvPr id="5" name="Footer Placeholder 4">
            <a:extLst>
              <a:ext uri="{FF2B5EF4-FFF2-40B4-BE49-F238E27FC236}">
                <a16:creationId xmlns:a16="http://schemas.microsoft.com/office/drawing/2014/main" id="{49AC11FD-100A-5A9B-E1C0-3F05274A1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8534D-6687-F33E-5EBD-42D1FC207922}"/>
              </a:ext>
            </a:extLst>
          </p:cNvPr>
          <p:cNvSpPr>
            <a:spLocks noGrp="1"/>
          </p:cNvSpPr>
          <p:nvPr>
            <p:ph type="sldNum" sz="quarter" idx="12"/>
          </p:nvPr>
        </p:nvSpPr>
        <p:spPr/>
        <p:txBody>
          <a:bodyPr/>
          <a:lstStyle/>
          <a:p>
            <a:fld id="{574F54EF-645A-4E47-A902-86B118EDDACF}" type="slidenum">
              <a:rPr lang="en-US" smtClean="0"/>
              <a:t>‹#›</a:t>
            </a:fld>
            <a:endParaRPr lang="en-US"/>
          </a:p>
        </p:txBody>
      </p:sp>
    </p:spTree>
    <p:extLst>
      <p:ext uri="{BB962C8B-B14F-4D97-AF65-F5344CB8AC3E}">
        <p14:creationId xmlns:p14="http://schemas.microsoft.com/office/powerpoint/2010/main" val="751782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113BF-9740-0E90-E7F9-E45A57DEB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E20C4B-F7F7-0949-9349-21463EDCA7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3B410-12A9-1043-48B8-0DA42F388A82}"/>
              </a:ext>
            </a:extLst>
          </p:cNvPr>
          <p:cNvSpPr>
            <a:spLocks noGrp="1"/>
          </p:cNvSpPr>
          <p:nvPr>
            <p:ph type="dt" sz="half" idx="10"/>
          </p:nvPr>
        </p:nvSpPr>
        <p:spPr/>
        <p:txBody>
          <a:bodyPr/>
          <a:lstStyle/>
          <a:p>
            <a:fld id="{9D01E09D-A4E7-44D6-829F-3FA796BE2DF0}" type="datetimeFigureOut">
              <a:rPr lang="en-US" smtClean="0"/>
              <a:t>10/31/2022</a:t>
            </a:fld>
            <a:endParaRPr lang="en-US"/>
          </a:p>
        </p:txBody>
      </p:sp>
      <p:sp>
        <p:nvSpPr>
          <p:cNvPr id="5" name="Footer Placeholder 4">
            <a:extLst>
              <a:ext uri="{FF2B5EF4-FFF2-40B4-BE49-F238E27FC236}">
                <a16:creationId xmlns:a16="http://schemas.microsoft.com/office/drawing/2014/main" id="{02BCC7CF-C17C-1BD5-0F24-653580BA6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69BA8-6A29-98D0-EC39-16E964420CEC}"/>
              </a:ext>
            </a:extLst>
          </p:cNvPr>
          <p:cNvSpPr>
            <a:spLocks noGrp="1"/>
          </p:cNvSpPr>
          <p:nvPr>
            <p:ph type="sldNum" sz="quarter" idx="12"/>
          </p:nvPr>
        </p:nvSpPr>
        <p:spPr/>
        <p:txBody>
          <a:bodyPr/>
          <a:lstStyle/>
          <a:p>
            <a:fld id="{574F54EF-645A-4E47-A902-86B118EDDACF}" type="slidenum">
              <a:rPr lang="en-US" smtClean="0"/>
              <a:t>‹#›</a:t>
            </a:fld>
            <a:endParaRPr lang="en-US"/>
          </a:p>
        </p:txBody>
      </p:sp>
    </p:spTree>
    <p:extLst>
      <p:ext uri="{BB962C8B-B14F-4D97-AF65-F5344CB8AC3E}">
        <p14:creationId xmlns:p14="http://schemas.microsoft.com/office/powerpoint/2010/main" val="373784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44CEC-BB26-649A-104B-89C84FCE9D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90BE3F-CACA-8689-B960-96F65B00E7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227D81-B631-57B0-D157-386AD27B3AF2}"/>
              </a:ext>
            </a:extLst>
          </p:cNvPr>
          <p:cNvSpPr>
            <a:spLocks noGrp="1"/>
          </p:cNvSpPr>
          <p:nvPr>
            <p:ph type="dt" sz="half" idx="10"/>
          </p:nvPr>
        </p:nvSpPr>
        <p:spPr/>
        <p:txBody>
          <a:bodyPr/>
          <a:lstStyle/>
          <a:p>
            <a:fld id="{9D01E09D-A4E7-44D6-829F-3FA796BE2DF0}" type="datetimeFigureOut">
              <a:rPr lang="en-US" smtClean="0"/>
              <a:t>10/31/2022</a:t>
            </a:fld>
            <a:endParaRPr lang="en-US"/>
          </a:p>
        </p:txBody>
      </p:sp>
      <p:sp>
        <p:nvSpPr>
          <p:cNvPr id="5" name="Footer Placeholder 4">
            <a:extLst>
              <a:ext uri="{FF2B5EF4-FFF2-40B4-BE49-F238E27FC236}">
                <a16:creationId xmlns:a16="http://schemas.microsoft.com/office/drawing/2014/main" id="{F5B90208-5AAC-C135-76C3-2470AB7B6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74C3A-64FE-DD0B-6197-AA32EE781CFE}"/>
              </a:ext>
            </a:extLst>
          </p:cNvPr>
          <p:cNvSpPr>
            <a:spLocks noGrp="1"/>
          </p:cNvSpPr>
          <p:nvPr>
            <p:ph type="sldNum" sz="quarter" idx="12"/>
          </p:nvPr>
        </p:nvSpPr>
        <p:spPr/>
        <p:txBody>
          <a:bodyPr/>
          <a:lstStyle/>
          <a:p>
            <a:fld id="{574F54EF-645A-4E47-A902-86B118EDDACF}" type="slidenum">
              <a:rPr lang="en-US" smtClean="0"/>
              <a:t>‹#›</a:t>
            </a:fld>
            <a:endParaRPr lang="en-US"/>
          </a:p>
        </p:txBody>
      </p:sp>
    </p:spTree>
    <p:extLst>
      <p:ext uri="{BB962C8B-B14F-4D97-AF65-F5344CB8AC3E}">
        <p14:creationId xmlns:p14="http://schemas.microsoft.com/office/powerpoint/2010/main" val="106515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8352-B026-EECF-D6CB-80BE2D97C3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12B229-9273-D593-184B-BBE9E7890C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F82A7F-856E-21B8-4717-7BA22D0022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5404A8-CA7A-7524-6968-D6061883B3E6}"/>
              </a:ext>
            </a:extLst>
          </p:cNvPr>
          <p:cNvSpPr>
            <a:spLocks noGrp="1"/>
          </p:cNvSpPr>
          <p:nvPr>
            <p:ph type="dt" sz="half" idx="10"/>
          </p:nvPr>
        </p:nvSpPr>
        <p:spPr/>
        <p:txBody>
          <a:bodyPr/>
          <a:lstStyle/>
          <a:p>
            <a:fld id="{9D01E09D-A4E7-44D6-829F-3FA796BE2DF0}" type="datetimeFigureOut">
              <a:rPr lang="en-US" smtClean="0"/>
              <a:t>10/31/2022</a:t>
            </a:fld>
            <a:endParaRPr lang="en-US"/>
          </a:p>
        </p:txBody>
      </p:sp>
      <p:sp>
        <p:nvSpPr>
          <p:cNvPr id="6" name="Footer Placeholder 5">
            <a:extLst>
              <a:ext uri="{FF2B5EF4-FFF2-40B4-BE49-F238E27FC236}">
                <a16:creationId xmlns:a16="http://schemas.microsoft.com/office/drawing/2014/main" id="{EA62EFC0-5765-CE21-5C4B-692CD50996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3870B-10E5-48A4-2501-E8E1291DB118}"/>
              </a:ext>
            </a:extLst>
          </p:cNvPr>
          <p:cNvSpPr>
            <a:spLocks noGrp="1"/>
          </p:cNvSpPr>
          <p:nvPr>
            <p:ph type="sldNum" sz="quarter" idx="12"/>
          </p:nvPr>
        </p:nvSpPr>
        <p:spPr/>
        <p:txBody>
          <a:bodyPr/>
          <a:lstStyle/>
          <a:p>
            <a:fld id="{574F54EF-645A-4E47-A902-86B118EDDACF}" type="slidenum">
              <a:rPr lang="en-US" smtClean="0"/>
              <a:t>‹#›</a:t>
            </a:fld>
            <a:endParaRPr lang="en-US"/>
          </a:p>
        </p:txBody>
      </p:sp>
    </p:spTree>
    <p:extLst>
      <p:ext uri="{BB962C8B-B14F-4D97-AF65-F5344CB8AC3E}">
        <p14:creationId xmlns:p14="http://schemas.microsoft.com/office/powerpoint/2010/main" val="76155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6EDCE-4A7F-2DD6-E2F6-5D8AE93B72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13BAE0-6EEE-21C7-94E9-8523C7EECD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A5CECA-364B-0B8E-79D8-209FA89659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E5BBBA-D8F3-8302-EEF0-2664C1884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AA1FD5-BE4D-305D-A721-C1AF6DCE13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9EF1AD-343C-FEFF-558E-06A922935D05}"/>
              </a:ext>
            </a:extLst>
          </p:cNvPr>
          <p:cNvSpPr>
            <a:spLocks noGrp="1"/>
          </p:cNvSpPr>
          <p:nvPr>
            <p:ph type="dt" sz="half" idx="10"/>
          </p:nvPr>
        </p:nvSpPr>
        <p:spPr/>
        <p:txBody>
          <a:bodyPr/>
          <a:lstStyle/>
          <a:p>
            <a:fld id="{9D01E09D-A4E7-44D6-829F-3FA796BE2DF0}" type="datetimeFigureOut">
              <a:rPr lang="en-US" smtClean="0"/>
              <a:t>10/31/2022</a:t>
            </a:fld>
            <a:endParaRPr lang="en-US"/>
          </a:p>
        </p:txBody>
      </p:sp>
      <p:sp>
        <p:nvSpPr>
          <p:cNvPr id="8" name="Footer Placeholder 7">
            <a:extLst>
              <a:ext uri="{FF2B5EF4-FFF2-40B4-BE49-F238E27FC236}">
                <a16:creationId xmlns:a16="http://schemas.microsoft.com/office/drawing/2014/main" id="{33DA457C-45AF-8CCF-A1E3-3F8E8C4949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EFBE5D-7C05-F1CD-527D-0EB986BDB30A}"/>
              </a:ext>
            </a:extLst>
          </p:cNvPr>
          <p:cNvSpPr>
            <a:spLocks noGrp="1"/>
          </p:cNvSpPr>
          <p:nvPr>
            <p:ph type="sldNum" sz="quarter" idx="12"/>
          </p:nvPr>
        </p:nvSpPr>
        <p:spPr/>
        <p:txBody>
          <a:bodyPr/>
          <a:lstStyle/>
          <a:p>
            <a:fld id="{574F54EF-645A-4E47-A902-86B118EDDACF}" type="slidenum">
              <a:rPr lang="en-US" smtClean="0"/>
              <a:t>‹#›</a:t>
            </a:fld>
            <a:endParaRPr lang="en-US"/>
          </a:p>
        </p:txBody>
      </p:sp>
    </p:spTree>
    <p:extLst>
      <p:ext uri="{BB962C8B-B14F-4D97-AF65-F5344CB8AC3E}">
        <p14:creationId xmlns:p14="http://schemas.microsoft.com/office/powerpoint/2010/main" val="356518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960C-81C3-21B7-81D2-2A10B7FE19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C207A5-5494-8AE8-17ED-F6F647E5BE63}"/>
              </a:ext>
            </a:extLst>
          </p:cNvPr>
          <p:cNvSpPr>
            <a:spLocks noGrp="1"/>
          </p:cNvSpPr>
          <p:nvPr>
            <p:ph type="dt" sz="half" idx="10"/>
          </p:nvPr>
        </p:nvSpPr>
        <p:spPr/>
        <p:txBody>
          <a:bodyPr/>
          <a:lstStyle/>
          <a:p>
            <a:fld id="{9D01E09D-A4E7-44D6-829F-3FA796BE2DF0}" type="datetimeFigureOut">
              <a:rPr lang="en-US" smtClean="0"/>
              <a:t>10/31/2022</a:t>
            </a:fld>
            <a:endParaRPr lang="en-US"/>
          </a:p>
        </p:txBody>
      </p:sp>
      <p:sp>
        <p:nvSpPr>
          <p:cNvPr id="4" name="Footer Placeholder 3">
            <a:extLst>
              <a:ext uri="{FF2B5EF4-FFF2-40B4-BE49-F238E27FC236}">
                <a16:creationId xmlns:a16="http://schemas.microsoft.com/office/drawing/2014/main" id="{CDCB9026-CDD9-E312-6C8F-C2FE19AD9C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F64D20-E9FF-2D1D-C4ED-6D1C13B97FB2}"/>
              </a:ext>
            </a:extLst>
          </p:cNvPr>
          <p:cNvSpPr>
            <a:spLocks noGrp="1"/>
          </p:cNvSpPr>
          <p:nvPr>
            <p:ph type="sldNum" sz="quarter" idx="12"/>
          </p:nvPr>
        </p:nvSpPr>
        <p:spPr/>
        <p:txBody>
          <a:bodyPr/>
          <a:lstStyle/>
          <a:p>
            <a:fld id="{574F54EF-645A-4E47-A902-86B118EDDACF}" type="slidenum">
              <a:rPr lang="en-US" smtClean="0"/>
              <a:t>‹#›</a:t>
            </a:fld>
            <a:endParaRPr lang="en-US"/>
          </a:p>
        </p:txBody>
      </p:sp>
    </p:spTree>
    <p:extLst>
      <p:ext uri="{BB962C8B-B14F-4D97-AF65-F5344CB8AC3E}">
        <p14:creationId xmlns:p14="http://schemas.microsoft.com/office/powerpoint/2010/main" val="273663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FAD5E-05C4-2603-4E3F-C35AC9578FEA}"/>
              </a:ext>
            </a:extLst>
          </p:cNvPr>
          <p:cNvSpPr>
            <a:spLocks noGrp="1"/>
          </p:cNvSpPr>
          <p:nvPr>
            <p:ph type="dt" sz="half" idx="10"/>
          </p:nvPr>
        </p:nvSpPr>
        <p:spPr/>
        <p:txBody>
          <a:bodyPr/>
          <a:lstStyle/>
          <a:p>
            <a:fld id="{9D01E09D-A4E7-44D6-829F-3FA796BE2DF0}" type="datetimeFigureOut">
              <a:rPr lang="en-US" smtClean="0"/>
              <a:t>10/31/2022</a:t>
            </a:fld>
            <a:endParaRPr lang="en-US"/>
          </a:p>
        </p:txBody>
      </p:sp>
      <p:sp>
        <p:nvSpPr>
          <p:cNvPr id="3" name="Footer Placeholder 2">
            <a:extLst>
              <a:ext uri="{FF2B5EF4-FFF2-40B4-BE49-F238E27FC236}">
                <a16:creationId xmlns:a16="http://schemas.microsoft.com/office/drawing/2014/main" id="{0096730B-E587-1578-193A-6F6CA1E015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EA2722-CA25-7B77-E436-D59ECE2C9BB2}"/>
              </a:ext>
            </a:extLst>
          </p:cNvPr>
          <p:cNvSpPr>
            <a:spLocks noGrp="1"/>
          </p:cNvSpPr>
          <p:nvPr>
            <p:ph type="sldNum" sz="quarter" idx="12"/>
          </p:nvPr>
        </p:nvSpPr>
        <p:spPr/>
        <p:txBody>
          <a:bodyPr/>
          <a:lstStyle/>
          <a:p>
            <a:fld id="{574F54EF-645A-4E47-A902-86B118EDDACF}" type="slidenum">
              <a:rPr lang="en-US" smtClean="0"/>
              <a:t>‹#›</a:t>
            </a:fld>
            <a:endParaRPr lang="en-US"/>
          </a:p>
        </p:txBody>
      </p:sp>
    </p:spTree>
    <p:extLst>
      <p:ext uri="{BB962C8B-B14F-4D97-AF65-F5344CB8AC3E}">
        <p14:creationId xmlns:p14="http://schemas.microsoft.com/office/powerpoint/2010/main" val="45013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B185-7C02-93CD-A609-E96DBE327C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0D3321-282F-786C-7833-D304D68E0E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8F7A17-7872-0E35-2DD0-52027B934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B4352F-ECB2-A16E-F7F2-D3C1FB50072F}"/>
              </a:ext>
            </a:extLst>
          </p:cNvPr>
          <p:cNvSpPr>
            <a:spLocks noGrp="1"/>
          </p:cNvSpPr>
          <p:nvPr>
            <p:ph type="dt" sz="half" idx="10"/>
          </p:nvPr>
        </p:nvSpPr>
        <p:spPr/>
        <p:txBody>
          <a:bodyPr/>
          <a:lstStyle/>
          <a:p>
            <a:fld id="{9D01E09D-A4E7-44D6-829F-3FA796BE2DF0}" type="datetimeFigureOut">
              <a:rPr lang="en-US" smtClean="0"/>
              <a:t>10/31/2022</a:t>
            </a:fld>
            <a:endParaRPr lang="en-US"/>
          </a:p>
        </p:txBody>
      </p:sp>
      <p:sp>
        <p:nvSpPr>
          <p:cNvPr id="6" name="Footer Placeholder 5">
            <a:extLst>
              <a:ext uri="{FF2B5EF4-FFF2-40B4-BE49-F238E27FC236}">
                <a16:creationId xmlns:a16="http://schemas.microsoft.com/office/drawing/2014/main" id="{EBB0AF02-3229-687D-4D19-9FB806A72F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65557D-4B87-2566-39BB-9728C34206D3}"/>
              </a:ext>
            </a:extLst>
          </p:cNvPr>
          <p:cNvSpPr>
            <a:spLocks noGrp="1"/>
          </p:cNvSpPr>
          <p:nvPr>
            <p:ph type="sldNum" sz="quarter" idx="12"/>
          </p:nvPr>
        </p:nvSpPr>
        <p:spPr/>
        <p:txBody>
          <a:bodyPr/>
          <a:lstStyle/>
          <a:p>
            <a:fld id="{574F54EF-645A-4E47-A902-86B118EDDACF}" type="slidenum">
              <a:rPr lang="en-US" smtClean="0"/>
              <a:t>‹#›</a:t>
            </a:fld>
            <a:endParaRPr lang="en-US"/>
          </a:p>
        </p:txBody>
      </p:sp>
    </p:spTree>
    <p:extLst>
      <p:ext uri="{BB962C8B-B14F-4D97-AF65-F5344CB8AC3E}">
        <p14:creationId xmlns:p14="http://schemas.microsoft.com/office/powerpoint/2010/main" val="744017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D23E-14E4-7653-177A-07EF77DFF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6A0FE0-FBCE-45A1-DAFE-EB8DD5EEA4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593F03-2A03-08AB-9D35-456008FEAA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257D40-1117-7D6E-ADFF-D5AD216245DE}"/>
              </a:ext>
            </a:extLst>
          </p:cNvPr>
          <p:cNvSpPr>
            <a:spLocks noGrp="1"/>
          </p:cNvSpPr>
          <p:nvPr>
            <p:ph type="dt" sz="half" idx="10"/>
          </p:nvPr>
        </p:nvSpPr>
        <p:spPr/>
        <p:txBody>
          <a:bodyPr/>
          <a:lstStyle/>
          <a:p>
            <a:fld id="{9D01E09D-A4E7-44D6-829F-3FA796BE2DF0}" type="datetimeFigureOut">
              <a:rPr lang="en-US" smtClean="0"/>
              <a:t>10/31/2022</a:t>
            </a:fld>
            <a:endParaRPr lang="en-US"/>
          </a:p>
        </p:txBody>
      </p:sp>
      <p:sp>
        <p:nvSpPr>
          <p:cNvPr id="6" name="Footer Placeholder 5">
            <a:extLst>
              <a:ext uri="{FF2B5EF4-FFF2-40B4-BE49-F238E27FC236}">
                <a16:creationId xmlns:a16="http://schemas.microsoft.com/office/drawing/2014/main" id="{2F3693CE-310F-514E-5E28-464B07BC73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54750-F7E0-323A-2B4C-16EC987403F0}"/>
              </a:ext>
            </a:extLst>
          </p:cNvPr>
          <p:cNvSpPr>
            <a:spLocks noGrp="1"/>
          </p:cNvSpPr>
          <p:nvPr>
            <p:ph type="sldNum" sz="quarter" idx="12"/>
          </p:nvPr>
        </p:nvSpPr>
        <p:spPr/>
        <p:txBody>
          <a:bodyPr/>
          <a:lstStyle/>
          <a:p>
            <a:fld id="{574F54EF-645A-4E47-A902-86B118EDDACF}" type="slidenum">
              <a:rPr lang="en-US" smtClean="0"/>
              <a:t>‹#›</a:t>
            </a:fld>
            <a:endParaRPr lang="en-US"/>
          </a:p>
        </p:txBody>
      </p:sp>
    </p:spTree>
    <p:extLst>
      <p:ext uri="{BB962C8B-B14F-4D97-AF65-F5344CB8AC3E}">
        <p14:creationId xmlns:p14="http://schemas.microsoft.com/office/powerpoint/2010/main" val="3058084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A2AF5D-AB37-4A05-3A12-0DBEE03E2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EF1EB4-7DE5-6E94-51E5-D48375BD5E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10BBAE-B4CC-BCA5-EA4B-71D2676BC1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1E09D-A4E7-44D6-829F-3FA796BE2DF0}" type="datetimeFigureOut">
              <a:rPr lang="en-US" smtClean="0"/>
              <a:t>10/31/2022</a:t>
            </a:fld>
            <a:endParaRPr lang="en-US"/>
          </a:p>
        </p:txBody>
      </p:sp>
      <p:sp>
        <p:nvSpPr>
          <p:cNvPr id="5" name="Footer Placeholder 4">
            <a:extLst>
              <a:ext uri="{FF2B5EF4-FFF2-40B4-BE49-F238E27FC236}">
                <a16:creationId xmlns:a16="http://schemas.microsoft.com/office/drawing/2014/main" id="{9604FEA9-3753-4642-45A3-CE8206655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1FACBC-E177-33C2-CD12-C23659DD9A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F54EF-645A-4E47-A902-86B118EDDACF}" type="slidenum">
              <a:rPr lang="en-US" smtClean="0"/>
              <a:t>‹#›</a:t>
            </a:fld>
            <a:endParaRPr lang="en-US"/>
          </a:p>
        </p:txBody>
      </p:sp>
    </p:spTree>
    <p:extLst>
      <p:ext uri="{BB962C8B-B14F-4D97-AF65-F5344CB8AC3E}">
        <p14:creationId xmlns:p14="http://schemas.microsoft.com/office/powerpoint/2010/main" val="2600990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osuolaleemmanuel/ad-ab-test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50CDB-6737-3BE8-A6AF-F8CA14F32687}"/>
              </a:ext>
            </a:extLst>
          </p:cNvPr>
          <p:cNvSpPr>
            <a:spLocks noGrp="1"/>
          </p:cNvSpPr>
          <p:nvPr>
            <p:ph type="ctrTitle"/>
          </p:nvPr>
        </p:nvSpPr>
        <p:spPr/>
        <p:txBody>
          <a:bodyPr/>
          <a:lstStyle/>
          <a:p>
            <a:r>
              <a:rPr lang="en-US" dirty="0"/>
              <a:t>AB Testing and EDA</a:t>
            </a:r>
          </a:p>
        </p:txBody>
      </p:sp>
      <p:sp>
        <p:nvSpPr>
          <p:cNvPr id="3" name="Subtitle 2">
            <a:extLst>
              <a:ext uri="{FF2B5EF4-FFF2-40B4-BE49-F238E27FC236}">
                <a16:creationId xmlns:a16="http://schemas.microsoft.com/office/drawing/2014/main" id="{D0083BD0-9098-3CF1-19C2-540DBD6B7A55}"/>
              </a:ext>
            </a:extLst>
          </p:cNvPr>
          <p:cNvSpPr>
            <a:spLocks noGrp="1"/>
          </p:cNvSpPr>
          <p:nvPr>
            <p:ph type="subTitle" idx="1"/>
          </p:nvPr>
        </p:nvSpPr>
        <p:spPr/>
        <p:txBody>
          <a:bodyPr/>
          <a:lstStyle/>
          <a:p>
            <a:r>
              <a:rPr lang="en-US"/>
              <a:t>By Susmita Mohanty</a:t>
            </a:r>
          </a:p>
        </p:txBody>
      </p:sp>
    </p:spTree>
    <p:extLst>
      <p:ext uri="{BB962C8B-B14F-4D97-AF65-F5344CB8AC3E}">
        <p14:creationId xmlns:p14="http://schemas.microsoft.com/office/powerpoint/2010/main" val="3322734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AEE6-83B9-B8B5-9BFB-6E10A6ED6675}"/>
              </a:ext>
            </a:extLst>
          </p:cNvPr>
          <p:cNvSpPr>
            <a:spLocks noGrp="1"/>
          </p:cNvSpPr>
          <p:nvPr>
            <p:ph type="title"/>
          </p:nvPr>
        </p:nvSpPr>
        <p:spPr/>
        <p:txBody>
          <a:bodyPr/>
          <a:lstStyle/>
          <a:p>
            <a:r>
              <a:rPr lang="en-US" dirty="0"/>
              <a:t>AB Testing </a:t>
            </a:r>
          </a:p>
        </p:txBody>
      </p:sp>
      <p:sp>
        <p:nvSpPr>
          <p:cNvPr id="3" name="Content Placeholder 2">
            <a:extLst>
              <a:ext uri="{FF2B5EF4-FFF2-40B4-BE49-F238E27FC236}">
                <a16:creationId xmlns:a16="http://schemas.microsoft.com/office/drawing/2014/main" id="{D0245D22-D5D8-C31E-0856-04D433F35D77}"/>
              </a:ext>
            </a:extLst>
          </p:cNvPr>
          <p:cNvSpPr>
            <a:spLocks noGrp="1"/>
          </p:cNvSpPr>
          <p:nvPr>
            <p:ph idx="1"/>
          </p:nvPr>
        </p:nvSpPr>
        <p:spPr>
          <a:xfrm>
            <a:off x="838200" y="1371600"/>
            <a:ext cx="10934698" cy="4810125"/>
          </a:xfrm>
        </p:spPr>
        <p:txBody>
          <a:bodyPr>
            <a:normAutofit/>
          </a:bodyPr>
          <a:lstStyle/>
          <a:p>
            <a:pPr algn="l"/>
            <a:r>
              <a:rPr lang="en-US" sz="1600" dirty="0"/>
              <a:t>Steps for AB testing</a:t>
            </a:r>
          </a:p>
          <a:p>
            <a:pPr lvl="1"/>
            <a:r>
              <a:rPr lang="en-US" sz="1600" dirty="0"/>
              <a:t>Designing our experiment</a:t>
            </a:r>
          </a:p>
          <a:p>
            <a:pPr lvl="2"/>
            <a:r>
              <a:rPr lang="en-US" sz="1600" dirty="0"/>
              <a:t>If we want to test</a:t>
            </a:r>
          </a:p>
          <a:p>
            <a:pPr lvl="3"/>
            <a:r>
              <a:rPr lang="en-US" sz="1600" dirty="0"/>
              <a:t>whether there is a statistically significant difference between the control and experimental groups’ metrics that are in the form of averages (e.g. average purchase amount) or proportions (e.g. Click Through Rate),</a:t>
            </a:r>
          </a:p>
          <a:p>
            <a:pPr lvl="3"/>
            <a:r>
              <a:rPr lang="en-US" sz="1600" dirty="0"/>
              <a:t>metric follows Normal distribution, or</a:t>
            </a:r>
          </a:p>
          <a:p>
            <a:pPr lvl="3"/>
            <a:r>
              <a:rPr lang="en-US" sz="1600" dirty="0"/>
              <a:t>when the sample size is larger than 30 such that you can use Central Limit Theorem (CLT) to state that the sampling distributions of Control and Experimental groups are asymptotically Normal, you can use 2-tailed Z-test.</a:t>
            </a:r>
          </a:p>
          <a:p>
            <a:pPr lvl="1"/>
            <a:endParaRPr lang="en-US" sz="1600" dirty="0"/>
          </a:p>
          <a:p>
            <a:pPr algn="l"/>
            <a:endParaRPr lang="en-US" sz="2100" dirty="0"/>
          </a:p>
        </p:txBody>
      </p:sp>
    </p:spTree>
    <p:extLst>
      <p:ext uri="{BB962C8B-B14F-4D97-AF65-F5344CB8AC3E}">
        <p14:creationId xmlns:p14="http://schemas.microsoft.com/office/powerpoint/2010/main" val="4122828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AEE6-83B9-B8B5-9BFB-6E10A6ED6675}"/>
              </a:ext>
            </a:extLst>
          </p:cNvPr>
          <p:cNvSpPr>
            <a:spLocks noGrp="1"/>
          </p:cNvSpPr>
          <p:nvPr>
            <p:ph type="title"/>
          </p:nvPr>
        </p:nvSpPr>
        <p:spPr/>
        <p:txBody>
          <a:bodyPr/>
          <a:lstStyle/>
          <a:p>
            <a:r>
              <a:rPr lang="en-US" dirty="0"/>
              <a:t>AB Testing </a:t>
            </a:r>
          </a:p>
        </p:txBody>
      </p:sp>
      <p:sp>
        <p:nvSpPr>
          <p:cNvPr id="3" name="Content Placeholder 2">
            <a:extLst>
              <a:ext uri="{FF2B5EF4-FFF2-40B4-BE49-F238E27FC236}">
                <a16:creationId xmlns:a16="http://schemas.microsoft.com/office/drawing/2014/main" id="{D0245D22-D5D8-C31E-0856-04D433F35D77}"/>
              </a:ext>
            </a:extLst>
          </p:cNvPr>
          <p:cNvSpPr>
            <a:spLocks noGrp="1"/>
          </p:cNvSpPr>
          <p:nvPr>
            <p:ph idx="1"/>
          </p:nvPr>
        </p:nvSpPr>
        <p:spPr>
          <a:xfrm>
            <a:off x="838200" y="1371600"/>
            <a:ext cx="10934698" cy="4810125"/>
          </a:xfrm>
        </p:spPr>
        <p:txBody>
          <a:bodyPr>
            <a:normAutofit/>
          </a:bodyPr>
          <a:lstStyle/>
          <a:p>
            <a:pPr algn="l"/>
            <a:r>
              <a:rPr lang="en-US" sz="1600" dirty="0"/>
              <a:t>Steps for AB testing</a:t>
            </a:r>
          </a:p>
          <a:p>
            <a:pPr lvl="1"/>
            <a:r>
              <a:rPr lang="en-US" sz="1600" dirty="0"/>
              <a:t>Collecting and preparing the data</a:t>
            </a:r>
          </a:p>
          <a:p>
            <a:pPr lvl="2"/>
            <a:r>
              <a:rPr lang="en-US" sz="1600" dirty="0"/>
              <a:t>Load data from </a:t>
            </a:r>
            <a:r>
              <a:rPr lang="en-US" sz="1600" dirty="0" err="1"/>
              <a:t>AdSmartABdata</a:t>
            </a:r>
            <a:r>
              <a:rPr lang="en-US" sz="1600" dirty="0"/>
              <a:t> csv into pandas </a:t>
            </a:r>
            <a:r>
              <a:rPr lang="en-US" sz="1600" dirty="0" err="1"/>
              <a:t>dataframe</a:t>
            </a:r>
            <a:r>
              <a:rPr lang="en-US" sz="1600" dirty="0"/>
              <a:t>.</a:t>
            </a:r>
          </a:p>
          <a:p>
            <a:pPr lvl="1"/>
            <a:endParaRPr lang="en-US" sz="1600" dirty="0"/>
          </a:p>
          <a:p>
            <a:endParaRPr lang="en-US" sz="1600" dirty="0"/>
          </a:p>
          <a:p>
            <a:pPr lvl="2"/>
            <a:r>
              <a:rPr lang="en-US" sz="1600" dirty="0"/>
              <a:t>Separate into exposed and control group.</a:t>
            </a:r>
          </a:p>
          <a:p>
            <a:pPr lvl="2"/>
            <a:endParaRPr lang="en-US" sz="1800" dirty="0"/>
          </a:p>
          <a:p>
            <a:pPr lvl="1"/>
            <a:endParaRPr lang="en-US" sz="1700" dirty="0"/>
          </a:p>
          <a:p>
            <a:pPr algn="l"/>
            <a:endParaRPr lang="en-US" sz="2100" dirty="0"/>
          </a:p>
        </p:txBody>
      </p:sp>
      <p:pic>
        <p:nvPicPr>
          <p:cNvPr id="11" name="Picture 10">
            <a:extLst>
              <a:ext uri="{FF2B5EF4-FFF2-40B4-BE49-F238E27FC236}">
                <a16:creationId xmlns:a16="http://schemas.microsoft.com/office/drawing/2014/main" id="{4D574A4E-A736-E61B-35E7-07E4C2EFFA92}"/>
              </a:ext>
            </a:extLst>
          </p:cNvPr>
          <p:cNvPicPr>
            <a:picLocks noChangeAspect="1"/>
          </p:cNvPicPr>
          <p:nvPr/>
        </p:nvPicPr>
        <p:blipFill>
          <a:blip r:embed="rId2"/>
          <a:stretch>
            <a:fillRect/>
          </a:stretch>
        </p:blipFill>
        <p:spPr>
          <a:xfrm>
            <a:off x="7064184" y="1409577"/>
            <a:ext cx="4709254" cy="1835837"/>
          </a:xfrm>
          <a:prstGeom prst="rect">
            <a:avLst/>
          </a:prstGeom>
        </p:spPr>
      </p:pic>
      <p:pic>
        <p:nvPicPr>
          <p:cNvPr id="5" name="Picture 4">
            <a:extLst>
              <a:ext uri="{FF2B5EF4-FFF2-40B4-BE49-F238E27FC236}">
                <a16:creationId xmlns:a16="http://schemas.microsoft.com/office/drawing/2014/main" id="{2DE0888D-140A-D9EC-9603-0640406970C7}"/>
              </a:ext>
            </a:extLst>
          </p:cNvPr>
          <p:cNvPicPr>
            <a:picLocks noChangeAspect="1"/>
          </p:cNvPicPr>
          <p:nvPr/>
        </p:nvPicPr>
        <p:blipFill>
          <a:blip r:embed="rId3"/>
          <a:stretch>
            <a:fillRect/>
          </a:stretch>
        </p:blipFill>
        <p:spPr>
          <a:xfrm>
            <a:off x="7093860" y="3451602"/>
            <a:ext cx="3132091" cy="935011"/>
          </a:xfrm>
          <a:prstGeom prst="rect">
            <a:avLst/>
          </a:prstGeom>
        </p:spPr>
      </p:pic>
      <p:pic>
        <p:nvPicPr>
          <p:cNvPr id="7" name="Picture 6">
            <a:extLst>
              <a:ext uri="{FF2B5EF4-FFF2-40B4-BE49-F238E27FC236}">
                <a16:creationId xmlns:a16="http://schemas.microsoft.com/office/drawing/2014/main" id="{6AC4D306-6A6C-797B-8214-46918D15F181}"/>
              </a:ext>
            </a:extLst>
          </p:cNvPr>
          <p:cNvPicPr>
            <a:picLocks noChangeAspect="1"/>
          </p:cNvPicPr>
          <p:nvPr/>
        </p:nvPicPr>
        <p:blipFill>
          <a:blip r:embed="rId4"/>
          <a:stretch>
            <a:fillRect/>
          </a:stretch>
        </p:blipFill>
        <p:spPr>
          <a:xfrm>
            <a:off x="7131962" y="4592800"/>
            <a:ext cx="3055886" cy="1099788"/>
          </a:xfrm>
          <a:prstGeom prst="rect">
            <a:avLst/>
          </a:prstGeom>
        </p:spPr>
      </p:pic>
    </p:spTree>
    <p:extLst>
      <p:ext uri="{BB962C8B-B14F-4D97-AF65-F5344CB8AC3E}">
        <p14:creationId xmlns:p14="http://schemas.microsoft.com/office/powerpoint/2010/main" val="1067938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AEE6-83B9-B8B5-9BFB-6E10A6ED6675}"/>
              </a:ext>
            </a:extLst>
          </p:cNvPr>
          <p:cNvSpPr>
            <a:spLocks noGrp="1"/>
          </p:cNvSpPr>
          <p:nvPr>
            <p:ph type="title"/>
          </p:nvPr>
        </p:nvSpPr>
        <p:spPr/>
        <p:txBody>
          <a:bodyPr/>
          <a:lstStyle/>
          <a:p>
            <a:r>
              <a:rPr lang="en-US" dirty="0"/>
              <a:t>AB Testing </a:t>
            </a:r>
          </a:p>
        </p:txBody>
      </p:sp>
      <p:sp>
        <p:nvSpPr>
          <p:cNvPr id="3" name="Content Placeholder 2">
            <a:extLst>
              <a:ext uri="{FF2B5EF4-FFF2-40B4-BE49-F238E27FC236}">
                <a16:creationId xmlns:a16="http://schemas.microsoft.com/office/drawing/2014/main" id="{D0245D22-D5D8-C31E-0856-04D433F35D77}"/>
              </a:ext>
            </a:extLst>
          </p:cNvPr>
          <p:cNvSpPr>
            <a:spLocks noGrp="1"/>
          </p:cNvSpPr>
          <p:nvPr>
            <p:ph idx="1"/>
          </p:nvPr>
        </p:nvSpPr>
        <p:spPr>
          <a:xfrm>
            <a:off x="838200" y="1371600"/>
            <a:ext cx="10934698" cy="4810125"/>
          </a:xfrm>
        </p:spPr>
        <p:txBody>
          <a:bodyPr>
            <a:normAutofit/>
          </a:bodyPr>
          <a:lstStyle/>
          <a:p>
            <a:pPr algn="l"/>
            <a:r>
              <a:rPr lang="en-US" sz="1600" dirty="0"/>
              <a:t>Steps for AB testing</a:t>
            </a:r>
          </a:p>
          <a:p>
            <a:pPr lvl="1"/>
            <a:r>
              <a:rPr lang="en-US" sz="1600" dirty="0"/>
              <a:t>Testing the hypothesis</a:t>
            </a:r>
          </a:p>
          <a:p>
            <a:pPr lvl="2"/>
            <a:r>
              <a:rPr lang="en-US" sz="1600" dirty="0"/>
              <a:t>We formulate a hypothesis for 2-tailed z-test.</a:t>
            </a:r>
          </a:p>
          <a:p>
            <a:pPr lvl="3"/>
            <a:r>
              <a:rPr lang="en-US" sz="1600" dirty="0"/>
              <a:t>H_0: </a:t>
            </a:r>
            <a:r>
              <a:rPr lang="en-US" sz="1600" dirty="0" err="1"/>
              <a:t>p_exposed</a:t>
            </a:r>
            <a:r>
              <a:rPr lang="en-US" sz="1600" dirty="0"/>
              <a:t> = </a:t>
            </a:r>
            <a:r>
              <a:rPr lang="en-US" sz="1600" dirty="0" err="1"/>
              <a:t>p_control</a:t>
            </a:r>
            <a:endParaRPr lang="en-US" sz="1600" dirty="0"/>
          </a:p>
          <a:p>
            <a:pPr lvl="3"/>
            <a:r>
              <a:rPr lang="en-US" sz="1600" dirty="0" err="1"/>
              <a:t>H_a</a:t>
            </a:r>
            <a:r>
              <a:rPr lang="en-US" sz="1600" dirty="0"/>
              <a:t>: </a:t>
            </a:r>
            <a:r>
              <a:rPr lang="en-US" sz="1600" dirty="0" err="1"/>
              <a:t>p_exposed</a:t>
            </a:r>
            <a:r>
              <a:rPr lang="en-US" sz="1600" dirty="0"/>
              <a:t> &lt;&gt; </a:t>
            </a:r>
            <a:r>
              <a:rPr lang="en-US" sz="1600" dirty="0" err="1"/>
              <a:t>p_control</a:t>
            </a:r>
            <a:endParaRPr lang="en-US" sz="1600" dirty="0"/>
          </a:p>
          <a:p>
            <a:pPr lvl="3"/>
            <a:r>
              <a:rPr lang="en-US" sz="1600" dirty="0"/>
              <a:t>Where </a:t>
            </a:r>
            <a:r>
              <a:rPr lang="en-US" sz="1600" dirty="0" err="1"/>
              <a:t>p_control</a:t>
            </a:r>
            <a:r>
              <a:rPr lang="en-US" sz="1600" dirty="0"/>
              <a:t> and </a:t>
            </a:r>
            <a:r>
              <a:rPr lang="en-US" sz="1600" dirty="0" err="1"/>
              <a:t>and</a:t>
            </a:r>
            <a:r>
              <a:rPr lang="en-US" sz="1600" dirty="0"/>
              <a:t> </a:t>
            </a:r>
            <a:r>
              <a:rPr lang="en-US" sz="1600" dirty="0" err="1"/>
              <a:t>p_exposed</a:t>
            </a:r>
            <a:r>
              <a:rPr lang="en-US" sz="1600" dirty="0"/>
              <a:t> stand for conversion rate of old and new ad.</a:t>
            </a:r>
          </a:p>
          <a:p>
            <a:pPr lvl="3"/>
            <a:r>
              <a:rPr lang="en-US" sz="1600" dirty="0"/>
              <a:t>H_0 is the null hypothesis that states there is no statistically significant difference between the control and experimental groups response.</a:t>
            </a:r>
          </a:p>
          <a:p>
            <a:pPr lvl="3"/>
            <a:r>
              <a:rPr lang="en-US" sz="1600" dirty="0" err="1"/>
              <a:t>H_a</a:t>
            </a:r>
            <a:r>
              <a:rPr lang="en-US" sz="1600" dirty="0"/>
              <a:t> is the alternate hypothesis that states there is statistically significant difference between control and experimental groups.</a:t>
            </a:r>
          </a:p>
          <a:p>
            <a:pPr lvl="2"/>
            <a:r>
              <a:rPr lang="en-US" sz="1600" dirty="0"/>
              <a:t>We performed manual calculations to perform the z-test and compute the test statistics, </a:t>
            </a:r>
            <a:r>
              <a:rPr lang="en-US" sz="1600" dirty="0" err="1"/>
              <a:t>z_critical</a:t>
            </a:r>
            <a:r>
              <a:rPr lang="en-US" sz="1600" dirty="0"/>
              <a:t> value, p-value, confidence interval values.</a:t>
            </a:r>
          </a:p>
          <a:p>
            <a:pPr lvl="1"/>
            <a:endParaRPr lang="en-US" sz="1400" dirty="0"/>
          </a:p>
          <a:p>
            <a:pPr algn="l"/>
            <a:endParaRPr lang="en-US" sz="2100" dirty="0"/>
          </a:p>
        </p:txBody>
      </p:sp>
    </p:spTree>
    <p:extLst>
      <p:ext uri="{BB962C8B-B14F-4D97-AF65-F5344CB8AC3E}">
        <p14:creationId xmlns:p14="http://schemas.microsoft.com/office/powerpoint/2010/main" val="3703575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AEE6-83B9-B8B5-9BFB-6E10A6ED6675}"/>
              </a:ext>
            </a:extLst>
          </p:cNvPr>
          <p:cNvSpPr>
            <a:spLocks noGrp="1"/>
          </p:cNvSpPr>
          <p:nvPr>
            <p:ph type="title"/>
          </p:nvPr>
        </p:nvSpPr>
        <p:spPr/>
        <p:txBody>
          <a:bodyPr/>
          <a:lstStyle/>
          <a:p>
            <a:r>
              <a:rPr lang="en-US" dirty="0"/>
              <a:t>AB Testing </a:t>
            </a:r>
          </a:p>
        </p:txBody>
      </p:sp>
      <p:sp>
        <p:nvSpPr>
          <p:cNvPr id="3" name="Content Placeholder 2">
            <a:extLst>
              <a:ext uri="{FF2B5EF4-FFF2-40B4-BE49-F238E27FC236}">
                <a16:creationId xmlns:a16="http://schemas.microsoft.com/office/drawing/2014/main" id="{D0245D22-D5D8-C31E-0856-04D433F35D77}"/>
              </a:ext>
            </a:extLst>
          </p:cNvPr>
          <p:cNvSpPr>
            <a:spLocks noGrp="1"/>
          </p:cNvSpPr>
          <p:nvPr>
            <p:ph idx="1"/>
          </p:nvPr>
        </p:nvSpPr>
        <p:spPr>
          <a:xfrm>
            <a:off x="838200" y="1371600"/>
            <a:ext cx="10934698" cy="4810125"/>
          </a:xfrm>
        </p:spPr>
        <p:txBody>
          <a:bodyPr>
            <a:normAutofit/>
          </a:bodyPr>
          <a:lstStyle/>
          <a:p>
            <a:pPr algn="l"/>
            <a:r>
              <a:rPr lang="en-US" sz="1600" dirty="0"/>
              <a:t>Steps for AB testing</a:t>
            </a:r>
          </a:p>
          <a:p>
            <a:pPr lvl="1"/>
            <a:r>
              <a:rPr lang="en-US" sz="1600" dirty="0"/>
              <a:t>Visualizing the results</a:t>
            </a:r>
          </a:p>
          <a:p>
            <a:pPr lvl="2"/>
            <a:r>
              <a:rPr lang="en-US" sz="1600" dirty="0"/>
              <a:t>The test statistics, </a:t>
            </a:r>
            <a:r>
              <a:rPr lang="en-US" sz="1600" dirty="0" err="1"/>
              <a:t>z_critical</a:t>
            </a:r>
            <a:r>
              <a:rPr lang="en-US" sz="1600" dirty="0"/>
              <a:t> value,</a:t>
            </a:r>
          </a:p>
          <a:p>
            <a:pPr marL="914400" lvl="2" indent="0">
              <a:buNone/>
            </a:pPr>
            <a:r>
              <a:rPr lang="en-US" sz="1600" dirty="0"/>
              <a:t>   p-value, confidence interval were </a:t>
            </a:r>
          </a:p>
          <a:p>
            <a:pPr marL="914400" lvl="2" indent="0">
              <a:buNone/>
            </a:pPr>
            <a:r>
              <a:rPr lang="en-US" sz="1600" dirty="0"/>
              <a:t>   generated as shown  </a:t>
            </a:r>
          </a:p>
          <a:p>
            <a:pPr lvl="2"/>
            <a:endParaRPr lang="en-US" sz="1600" dirty="0"/>
          </a:p>
          <a:p>
            <a:pPr lvl="2"/>
            <a:r>
              <a:rPr lang="en-US" sz="1600" dirty="0"/>
              <a:t>In order to verify our manual results, we </a:t>
            </a:r>
          </a:p>
          <a:p>
            <a:pPr marL="914400" lvl="2" indent="0">
              <a:buNone/>
            </a:pPr>
            <a:r>
              <a:rPr lang="en-US" sz="1600" dirty="0"/>
              <a:t>    also used </a:t>
            </a:r>
            <a:r>
              <a:rPr lang="en-US" sz="1600" dirty="0" err="1"/>
              <a:t>statsmodels.stats</a:t>
            </a:r>
            <a:r>
              <a:rPr lang="en-US" sz="1600" dirty="0"/>
              <a:t> library </a:t>
            </a:r>
          </a:p>
          <a:p>
            <a:pPr marL="914400" lvl="2" indent="0">
              <a:buNone/>
            </a:pPr>
            <a:r>
              <a:rPr lang="en-US" sz="1600" dirty="0"/>
              <a:t>    functions to make the same computations, </a:t>
            </a:r>
          </a:p>
          <a:p>
            <a:pPr marL="914400" lvl="2" indent="0">
              <a:buNone/>
            </a:pPr>
            <a:r>
              <a:rPr lang="en-US" sz="1600" dirty="0"/>
              <a:t>    as shown</a:t>
            </a:r>
          </a:p>
          <a:p>
            <a:pPr lvl="2"/>
            <a:endParaRPr lang="en-US" sz="1600" dirty="0"/>
          </a:p>
          <a:p>
            <a:pPr lvl="2"/>
            <a:endParaRPr lang="en-US" sz="1600" dirty="0"/>
          </a:p>
          <a:p>
            <a:pPr lvl="2"/>
            <a:r>
              <a:rPr lang="en-US" sz="1600" dirty="0"/>
              <a:t>We also plotted the Probability vs </a:t>
            </a:r>
          </a:p>
          <a:p>
            <a:pPr marL="914400" lvl="2" indent="0">
              <a:buNone/>
            </a:pPr>
            <a:r>
              <a:rPr lang="en-US" sz="1600" dirty="0"/>
              <a:t>    </a:t>
            </a:r>
            <a:r>
              <a:rPr lang="en-US" sz="1600" dirty="0" err="1"/>
              <a:t>Click_yes_rate</a:t>
            </a:r>
            <a:r>
              <a:rPr lang="en-US" sz="1600" dirty="0"/>
              <a:t> for Control and Exposed group</a:t>
            </a:r>
          </a:p>
          <a:p>
            <a:pPr algn="l"/>
            <a:endParaRPr lang="en-US" sz="2100" dirty="0"/>
          </a:p>
        </p:txBody>
      </p:sp>
      <p:pic>
        <p:nvPicPr>
          <p:cNvPr id="5" name="Picture 4">
            <a:extLst>
              <a:ext uri="{FF2B5EF4-FFF2-40B4-BE49-F238E27FC236}">
                <a16:creationId xmlns:a16="http://schemas.microsoft.com/office/drawing/2014/main" id="{41D3B997-7AC1-C913-E659-C4B0575C33BE}"/>
              </a:ext>
            </a:extLst>
          </p:cNvPr>
          <p:cNvPicPr>
            <a:picLocks noChangeAspect="1"/>
          </p:cNvPicPr>
          <p:nvPr/>
        </p:nvPicPr>
        <p:blipFill>
          <a:blip r:embed="rId2"/>
          <a:stretch>
            <a:fillRect/>
          </a:stretch>
        </p:blipFill>
        <p:spPr>
          <a:xfrm>
            <a:off x="5773271" y="1580307"/>
            <a:ext cx="5486400" cy="1219200"/>
          </a:xfrm>
          <a:prstGeom prst="rect">
            <a:avLst/>
          </a:prstGeom>
        </p:spPr>
      </p:pic>
      <p:sp>
        <p:nvSpPr>
          <p:cNvPr id="6" name="Rectangle 1">
            <a:extLst>
              <a:ext uri="{FF2B5EF4-FFF2-40B4-BE49-F238E27FC236}">
                <a16:creationId xmlns:a16="http://schemas.microsoft.com/office/drawing/2014/main" id="{AE0519F8-409F-F796-C1FA-0DB25AD8757C}"/>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12E20B75-4DCB-836A-8BC4-2FB1D7C31386}"/>
              </a:ext>
            </a:extLst>
          </p:cNvPr>
          <p:cNvPicPr>
            <a:picLocks noChangeAspect="1"/>
          </p:cNvPicPr>
          <p:nvPr/>
        </p:nvPicPr>
        <p:blipFill>
          <a:blip r:embed="rId3"/>
          <a:stretch>
            <a:fillRect/>
          </a:stretch>
        </p:blipFill>
        <p:spPr>
          <a:xfrm>
            <a:off x="5862918" y="3151318"/>
            <a:ext cx="5298141" cy="1093742"/>
          </a:xfrm>
          <a:prstGeom prst="rect">
            <a:avLst/>
          </a:prstGeom>
        </p:spPr>
      </p:pic>
      <p:pic>
        <p:nvPicPr>
          <p:cNvPr id="11" name="Picture 10">
            <a:extLst>
              <a:ext uri="{FF2B5EF4-FFF2-40B4-BE49-F238E27FC236}">
                <a16:creationId xmlns:a16="http://schemas.microsoft.com/office/drawing/2014/main" id="{7DEF9A14-6546-9F40-331B-39C2C3BB4A9C}"/>
              </a:ext>
            </a:extLst>
          </p:cNvPr>
          <p:cNvPicPr>
            <a:picLocks noChangeAspect="1"/>
          </p:cNvPicPr>
          <p:nvPr/>
        </p:nvPicPr>
        <p:blipFill>
          <a:blip r:embed="rId4"/>
          <a:stretch>
            <a:fillRect/>
          </a:stretch>
        </p:blipFill>
        <p:spPr>
          <a:xfrm>
            <a:off x="6305549" y="4294688"/>
            <a:ext cx="4104193" cy="2021269"/>
          </a:xfrm>
          <a:prstGeom prst="rect">
            <a:avLst/>
          </a:prstGeom>
        </p:spPr>
      </p:pic>
    </p:spTree>
    <p:extLst>
      <p:ext uri="{BB962C8B-B14F-4D97-AF65-F5344CB8AC3E}">
        <p14:creationId xmlns:p14="http://schemas.microsoft.com/office/powerpoint/2010/main" val="2139840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AEE6-83B9-B8B5-9BFB-6E10A6ED6675}"/>
              </a:ext>
            </a:extLst>
          </p:cNvPr>
          <p:cNvSpPr>
            <a:spLocks noGrp="1"/>
          </p:cNvSpPr>
          <p:nvPr>
            <p:ph type="title"/>
          </p:nvPr>
        </p:nvSpPr>
        <p:spPr/>
        <p:txBody>
          <a:bodyPr/>
          <a:lstStyle/>
          <a:p>
            <a:r>
              <a:rPr lang="en-US" dirty="0"/>
              <a:t>AB Testing </a:t>
            </a:r>
          </a:p>
        </p:txBody>
      </p:sp>
      <p:sp>
        <p:nvSpPr>
          <p:cNvPr id="3" name="Content Placeholder 2">
            <a:extLst>
              <a:ext uri="{FF2B5EF4-FFF2-40B4-BE49-F238E27FC236}">
                <a16:creationId xmlns:a16="http://schemas.microsoft.com/office/drawing/2014/main" id="{D0245D22-D5D8-C31E-0856-04D433F35D77}"/>
              </a:ext>
            </a:extLst>
          </p:cNvPr>
          <p:cNvSpPr>
            <a:spLocks noGrp="1"/>
          </p:cNvSpPr>
          <p:nvPr>
            <p:ph idx="1"/>
          </p:nvPr>
        </p:nvSpPr>
        <p:spPr>
          <a:xfrm>
            <a:off x="838200" y="1371600"/>
            <a:ext cx="10934698" cy="4810125"/>
          </a:xfrm>
        </p:spPr>
        <p:txBody>
          <a:bodyPr>
            <a:normAutofit/>
          </a:bodyPr>
          <a:lstStyle/>
          <a:p>
            <a:pPr algn="l"/>
            <a:r>
              <a:rPr lang="en-US" sz="1600" dirty="0"/>
              <a:t>Steps for AB testing</a:t>
            </a:r>
          </a:p>
          <a:p>
            <a:pPr lvl="1"/>
            <a:r>
              <a:rPr lang="en-US" sz="1600" dirty="0"/>
              <a:t>Conclusion</a:t>
            </a:r>
          </a:p>
          <a:p>
            <a:pPr lvl="2"/>
            <a:r>
              <a:rPr lang="en-US" sz="1600" dirty="0"/>
              <a:t>Since our p-value=0.03500582596832458 is less than our α=0.05 threshold, we can reject the Null hypothesis Hₒ, which means that our new ad did perform statistically significantly different than our old one.</a:t>
            </a:r>
          </a:p>
          <a:p>
            <a:pPr lvl="2"/>
            <a:r>
              <a:rPr lang="en-US" sz="1600" dirty="0"/>
              <a:t>Since 0 is not included in the confidence interval, the change is statistically significant.</a:t>
            </a:r>
          </a:p>
          <a:p>
            <a:pPr lvl="3"/>
            <a:endParaRPr lang="en-US" sz="1600" dirty="0"/>
          </a:p>
          <a:p>
            <a:pPr algn="l"/>
            <a:endParaRPr lang="en-US" sz="1600" dirty="0"/>
          </a:p>
        </p:txBody>
      </p:sp>
    </p:spTree>
    <p:extLst>
      <p:ext uri="{BB962C8B-B14F-4D97-AF65-F5344CB8AC3E}">
        <p14:creationId xmlns:p14="http://schemas.microsoft.com/office/powerpoint/2010/main" val="4285263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AEE6-83B9-B8B5-9BFB-6E10A6ED6675}"/>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D0245D22-D5D8-C31E-0856-04D433F35D77}"/>
              </a:ext>
            </a:extLst>
          </p:cNvPr>
          <p:cNvSpPr>
            <a:spLocks noGrp="1"/>
          </p:cNvSpPr>
          <p:nvPr>
            <p:ph idx="1"/>
          </p:nvPr>
        </p:nvSpPr>
        <p:spPr>
          <a:xfrm>
            <a:off x="838200" y="1371600"/>
            <a:ext cx="10934698" cy="4810125"/>
          </a:xfrm>
        </p:spPr>
        <p:txBody>
          <a:bodyPr>
            <a:normAutofit/>
          </a:bodyPr>
          <a:lstStyle/>
          <a:p>
            <a:r>
              <a:rPr lang="en-US" sz="1600" dirty="0"/>
              <a:t>During the course of this study, we have come across different types of AB testing </a:t>
            </a:r>
          </a:p>
          <a:p>
            <a:pPr lvl="1"/>
            <a:r>
              <a:rPr lang="en-US" sz="1600" dirty="0"/>
              <a:t>Parametric – Used when a normal distribution is assumed. Most commonly used are z-test, t-test and </a:t>
            </a:r>
            <a:r>
              <a:rPr lang="en-US" sz="1600" dirty="0" err="1"/>
              <a:t>Anova</a:t>
            </a:r>
            <a:r>
              <a:rPr lang="en-US" sz="1600" dirty="0"/>
              <a:t>.</a:t>
            </a:r>
          </a:p>
          <a:p>
            <a:pPr lvl="1"/>
            <a:r>
              <a:rPr lang="en-US" sz="1600" dirty="0"/>
              <a:t>Non-parametric - used when continuous data is not normally distributed or when data is discrete. Some of the representatives are chi-squared and Fisher’s exact tests, Mann–Whitney U-test.</a:t>
            </a:r>
          </a:p>
          <a:p>
            <a:pPr lvl="1"/>
            <a:r>
              <a:rPr lang="en-US" sz="1600" dirty="0"/>
              <a:t>My future research will be on making extensive study of these other tests.</a:t>
            </a:r>
          </a:p>
          <a:p>
            <a:pPr algn="l"/>
            <a:endParaRPr lang="en-US" sz="1600" dirty="0"/>
          </a:p>
        </p:txBody>
      </p:sp>
    </p:spTree>
    <p:extLst>
      <p:ext uri="{BB962C8B-B14F-4D97-AF65-F5344CB8AC3E}">
        <p14:creationId xmlns:p14="http://schemas.microsoft.com/office/powerpoint/2010/main" val="179830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AEE6-83B9-B8B5-9BFB-6E10A6ED6675}"/>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D0245D22-D5D8-C31E-0856-04D433F35D77}"/>
              </a:ext>
            </a:extLst>
          </p:cNvPr>
          <p:cNvSpPr>
            <a:spLocks noGrp="1"/>
          </p:cNvSpPr>
          <p:nvPr>
            <p:ph idx="1"/>
          </p:nvPr>
        </p:nvSpPr>
        <p:spPr>
          <a:xfrm>
            <a:off x="838200" y="1326776"/>
            <a:ext cx="10515600" cy="4850187"/>
          </a:xfrm>
        </p:spPr>
        <p:txBody>
          <a:bodyPr>
            <a:noAutofit/>
          </a:bodyPr>
          <a:lstStyle/>
          <a:p>
            <a:r>
              <a:rPr lang="en-US" sz="1600" dirty="0"/>
              <a:t>Problem Statement </a:t>
            </a:r>
          </a:p>
          <a:p>
            <a:r>
              <a:rPr lang="en-US" sz="1600" dirty="0"/>
              <a:t>Dataset </a:t>
            </a:r>
          </a:p>
          <a:p>
            <a:r>
              <a:rPr lang="en-US" sz="1600" dirty="0"/>
              <a:t>Exploratory Data Analysis </a:t>
            </a:r>
          </a:p>
          <a:p>
            <a:pPr lvl="1"/>
            <a:r>
              <a:rPr lang="en-US" sz="1600" dirty="0"/>
              <a:t>Data sanity checking</a:t>
            </a:r>
          </a:p>
          <a:p>
            <a:pPr lvl="1"/>
            <a:r>
              <a:rPr lang="en-US" sz="1600" dirty="0"/>
              <a:t>Visualization</a:t>
            </a:r>
          </a:p>
          <a:p>
            <a:pPr lvl="1"/>
            <a:r>
              <a:rPr lang="en-US" sz="1600" dirty="0"/>
              <a:t>Data wrangling</a:t>
            </a:r>
          </a:p>
          <a:p>
            <a:r>
              <a:rPr lang="en-US" sz="1600" dirty="0"/>
              <a:t>AB testing</a:t>
            </a:r>
          </a:p>
          <a:p>
            <a:pPr lvl="1"/>
            <a:r>
              <a:rPr lang="en-US" sz="1600" dirty="0"/>
              <a:t>Hypothesis testing</a:t>
            </a:r>
          </a:p>
          <a:p>
            <a:pPr lvl="1"/>
            <a:r>
              <a:rPr lang="en-US" sz="1600" dirty="0"/>
              <a:t>Display results</a:t>
            </a:r>
          </a:p>
          <a:p>
            <a:pPr lvl="1"/>
            <a:r>
              <a:rPr lang="en-US" sz="1600" dirty="0"/>
              <a:t>Compare with python library results</a:t>
            </a:r>
          </a:p>
          <a:p>
            <a:pPr lvl="1"/>
            <a:r>
              <a:rPr lang="en-US" sz="1600" dirty="0"/>
              <a:t>Visualize the results </a:t>
            </a:r>
          </a:p>
          <a:p>
            <a:r>
              <a:rPr lang="en-US" sz="1600" dirty="0"/>
              <a:t>Conclusion </a:t>
            </a:r>
          </a:p>
          <a:p>
            <a:r>
              <a:rPr lang="en-US" sz="1600" dirty="0"/>
              <a:t>Future Plan</a:t>
            </a:r>
          </a:p>
          <a:p>
            <a:endParaRPr lang="en-US" sz="1800" dirty="0"/>
          </a:p>
        </p:txBody>
      </p:sp>
    </p:spTree>
    <p:extLst>
      <p:ext uri="{BB962C8B-B14F-4D97-AF65-F5344CB8AC3E}">
        <p14:creationId xmlns:p14="http://schemas.microsoft.com/office/powerpoint/2010/main" val="1533055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AEE6-83B9-B8B5-9BFB-6E10A6ED667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0245D22-D5D8-C31E-0856-04D433F35D77}"/>
              </a:ext>
            </a:extLst>
          </p:cNvPr>
          <p:cNvSpPr>
            <a:spLocks noGrp="1"/>
          </p:cNvSpPr>
          <p:nvPr>
            <p:ph idx="1"/>
          </p:nvPr>
        </p:nvSpPr>
        <p:spPr>
          <a:xfrm>
            <a:off x="838200" y="1304925"/>
            <a:ext cx="10515600" cy="4872038"/>
          </a:xfrm>
        </p:spPr>
        <p:txBody>
          <a:bodyPr>
            <a:normAutofit/>
          </a:bodyPr>
          <a:lstStyle/>
          <a:p>
            <a:pPr algn="l"/>
            <a:r>
              <a:rPr lang="en-US" sz="1600" dirty="0"/>
              <a:t>An advertising company has developed a new ad to have users engage with their questionnaire. The company has shown the new ad to some users and a dummy ad to others and wants their data analyst team to interpret the results. </a:t>
            </a:r>
          </a:p>
          <a:p>
            <a:pPr lvl="1"/>
            <a:r>
              <a:rPr lang="en-US" sz="1600" dirty="0"/>
              <a:t>Does the new ad generate more responses to their questionnaire? </a:t>
            </a:r>
          </a:p>
          <a:p>
            <a:pPr lvl="1"/>
            <a:r>
              <a:rPr lang="en-US" sz="1600" dirty="0"/>
              <a:t>Is it statistically significant?</a:t>
            </a:r>
          </a:p>
          <a:p>
            <a:pPr lvl="1"/>
            <a:r>
              <a:rPr lang="en-US" sz="1600" dirty="0"/>
              <a:t> Is the company justified in using the new ad?</a:t>
            </a:r>
          </a:p>
          <a:p>
            <a:pPr algn="l"/>
            <a:r>
              <a:rPr lang="en-US" sz="1600" dirty="0"/>
              <a:t>A/B testing is common in the business world and is a way to compare two versions of something to figure out which performs better. Figuring out which ad users prefer is a real life business problem that would be expected to know how to solve as a business data analyst.</a:t>
            </a:r>
          </a:p>
          <a:p>
            <a:endParaRPr lang="en-US" dirty="0"/>
          </a:p>
        </p:txBody>
      </p:sp>
    </p:spTree>
    <p:extLst>
      <p:ext uri="{BB962C8B-B14F-4D97-AF65-F5344CB8AC3E}">
        <p14:creationId xmlns:p14="http://schemas.microsoft.com/office/powerpoint/2010/main" val="3017352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AEE6-83B9-B8B5-9BFB-6E10A6ED6675}"/>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D0245D22-D5D8-C31E-0856-04D433F35D77}"/>
              </a:ext>
            </a:extLst>
          </p:cNvPr>
          <p:cNvSpPr>
            <a:spLocks noGrp="1"/>
          </p:cNvSpPr>
          <p:nvPr>
            <p:ph idx="1"/>
          </p:nvPr>
        </p:nvSpPr>
        <p:spPr>
          <a:xfrm>
            <a:off x="838200" y="1381125"/>
            <a:ext cx="10515600" cy="4795838"/>
          </a:xfrm>
        </p:spPr>
        <p:txBody>
          <a:bodyPr>
            <a:normAutofit/>
          </a:bodyPr>
          <a:lstStyle/>
          <a:p>
            <a:pPr algn="l"/>
            <a:r>
              <a:rPr lang="en-US" sz="1600" dirty="0"/>
              <a:t>The Dataset used is an A/B test results done by an Advertising agency.  It is found on </a:t>
            </a:r>
            <a:r>
              <a:rPr lang="en-US" sz="1600" dirty="0" err="1"/>
              <a:t>kaggle</a:t>
            </a:r>
            <a:r>
              <a:rPr lang="en-US" sz="1600" dirty="0"/>
              <a:t> from an advertising company- </a:t>
            </a:r>
            <a:r>
              <a:rPr lang="en-US" sz="1600" dirty="0">
                <a:hlinkClick r:id="rId2">
                  <a:extLst>
                    <a:ext uri="{A12FA001-AC4F-418D-AE19-62706E023703}">
                      <ahyp:hlinkClr xmlns:ahyp="http://schemas.microsoft.com/office/drawing/2018/hyperlinkcolor" val="tx"/>
                    </a:ext>
                  </a:extLst>
                </a:hlinkClick>
              </a:rPr>
              <a:t>https://www.kaggle.com/osuolaleemmanuel/ad-ab-testing</a:t>
            </a:r>
            <a:endParaRPr lang="en-US" sz="1600" dirty="0"/>
          </a:p>
          <a:p>
            <a:pPr algn="l"/>
            <a:r>
              <a:rPr lang="en-US" sz="1600" dirty="0"/>
              <a:t>Basic columns are :-</a:t>
            </a:r>
          </a:p>
          <a:p>
            <a:pPr lvl="1"/>
            <a:r>
              <a:rPr lang="en-US" sz="1600" dirty="0" err="1"/>
              <a:t>auction_id</a:t>
            </a:r>
            <a:r>
              <a:rPr lang="en-US" sz="1600" dirty="0"/>
              <a:t>: the unique id of the online user who has been presented the BIO. In standard terminologies this is called an impression id. The user may see the BIO questionnaire but choose not to respond. In that case both the yes and no columns are zero.</a:t>
            </a:r>
          </a:p>
          <a:p>
            <a:pPr lvl="1"/>
            <a:r>
              <a:rPr lang="en-US" sz="1600" dirty="0"/>
              <a:t>experiment: which group the user belongs to - control or exposed.</a:t>
            </a:r>
          </a:p>
          <a:p>
            <a:pPr lvl="1"/>
            <a:r>
              <a:rPr lang="en-US" sz="1600" dirty="0"/>
              <a:t>control: users who have been shown a dummy ad</a:t>
            </a:r>
          </a:p>
          <a:p>
            <a:pPr lvl="1"/>
            <a:r>
              <a:rPr lang="en-US" sz="1600" dirty="0"/>
              <a:t>exposed: users who have been shown a creative, an online interactive ad, with the </a:t>
            </a:r>
            <a:r>
              <a:rPr lang="en-US" sz="1600" dirty="0" err="1"/>
              <a:t>SmartAd</a:t>
            </a:r>
            <a:r>
              <a:rPr lang="en-US" sz="1600" dirty="0"/>
              <a:t> brand. date: the date in YYYY-MM-DD format</a:t>
            </a:r>
          </a:p>
          <a:p>
            <a:pPr lvl="1"/>
            <a:r>
              <a:rPr lang="en-US" sz="1600" dirty="0"/>
              <a:t>hour: the hour of the day in HH format.</a:t>
            </a:r>
          </a:p>
          <a:p>
            <a:pPr lvl="1"/>
            <a:r>
              <a:rPr lang="en-US" sz="1600" dirty="0" err="1"/>
              <a:t>device_make</a:t>
            </a:r>
            <a:r>
              <a:rPr lang="en-US" sz="1600" dirty="0"/>
              <a:t>: the name of the type of device the user has e.g. Samsung</a:t>
            </a:r>
          </a:p>
          <a:p>
            <a:pPr lvl="1"/>
            <a:r>
              <a:rPr lang="en-US" sz="1600" dirty="0" err="1"/>
              <a:t>platform_os</a:t>
            </a:r>
            <a:r>
              <a:rPr lang="en-US" sz="1600" dirty="0"/>
              <a:t>: the id of the OS the user has.</a:t>
            </a:r>
          </a:p>
          <a:p>
            <a:pPr lvl="1"/>
            <a:r>
              <a:rPr lang="en-US" sz="1600" dirty="0"/>
              <a:t>browser: the name of the browser the user uses to see the BIO questionnaire.</a:t>
            </a:r>
          </a:p>
          <a:p>
            <a:pPr lvl="1"/>
            <a:r>
              <a:rPr lang="en-US" sz="1600" dirty="0"/>
              <a:t>yes: 1 if the user chooses the “Yes” radio button for the BIO questionnaire.</a:t>
            </a:r>
          </a:p>
          <a:p>
            <a:pPr lvl="1"/>
            <a:r>
              <a:rPr lang="en-US" sz="1600" dirty="0"/>
              <a:t>no: 1 if the user chooses the “No” radio button for the BIO questionnaire.</a:t>
            </a:r>
          </a:p>
          <a:p>
            <a:pPr lvl="1"/>
            <a:endParaRPr lang="en-US" sz="1700" dirty="0"/>
          </a:p>
        </p:txBody>
      </p:sp>
    </p:spTree>
    <p:extLst>
      <p:ext uri="{BB962C8B-B14F-4D97-AF65-F5344CB8AC3E}">
        <p14:creationId xmlns:p14="http://schemas.microsoft.com/office/powerpoint/2010/main" val="296122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AEE6-83B9-B8B5-9BFB-6E10A6ED6675}"/>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D0245D22-D5D8-C31E-0856-04D433F35D77}"/>
              </a:ext>
            </a:extLst>
          </p:cNvPr>
          <p:cNvSpPr>
            <a:spLocks noGrp="1"/>
          </p:cNvSpPr>
          <p:nvPr>
            <p:ph idx="1"/>
          </p:nvPr>
        </p:nvSpPr>
        <p:spPr>
          <a:xfrm>
            <a:off x="838200" y="1362075"/>
            <a:ext cx="10515600" cy="4814888"/>
          </a:xfrm>
        </p:spPr>
        <p:txBody>
          <a:bodyPr>
            <a:normAutofit/>
          </a:bodyPr>
          <a:lstStyle/>
          <a:p>
            <a:pPr algn="l"/>
            <a:r>
              <a:rPr lang="en-US" sz="1600" dirty="0"/>
              <a:t>Data Sanity Checking – </a:t>
            </a:r>
          </a:p>
          <a:p>
            <a:pPr marL="0" indent="0" algn="l">
              <a:buNone/>
            </a:pPr>
            <a:r>
              <a:rPr lang="en-US" sz="1600" dirty="0"/>
              <a:t>    Check the dataset to get an initial understanding.</a:t>
            </a:r>
          </a:p>
          <a:p>
            <a:pPr lvl="1"/>
            <a:r>
              <a:rPr lang="en-US" sz="1600" dirty="0"/>
              <a:t>Head()- show the first 5 rows of the data</a:t>
            </a:r>
          </a:p>
          <a:p>
            <a:pPr lvl="1"/>
            <a:r>
              <a:rPr lang="en-US" sz="1600" dirty="0"/>
              <a:t>Tail()   - show the last 5 rows of data	</a:t>
            </a:r>
          </a:p>
          <a:p>
            <a:pPr lvl="1"/>
            <a:r>
              <a:rPr lang="en-US" sz="1600" dirty="0"/>
              <a:t>Shape – show the number of rows and columns</a:t>
            </a:r>
          </a:p>
          <a:p>
            <a:pPr lvl="1"/>
            <a:r>
              <a:rPr lang="en-US" sz="1600" dirty="0"/>
              <a:t>Info() – show the summary of data</a:t>
            </a:r>
          </a:p>
          <a:p>
            <a:pPr lvl="1"/>
            <a:r>
              <a:rPr lang="en-US" sz="1600" dirty="0"/>
              <a:t>Describe() – show the summary statistic of the numerical variables</a:t>
            </a:r>
          </a:p>
          <a:p>
            <a:pPr lvl="1"/>
            <a:r>
              <a:rPr lang="en-US" sz="1600" dirty="0" err="1"/>
              <a:t>Dtypes</a:t>
            </a:r>
            <a:r>
              <a:rPr lang="en-US" sz="1600" dirty="0"/>
              <a:t> – show the data types of each column</a:t>
            </a:r>
          </a:p>
          <a:p>
            <a:pPr lvl="1"/>
            <a:r>
              <a:rPr lang="en-US" sz="1600" dirty="0"/>
              <a:t>Columns – show all the columns</a:t>
            </a:r>
          </a:p>
          <a:p>
            <a:pPr lvl="1"/>
            <a:r>
              <a:rPr lang="en-US" sz="1600" dirty="0"/>
              <a:t>Duplicated().sum() – check for any duplicates</a:t>
            </a:r>
          </a:p>
          <a:p>
            <a:pPr lvl="1"/>
            <a:r>
              <a:rPr lang="en-US" sz="1600" dirty="0" err="1"/>
              <a:t>Isnull</a:t>
            </a:r>
            <a:r>
              <a:rPr lang="en-US" sz="1600" dirty="0"/>
              <a:t>().sum() – check for any null values</a:t>
            </a:r>
          </a:p>
          <a:p>
            <a:pPr lvl="1"/>
            <a:r>
              <a:rPr lang="en-US" sz="1600" dirty="0" err="1"/>
              <a:t>Nunique</a:t>
            </a:r>
            <a:r>
              <a:rPr lang="en-US" sz="1600" dirty="0"/>
              <a:t>() – check for unique values </a:t>
            </a:r>
          </a:p>
          <a:p>
            <a:pPr lvl="1"/>
            <a:endParaRPr lang="en-US" sz="1300" dirty="0"/>
          </a:p>
        </p:txBody>
      </p:sp>
    </p:spTree>
    <p:extLst>
      <p:ext uri="{BB962C8B-B14F-4D97-AF65-F5344CB8AC3E}">
        <p14:creationId xmlns:p14="http://schemas.microsoft.com/office/powerpoint/2010/main" val="3190697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AEE6-83B9-B8B5-9BFB-6E10A6ED6675}"/>
              </a:ext>
            </a:extLst>
          </p:cNvPr>
          <p:cNvSpPr>
            <a:spLocks noGrp="1"/>
          </p:cNvSpPr>
          <p:nvPr>
            <p:ph type="title"/>
          </p:nvPr>
        </p:nvSpPr>
        <p:spPr/>
        <p:txBody>
          <a:bodyPr/>
          <a:lstStyle/>
          <a:p>
            <a:r>
              <a:rPr lang="en-US" dirty="0"/>
              <a:t>Exploratory Data Analysis - Continued</a:t>
            </a:r>
          </a:p>
        </p:txBody>
      </p:sp>
      <p:sp>
        <p:nvSpPr>
          <p:cNvPr id="3" name="Content Placeholder 2">
            <a:extLst>
              <a:ext uri="{FF2B5EF4-FFF2-40B4-BE49-F238E27FC236}">
                <a16:creationId xmlns:a16="http://schemas.microsoft.com/office/drawing/2014/main" id="{D0245D22-D5D8-C31E-0856-04D433F35D77}"/>
              </a:ext>
            </a:extLst>
          </p:cNvPr>
          <p:cNvSpPr>
            <a:spLocks noGrp="1"/>
          </p:cNvSpPr>
          <p:nvPr>
            <p:ph idx="1"/>
          </p:nvPr>
        </p:nvSpPr>
        <p:spPr>
          <a:xfrm>
            <a:off x="838200" y="1371600"/>
            <a:ext cx="10934698" cy="4810125"/>
          </a:xfrm>
        </p:spPr>
        <p:txBody>
          <a:bodyPr>
            <a:normAutofit/>
          </a:bodyPr>
          <a:lstStyle/>
          <a:p>
            <a:r>
              <a:rPr lang="en-US" sz="1600" dirty="0"/>
              <a:t>Data Visualization – </a:t>
            </a:r>
          </a:p>
          <a:p>
            <a:pPr lvl="1"/>
            <a:r>
              <a:rPr lang="en-US" sz="1600" dirty="0"/>
              <a:t>For integer variables – create histogram to </a:t>
            </a:r>
          </a:p>
          <a:p>
            <a:pPr marL="457200" lvl="1" indent="0">
              <a:buFont typeface="Arial" panose="020B0604020202020204" pitchFamily="34" charset="0"/>
              <a:buNone/>
            </a:pPr>
            <a:r>
              <a:rPr lang="en-US" sz="1600" dirty="0"/>
              <a:t>    understand the data distribution and boxplots </a:t>
            </a:r>
          </a:p>
          <a:p>
            <a:pPr marL="457200" lvl="1" indent="0">
              <a:buFont typeface="Arial" panose="020B0604020202020204" pitchFamily="34" charset="0"/>
              <a:buNone/>
            </a:pPr>
            <a:r>
              <a:rPr lang="en-US" sz="1600" dirty="0"/>
              <a:t>    to check for outliers. </a:t>
            </a:r>
          </a:p>
          <a:p>
            <a:pPr lvl="1"/>
            <a:endParaRPr lang="en-US" sz="1600" dirty="0"/>
          </a:p>
          <a:p>
            <a:pPr lvl="1"/>
            <a:endParaRPr lang="en-US" sz="1600" dirty="0"/>
          </a:p>
          <a:p>
            <a:pPr lvl="1"/>
            <a:endParaRPr lang="en-US" sz="1600" dirty="0"/>
          </a:p>
          <a:p>
            <a:pPr lvl="1"/>
            <a:r>
              <a:rPr lang="en-US" sz="1600" dirty="0"/>
              <a:t>For Categorical variables – create </a:t>
            </a:r>
            <a:r>
              <a:rPr lang="en-US" sz="1600" dirty="0" err="1"/>
              <a:t>countplots</a:t>
            </a:r>
            <a:r>
              <a:rPr lang="en-US" sz="1600" dirty="0"/>
              <a:t>  </a:t>
            </a:r>
          </a:p>
          <a:p>
            <a:pPr marL="457200" lvl="1" indent="0">
              <a:buFont typeface="Arial" panose="020B0604020202020204" pitchFamily="34" charset="0"/>
              <a:buNone/>
            </a:pPr>
            <a:r>
              <a:rPr lang="en-US" sz="1600" dirty="0"/>
              <a:t>    and pie chart to understand the data</a:t>
            </a:r>
          </a:p>
          <a:p>
            <a:pPr marL="457200" lvl="1" indent="0">
              <a:buFont typeface="Arial" panose="020B0604020202020204" pitchFamily="34" charset="0"/>
              <a:buNone/>
            </a:pPr>
            <a:r>
              <a:rPr lang="en-US" sz="1600" dirty="0"/>
              <a:t>    distribution.</a:t>
            </a:r>
          </a:p>
          <a:p>
            <a:pPr marL="457200" lvl="1" indent="0">
              <a:buFont typeface="Arial" panose="020B0604020202020204" pitchFamily="34" charset="0"/>
              <a:buNone/>
            </a:pPr>
            <a:endParaRPr lang="en-US" sz="1600" dirty="0"/>
          </a:p>
          <a:p>
            <a:pPr lvl="1"/>
            <a:endParaRPr lang="en-US" sz="1600" dirty="0"/>
          </a:p>
          <a:p>
            <a:pPr lvl="1"/>
            <a:endParaRPr lang="en-US" sz="1600" dirty="0"/>
          </a:p>
          <a:p>
            <a:pPr lvl="1"/>
            <a:r>
              <a:rPr lang="en-US" sz="1600" dirty="0"/>
              <a:t>Correlation matrix – create a correlation</a:t>
            </a:r>
          </a:p>
          <a:p>
            <a:pPr marL="457200" lvl="1" indent="0">
              <a:buFont typeface="Arial" panose="020B0604020202020204" pitchFamily="34" charset="0"/>
              <a:buNone/>
            </a:pPr>
            <a:r>
              <a:rPr lang="en-US" sz="1600" dirty="0"/>
              <a:t>    matrix to check the correlation between different </a:t>
            </a:r>
          </a:p>
          <a:p>
            <a:pPr marL="457200" lvl="1" indent="0">
              <a:buFont typeface="Arial" panose="020B0604020202020204" pitchFamily="34" charset="0"/>
              <a:buNone/>
            </a:pPr>
            <a:r>
              <a:rPr lang="en-US" sz="1600" dirty="0"/>
              <a:t>    variables</a:t>
            </a:r>
            <a:r>
              <a:rPr lang="en-US" sz="2100" dirty="0"/>
              <a:t>. </a:t>
            </a:r>
          </a:p>
        </p:txBody>
      </p:sp>
      <p:pic>
        <p:nvPicPr>
          <p:cNvPr id="5" name="Picture 4">
            <a:extLst>
              <a:ext uri="{FF2B5EF4-FFF2-40B4-BE49-F238E27FC236}">
                <a16:creationId xmlns:a16="http://schemas.microsoft.com/office/drawing/2014/main" id="{3F3C26FC-CD98-54C7-2E73-F16DFA7CE0E8}"/>
              </a:ext>
            </a:extLst>
          </p:cNvPr>
          <p:cNvPicPr>
            <a:picLocks noChangeAspect="1"/>
          </p:cNvPicPr>
          <p:nvPr/>
        </p:nvPicPr>
        <p:blipFill>
          <a:blip r:embed="rId2"/>
          <a:stretch>
            <a:fillRect/>
          </a:stretch>
        </p:blipFill>
        <p:spPr>
          <a:xfrm>
            <a:off x="6668642" y="1371600"/>
            <a:ext cx="2376095" cy="1389529"/>
          </a:xfrm>
          <a:prstGeom prst="rect">
            <a:avLst/>
          </a:prstGeom>
        </p:spPr>
      </p:pic>
      <p:pic>
        <p:nvPicPr>
          <p:cNvPr id="7" name="Picture 6">
            <a:extLst>
              <a:ext uri="{FF2B5EF4-FFF2-40B4-BE49-F238E27FC236}">
                <a16:creationId xmlns:a16="http://schemas.microsoft.com/office/drawing/2014/main" id="{B6D0D9DE-6B4A-9242-8B93-474020A2B338}"/>
              </a:ext>
            </a:extLst>
          </p:cNvPr>
          <p:cNvPicPr>
            <a:picLocks noChangeAspect="1"/>
          </p:cNvPicPr>
          <p:nvPr/>
        </p:nvPicPr>
        <p:blipFill>
          <a:blip r:embed="rId3"/>
          <a:stretch>
            <a:fillRect/>
          </a:stretch>
        </p:blipFill>
        <p:spPr>
          <a:xfrm>
            <a:off x="9296399" y="1371600"/>
            <a:ext cx="2376095" cy="1325563"/>
          </a:xfrm>
          <a:prstGeom prst="rect">
            <a:avLst/>
          </a:prstGeom>
        </p:spPr>
      </p:pic>
      <p:pic>
        <p:nvPicPr>
          <p:cNvPr id="9" name="Picture 8">
            <a:extLst>
              <a:ext uri="{FF2B5EF4-FFF2-40B4-BE49-F238E27FC236}">
                <a16:creationId xmlns:a16="http://schemas.microsoft.com/office/drawing/2014/main" id="{AD271EE4-1CCA-47F7-F348-5B4F19B783DF}"/>
              </a:ext>
            </a:extLst>
          </p:cNvPr>
          <p:cNvPicPr>
            <a:picLocks noChangeAspect="1"/>
          </p:cNvPicPr>
          <p:nvPr/>
        </p:nvPicPr>
        <p:blipFill>
          <a:blip r:embed="rId4"/>
          <a:stretch>
            <a:fillRect/>
          </a:stretch>
        </p:blipFill>
        <p:spPr>
          <a:xfrm>
            <a:off x="6686550" y="3072702"/>
            <a:ext cx="2376095" cy="1455546"/>
          </a:xfrm>
          <a:prstGeom prst="rect">
            <a:avLst/>
          </a:prstGeom>
        </p:spPr>
      </p:pic>
      <p:pic>
        <p:nvPicPr>
          <p:cNvPr id="11" name="Picture 10">
            <a:extLst>
              <a:ext uri="{FF2B5EF4-FFF2-40B4-BE49-F238E27FC236}">
                <a16:creationId xmlns:a16="http://schemas.microsoft.com/office/drawing/2014/main" id="{CE7B85AA-11C2-0F1D-AF5D-A52409EA7E66}"/>
              </a:ext>
            </a:extLst>
          </p:cNvPr>
          <p:cNvPicPr>
            <a:picLocks noChangeAspect="1"/>
          </p:cNvPicPr>
          <p:nvPr/>
        </p:nvPicPr>
        <p:blipFill>
          <a:blip r:embed="rId5"/>
          <a:stretch>
            <a:fillRect/>
          </a:stretch>
        </p:blipFill>
        <p:spPr>
          <a:xfrm>
            <a:off x="9220199" y="2886075"/>
            <a:ext cx="2488057" cy="1552575"/>
          </a:xfrm>
          <a:prstGeom prst="rect">
            <a:avLst/>
          </a:prstGeom>
        </p:spPr>
      </p:pic>
      <p:pic>
        <p:nvPicPr>
          <p:cNvPr id="13" name="Picture 12">
            <a:extLst>
              <a:ext uri="{FF2B5EF4-FFF2-40B4-BE49-F238E27FC236}">
                <a16:creationId xmlns:a16="http://schemas.microsoft.com/office/drawing/2014/main" id="{F7957372-C4CD-DC78-3F8B-B3013436CE1D}"/>
              </a:ext>
            </a:extLst>
          </p:cNvPr>
          <p:cNvPicPr>
            <a:picLocks noChangeAspect="1"/>
          </p:cNvPicPr>
          <p:nvPr/>
        </p:nvPicPr>
        <p:blipFill>
          <a:blip r:embed="rId6"/>
          <a:stretch>
            <a:fillRect/>
          </a:stretch>
        </p:blipFill>
        <p:spPr>
          <a:xfrm>
            <a:off x="7459899" y="4717352"/>
            <a:ext cx="2924423" cy="1455546"/>
          </a:xfrm>
          <a:prstGeom prst="rect">
            <a:avLst/>
          </a:prstGeom>
        </p:spPr>
      </p:pic>
    </p:spTree>
    <p:extLst>
      <p:ext uri="{BB962C8B-B14F-4D97-AF65-F5344CB8AC3E}">
        <p14:creationId xmlns:p14="http://schemas.microsoft.com/office/powerpoint/2010/main" val="3262580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AEE6-83B9-B8B5-9BFB-6E10A6ED6675}"/>
              </a:ext>
            </a:extLst>
          </p:cNvPr>
          <p:cNvSpPr>
            <a:spLocks noGrp="1"/>
          </p:cNvSpPr>
          <p:nvPr>
            <p:ph type="title"/>
          </p:nvPr>
        </p:nvSpPr>
        <p:spPr/>
        <p:txBody>
          <a:bodyPr/>
          <a:lstStyle/>
          <a:p>
            <a:r>
              <a:rPr lang="en-US" dirty="0"/>
              <a:t>Exploratory Data Analysis - Continued</a:t>
            </a:r>
          </a:p>
        </p:txBody>
      </p:sp>
      <p:sp>
        <p:nvSpPr>
          <p:cNvPr id="3" name="Content Placeholder 2">
            <a:extLst>
              <a:ext uri="{FF2B5EF4-FFF2-40B4-BE49-F238E27FC236}">
                <a16:creationId xmlns:a16="http://schemas.microsoft.com/office/drawing/2014/main" id="{D0245D22-D5D8-C31E-0856-04D433F35D77}"/>
              </a:ext>
            </a:extLst>
          </p:cNvPr>
          <p:cNvSpPr>
            <a:spLocks noGrp="1"/>
          </p:cNvSpPr>
          <p:nvPr>
            <p:ph idx="1"/>
          </p:nvPr>
        </p:nvSpPr>
        <p:spPr>
          <a:xfrm>
            <a:off x="838200" y="1371600"/>
            <a:ext cx="10934698" cy="4810125"/>
          </a:xfrm>
        </p:spPr>
        <p:txBody>
          <a:bodyPr>
            <a:normAutofit/>
          </a:bodyPr>
          <a:lstStyle/>
          <a:p>
            <a:pPr algn="l"/>
            <a:r>
              <a:rPr lang="en-US" sz="1600" dirty="0"/>
              <a:t>Data Wrangling – </a:t>
            </a:r>
          </a:p>
          <a:p>
            <a:pPr lvl="1"/>
            <a:r>
              <a:rPr lang="en-US" sz="1600" dirty="0"/>
              <a:t>Separate exposed group of users </a:t>
            </a:r>
          </a:p>
          <a:p>
            <a:pPr lvl="1"/>
            <a:endParaRPr lang="en-US" sz="1600" dirty="0"/>
          </a:p>
          <a:p>
            <a:pPr lvl="1"/>
            <a:r>
              <a:rPr lang="en-US" sz="1600" dirty="0"/>
              <a:t>Create bar charts to check the </a:t>
            </a:r>
          </a:p>
          <a:p>
            <a:pPr marL="457200" lvl="1" indent="0">
              <a:buNone/>
            </a:pPr>
            <a:r>
              <a:rPr lang="en-US" sz="1600" dirty="0"/>
              <a:t>    Distribution of yes, no and no response per </a:t>
            </a:r>
          </a:p>
          <a:p>
            <a:pPr marL="457200" lvl="1" indent="0">
              <a:buNone/>
            </a:pPr>
            <a:r>
              <a:rPr lang="en-US" sz="1600" dirty="0"/>
              <a:t>    type of </a:t>
            </a:r>
            <a:r>
              <a:rPr lang="en-US" sz="1600" dirty="0" err="1"/>
              <a:t>Platform_os</a:t>
            </a:r>
            <a:r>
              <a:rPr lang="en-US" sz="1600" dirty="0"/>
              <a:t>.</a:t>
            </a:r>
          </a:p>
          <a:p>
            <a:pPr marL="457200" lvl="1" indent="0">
              <a:buNone/>
            </a:pPr>
            <a:endParaRPr lang="en-US" sz="1600" dirty="0"/>
          </a:p>
          <a:p>
            <a:pPr lvl="1"/>
            <a:r>
              <a:rPr lang="en-US" sz="1600" dirty="0"/>
              <a:t>Create bar charts to check the count of users</a:t>
            </a:r>
          </a:p>
          <a:p>
            <a:pPr marL="457200" lvl="1" indent="0">
              <a:buNone/>
            </a:pPr>
            <a:r>
              <a:rPr lang="en-US" sz="1600" dirty="0"/>
              <a:t>    across different browsers.</a:t>
            </a:r>
          </a:p>
        </p:txBody>
      </p:sp>
      <p:pic>
        <p:nvPicPr>
          <p:cNvPr id="15" name="Picture 14">
            <a:extLst>
              <a:ext uri="{FF2B5EF4-FFF2-40B4-BE49-F238E27FC236}">
                <a16:creationId xmlns:a16="http://schemas.microsoft.com/office/drawing/2014/main" id="{670D8247-266A-D875-1F98-2B198F2F7301}"/>
              </a:ext>
            </a:extLst>
          </p:cNvPr>
          <p:cNvPicPr>
            <a:picLocks noChangeAspect="1"/>
          </p:cNvPicPr>
          <p:nvPr/>
        </p:nvPicPr>
        <p:blipFill>
          <a:blip r:embed="rId2"/>
          <a:stretch>
            <a:fillRect/>
          </a:stretch>
        </p:blipFill>
        <p:spPr>
          <a:xfrm>
            <a:off x="6575915" y="1571625"/>
            <a:ext cx="4696153" cy="2247340"/>
          </a:xfrm>
          <a:prstGeom prst="rect">
            <a:avLst/>
          </a:prstGeom>
        </p:spPr>
      </p:pic>
      <p:pic>
        <p:nvPicPr>
          <p:cNvPr id="17" name="Picture 16">
            <a:extLst>
              <a:ext uri="{FF2B5EF4-FFF2-40B4-BE49-F238E27FC236}">
                <a16:creationId xmlns:a16="http://schemas.microsoft.com/office/drawing/2014/main" id="{396066DD-F7D9-0CF3-9571-09F2F8A3FB78}"/>
              </a:ext>
            </a:extLst>
          </p:cNvPr>
          <p:cNvPicPr>
            <a:picLocks noChangeAspect="1"/>
          </p:cNvPicPr>
          <p:nvPr/>
        </p:nvPicPr>
        <p:blipFill>
          <a:blip r:embed="rId3"/>
          <a:stretch>
            <a:fillRect/>
          </a:stretch>
        </p:blipFill>
        <p:spPr>
          <a:xfrm>
            <a:off x="7034981" y="4018990"/>
            <a:ext cx="4237087" cy="2362760"/>
          </a:xfrm>
          <a:prstGeom prst="rect">
            <a:avLst/>
          </a:prstGeom>
        </p:spPr>
      </p:pic>
    </p:spTree>
    <p:extLst>
      <p:ext uri="{BB962C8B-B14F-4D97-AF65-F5344CB8AC3E}">
        <p14:creationId xmlns:p14="http://schemas.microsoft.com/office/powerpoint/2010/main" val="2524440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AEE6-83B9-B8B5-9BFB-6E10A6ED6675}"/>
              </a:ext>
            </a:extLst>
          </p:cNvPr>
          <p:cNvSpPr>
            <a:spLocks noGrp="1"/>
          </p:cNvSpPr>
          <p:nvPr>
            <p:ph type="title"/>
          </p:nvPr>
        </p:nvSpPr>
        <p:spPr/>
        <p:txBody>
          <a:bodyPr/>
          <a:lstStyle/>
          <a:p>
            <a:r>
              <a:rPr lang="en-US" dirty="0"/>
              <a:t>Exploratory Data Analysis - Continued</a:t>
            </a:r>
          </a:p>
        </p:txBody>
      </p:sp>
      <p:sp>
        <p:nvSpPr>
          <p:cNvPr id="3" name="Content Placeholder 2">
            <a:extLst>
              <a:ext uri="{FF2B5EF4-FFF2-40B4-BE49-F238E27FC236}">
                <a16:creationId xmlns:a16="http://schemas.microsoft.com/office/drawing/2014/main" id="{D0245D22-D5D8-C31E-0856-04D433F35D77}"/>
              </a:ext>
            </a:extLst>
          </p:cNvPr>
          <p:cNvSpPr>
            <a:spLocks noGrp="1"/>
          </p:cNvSpPr>
          <p:nvPr>
            <p:ph idx="1"/>
          </p:nvPr>
        </p:nvSpPr>
        <p:spPr>
          <a:xfrm>
            <a:off x="838200" y="1371600"/>
            <a:ext cx="10934698" cy="4810125"/>
          </a:xfrm>
        </p:spPr>
        <p:txBody>
          <a:bodyPr>
            <a:normAutofit/>
          </a:bodyPr>
          <a:lstStyle/>
          <a:p>
            <a:pPr algn="l"/>
            <a:r>
              <a:rPr lang="en-US" sz="1600" dirty="0"/>
              <a:t>Data Wrangling – </a:t>
            </a:r>
          </a:p>
          <a:p>
            <a:pPr lvl="1"/>
            <a:r>
              <a:rPr lang="en-US" sz="1600" dirty="0"/>
              <a:t>Separate control group of users </a:t>
            </a:r>
          </a:p>
          <a:p>
            <a:pPr lvl="1"/>
            <a:endParaRPr lang="en-US" sz="1600" dirty="0"/>
          </a:p>
          <a:p>
            <a:pPr lvl="1"/>
            <a:r>
              <a:rPr lang="en-US" sz="1600" dirty="0"/>
              <a:t>Create bar charts to check the </a:t>
            </a:r>
          </a:p>
          <a:p>
            <a:pPr marL="457200" lvl="1" indent="0">
              <a:buNone/>
            </a:pPr>
            <a:r>
              <a:rPr lang="en-US" sz="1600" dirty="0"/>
              <a:t>    Distribution of yes, no and no response per </a:t>
            </a:r>
          </a:p>
          <a:p>
            <a:pPr marL="457200" lvl="1" indent="0">
              <a:buNone/>
            </a:pPr>
            <a:r>
              <a:rPr lang="en-US" sz="1600" dirty="0"/>
              <a:t>    type of </a:t>
            </a:r>
            <a:r>
              <a:rPr lang="en-US" sz="1600" dirty="0" err="1"/>
              <a:t>Platform_os</a:t>
            </a:r>
            <a:r>
              <a:rPr lang="en-US" sz="1600" dirty="0"/>
              <a:t>.</a:t>
            </a:r>
          </a:p>
          <a:p>
            <a:pPr marL="457200" lvl="1" indent="0">
              <a:buNone/>
            </a:pPr>
            <a:endParaRPr lang="en-US" sz="1600" dirty="0"/>
          </a:p>
          <a:p>
            <a:pPr lvl="1"/>
            <a:r>
              <a:rPr lang="en-US" sz="1600" dirty="0"/>
              <a:t>Create bar charts to check the count of users</a:t>
            </a:r>
          </a:p>
          <a:p>
            <a:pPr marL="457200" lvl="1" indent="0">
              <a:buNone/>
            </a:pPr>
            <a:r>
              <a:rPr lang="en-US" sz="1600" dirty="0"/>
              <a:t>    across different browsers.</a:t>
            </a:r>
          </a:p>
        </p:txBody>
      </p:sp>
      <p:pic>
        <p:nvPicPr>
          <p:cNvPr id="5" name="Picture 4">
            <a:extLst>
              <a:ext uri="{FF2B5EF4-FFF2-40B4-BE49-F238E27FC236}">
                <a16:creationId xmlns:a16="http://schemas.microsoft.com/office/drawing/2014/main" id="{2CF362AB-92D1-DA90-97F6-7D106722C531}"/>
              </a:ext>
            </a:extLst>
          </p:cNvPr>
          <p:cNvPicPr>
            <a:picLocks noChangeAspect="1"/>
          </p:cNvPicPr>
          <p:nvPr/>
        </p:nvPicPr>
        <p:blipFill>
          <a:blip r:embed="rId2"/>
          <a:stretch>
            <a:fillRect/>
          </a:stretch>
        </p:blipFill>
        <p:spPr>
          <a:xfrm>
            <a:off x="6419764" y="1279936"/>
            <a:ext cx="5353134" cy="2105025"/>
          </a:xfrm>
          <a:prstGeom prst="rect">
            <a:avLst/>
          </a:prstGeom>
        </p:spPr>
      </p:pic>
      <p:pic>
        <p:nvPicPr>
          <p:cNvPr id="7" name="Picture 6">
            <a:extLst>
              <a:ext uri="{FF2B5EF4-FFF2-40B4-BE49-F238E27FC236}">
                <a16:creationId xmlns:a16="http://schemas.microsoft.com/office/drawing/2014/main" id="{4D242BF4-A4B2-3144-C143-963F46CB87DD}"/>
              </a:ext>
            </a:extLst>
          </p:cNvPr>
          <p:cNvPicPr>
            <a:picLocks noChangeAspect="1"/>
          </p:cNvPicPr>
          <p:nvPr/>
        </p:nvPicPr>
        <p:blipFill>
          <a:blip r:embed="rId3"/>
          <a:stretch>
            <a:fillRect/>
          </a:stretch>
        </p:blipFill>
        <p:spPr>
          <a:xfrm>
            <a:off x="7012080" y="3581126"/>
            <a:ext cx="4168501" cy="2955023"/>
          </a:xfrm>
          <a:prstGeom prst="rect">
            <a:avLst/>
          </a:prstGeom>
        </p:spPr>
      </p:pic>
    </p:spTree>
    <p:extLst>
      <p:ext uri="{BB962C8B-B14F-4D97-AF65-F5344CB8AC3E}">
        <p14:creationId xmlns:p14="http://schemas.microsoft.com/office/powerpoint/2010/main" val="74671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AEE6-83B9-B8B5-9BFB-6E10A6ED6675}"/>
              </a:ext>
            </a:extLst>
          </p:cNvPr>
          <p:cNvSpPr>
            <a:spLocks noGrp="1"/>
          </p:cNvSpPr>
          <p:nvPr>
            <p:ph type="title"/>
          </p:nvPr>
        </p:nvSpPr>
        <p:spPr/>
        <p:txBody>
          <a:bodyPr/>
          <a:lstStyle/>
          <a:p>
            <a:r>
              <a:rPr lang="en-US" dirty="0"/>
              <a:t>AB Testing </a:t>
            </a:r>
          </a:p>
        </p:txBody>
      </p:sp>
      <p:sp>
        <p:nvSpPr>
          <p:cNvPr id="3" name="Content Placeholder 2">
            <a:extLst>
              <a:ext uri="{FF2B5EF4-FFF2-40B4-BE49-F238E27FC236}">
                <a16:creationId xmlns:a16="http://schemas.microsoft.com/office/drawing/2014/main" id="{D0245D22-D5D8-C31E-0856-04D433F35D77}"/>
              </a:ext>
            </a:extLst>
          </p:cNvPr>
          <p:cNvSpPr>
            <a:spLocks noGrp="1"/>
          </p:cNvSpPr>
          <p:nvPr>
            <p:ph idx="1"/>
          </p:nvPr>
        </p:nvSpPr>
        <p:spPr>
          <a:xfrm>
            <a:off x="838200" y="1326776"/>
            <a:ext cx="11122956" cy="4810125"/>
          </a:xfrm>
        </p:spPr>
        <p:txBody>
          <a:bodyPr>
            <a:normAutofit/>
          </a:bodyPr>
          <a:lstStyle/>
          <a:p>
            <a:pPr algn="l"/>
            <a:r>
              <a:rPr lang="en-US" sz="1600" dirty="0"/>
              <a:t>What is AB testing?</a:t>
            </a:r>
          </a:p>
          <a:p>
            <a:pPr marL="0" indent="0" algn="l">
              <a:buNone/>
            </a:pPr>
            <a:r>
              <a:rPr lang="en-US" sz="1600" dirty="0"/>
              <a:t>	In A/B testing we show the enhanced/modified version of the product to a sample of customers - the experimental group and the existing version of the product to another sample of customers - the control group. We track, the difference in product performance in experimental versus the control group, if any, to identify the effect of this new version of the product on its performance. In other words, the goal is to track the metric during the test period and find out if there is a difference in the performance of the product and what type of difference is it.</a:t>
            </a:r>
          </a:p>
          <a:p>
            <a:pPr algn="l">
              <a:buFont typeface="Arial" panose="020B0604020202020204" pitchFamily="34" charset="0"/>
              <a:buChar char="•"/>
            </a:pPr>
            <a:r>
              <a:rPr lang="en-US" sz="1600" dirty="0"/>
              <a:t>Advantages</a:t>
            </a:r>
          </a:p>
          <a:p>
            <a:pPr marL="742950" lvl="1" indent="-285750" algn="l">
              <a:buFont typeface="Arial" panose="020B0604020202020204" pitchFamily="34" charset="0"/>
              <a:buChar char="•"/>
            </a:pPr>
            <a:r>
              <a:rPr lang="en-US" sz="1600" dirty="0"/>
              <a:t>Feedback about results can be collected very quickly</a:t>
            </a:r>
          </a:p>
          <a:p>
            <a:pPr marL="742950" lvl="1" indent="-285750" algn="l">
              <a:buFont typeface="Arial" panose="020B0604020202020204" pitchFamily="34" charset="0"/>
              <a:buChar char="•"/>
            </a:pPr>
            <a:r>
              <a:rPr lang="en-US" sz="1600" dirty="0"/>
              <a:t>Results are unbiased as, users are unaware.</a:t>
            </a:r>
          </a:p>
          <a:p>
            <a:pPr algn="l">
              <a:buFont typeface="Arial" panose="020B0604020202020204" pitchFamily="34" charset="0"/>
              <a:buChar char="•"/>
            </a:pPr>
            <a:r>
              <a:rPr lang="en-US" sz="1600" dirty="0"/>
              <a:t>Disadvantages</a:t>
            </a:r>
          </a:p>
          <a:p>
            <a:pPr marL="742950" lvl="1" indent="-285750" algn="l">
              <a:buFont typeface="Arial" panose="020B0604020202020204" pitchFamily="34" charset="0"/>
              <a:buChar char="•"/>
            </a:pPr>
            <a:r>
              <a:rPr lang="en-US" sz="1600" dirty="0"/>
              <a:t>Might lead to incorrect results, if parameters are not chosen carefully.</a:t>
            </a:r>
          </a:p>
          <a:p>
            <a:pPr algn="l"/>
            <a:endParaRPr lang="en-US" sz="2100" dirty="0"/>
          </a:p>
        </p:txBody>
      </p:sp>
    </p:spTree>
    <p:extLst>
      <p:ext uri="{BB962C8B-B14F-4D97-AF65-F5344CB8AC3E}">
        <p14:creationId xmlns:p14="http://schemas.microsoft.com/office/powerpoint/2010/main" val="1537426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1295</Words>
  <Application>Microsoft Office PowerPoint</Application>
  <PresentationFormat>Widescreen</PresentationFormat>
  <Paragraphs>144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AB Testing and EDA</vt:lpstr>
      <vt:lpstr>Content</vt:lpstr>
      <vt:lpstr>Problem Statement</vt:lpstr>
      <vt:lpstr>Dataset</vt:lpstr>
      <vt:lpstr>Exploratory Data Analysis</vt:lpstr>
      <vt:lpstr>Exploratory Data Analysis - Continued</vt:lpstr>
      <vt:lpstr>Exploratory Data Analysis - Continued</vt:lpstr>
      <vt:lpstr>Exploratory Data Analysis - Continued</vt:lpstr>
      <vt:lpstr>AB Testing </vt:lpstr>
      <vt:lpstr>AB Testing </vt:lpstr>
      <vt:lpstr>AB Testing </vt:lpstr>
      <vt:lpstr>AB Testing </vt:lpstr>
      <vt:lpstr>AB Testing </vt:lpstr>
      <vt:lpstr>AB Testing </vt:lpstr>
      <vt:lpstr>Future 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 Testing and EDA</dc:title>
  <dc:creator>Susmita Mohanty</dc:creator>
  <cp:lastModifiedBy>Susmita Mohanty</cp:lastModifiedBy>
  <cp:revision>41</cp:revision>
  <dcterms:created xsi:type="dcterms:W3CDTF">2022-10-31T12:18:54Z</dcterms:created>
  <dcterms:modified xsi:type="dcterms:W3CDTF">2022-10-31T20:24:13Z</dcterms:modified>
</cp:coreProperties>
</file>