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81" r:id="rId6"/>
    <p:sldId id="272" r:id="rId7"/>
    <p:sldId id="282" r:id="rId8"/>
    <p:sldId id="273" r:id="rId9"/>
    <p:sldId id="274" r:id="rId10"/>
    <p:sldId id="263" r:id="rId11"/>
    <p:sldId id="264" r:id="rId12"/>
    <p:sldId id="265" r:id="rId13"/>
    <p:sldId id="267" r:id="rId14"/>
    <p:sldId id="269" r:id="rId15"/>
    <p:sldId id="268" r:id="rId16"/>
    <p:sldId id="275" r:id="rId17"/>
    <p:sldId id="276" r:id="rId18"/>
    <p:sldId id="277" r:id="rId19"/>
    <p:sldId id="278" r:id="rId20"/>
    <p:sldId id="280" r:id="rId21"/>
    <p:sldId id="279"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676E83-C649-4259-91A2-B69F55235BEF}"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676E83-C649-4259-91A2-B69F55235BEF}"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676E83-C649-4259-91A2-B69F55235BEF}"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6676E83-C649-4259-91A2-B69F55235BEF}"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676E83-C649-4259-91A2-B69F55235BEF}"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76E83-C649-4259-91A2-B69F55235BEF}"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6676E83-C649-4259-91A2-B69F55235BEF}"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6AD4D-F959-4183-A572-8A0F16171E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676E83-C649-4259-91A2-B69F55235BEF}"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676E83-C649-4259-91A2-B69F55235BEF}"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6AD4D-F959-4183-A572-8A0F16171EF7}"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6676E83-C649-4259-91A2-B69F55235BEF}" type="datetimeFigureOut">
              <a:rPr lang="en-US" smtClean="0"/>
              <a:pPr/>
              <a:t>5/1/2022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086AD4D-F959-4183-A572-8A0F16171EF7}"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229600" cy="1752600"/>
          </a:xfrm>
        </p:spPr>
        <p:txBody>
          <a:bodyPr>
            <a:normAutofit/>
          </a:bodyPr>
          <a:lstStyle/>
          <a:p>
            <a:pPr marL="0" indent="0">
              <a:buNone/>
            </a:pPr>
            <a:r>
              <a:rPr lang="en-US" sz="8000" b="1" dirty="0" smtClean="0">
                <a:solidFill>
                  <a:schemeClr val="tx1"/>
                </a:solidFill>
              </a:rPr>
              <a:t>Welcome</a:t>
            </a:r>
            <a:endParaRPr lang="en-US" sz="8000" b="1" dirty="0">
              <a:solidFill>
                <a:schemeClr val="tx1"/>
              </a:solidFill>
            </a:endParaRPr>
          </a:p>
        </p:txBody>
      </p:sp>
    </p:spTree>
    <p:extLst>
      <p:ext uri="{BB962C8B-B14F-4D97-AF65-F5344CB8AC3E}">
        <p14:creationId xmlns="" xmlns:p14="http://schemas.microsoft.com/office/powerpoint/2010/main" val="3313627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7010400" cy="2769989"/>
          </a:xfrm>
          <a:prstGeom prst="rect">
            <a:avLst/>
          </a:prstGeom>
          <a:noFill/>
        </p:spPr>
        <p:txBody>
          <a:bodyPr wrap="square" rtlCol="0">
            <a:spAutoFit/>
          </a:bodyPr>
          <a:lstStyle/>
          <a:p>
            <a:r>
              <a:rPr lang="en-US" sz="2800" b="1" u="sng" dirty="0"/>
              <a:t>Software Requirements:</a:t>
            </a:r>
            <a:endParaRPr lang="en-US" sz="2800" dirty="0"/>
          </a:p>
          <a:p>
            <a:r>
              <a:rPr lang="en-US" b="1" dirty="0"/>
              <a:t> </a:t>
            </a:r>
            <a:endParaRPr lang="en-US" dirty="0"/>
          </a:p>
          <a:p>
            <a:r>
              <a:rPr lang="en-US" b="1" dirty="0"/>
              <a:t>Front end:  </a:t>
            </a:r>
            <a:r>
              <a:rPr lang="en-US" dirty="0" smtClean="0"/>
              <a:t>HTML , CSS , </a:t>
            </a:r>
            <a:r>
              <a:rPr lang="en-US" dirty="0" err="1" smtClean="0"/>
              <a:t>Javascript</a:t>
            </a:r>
            <a:endParaRPr lang="en-US" dirty="0"/>
          </a:p>
          <a:p>
            <a:r>
              <a:rPr lang="en-US" dirty="0"/>
              <a:t> </a:t>
            </a:r>
          </a:p>
          <a:p>
            <a:r>
              <a:rPr lang="en-US" b="1" dirty="0"/>
              <a:t>Back end</a:t>
            </a:r>
            <a:r>
              <a:rPr lang="en-US" dirty="0"/>
              <a:t>: </a:t>
            </a:r>
            <a:r>
              <a:rPr lang="en-US" dirty="0" smtClean="0"/>
              <a:t> Java, </a:t>
            </a:r>
            <a:r>
              <a:rPr lang="en-US" dirty="0" smtClean="0"/>
              <a:t>Spring </a:t>
            </a:r>
            <a:r>
              <a:rPr lang="en-US" dirty="0" err="1" smtClean="0"/>
              <a:t>Boot,MySQL</a:t>
            </a:r>
            <a:endParaRPr lang="en-US" dirty="0" smtClean="0"/>
          </a:p>
          <a:p>
            <a:endParaRPr lang="en-US" dirty="0" smtClean="0"/>
          </a:p>
          <a:p>
            <a:r>
              <a:rPr lang="en-US" b="1" dirty="0" smtClean="0"/>
              <a:t>Operating System:   </a:t>
            </a:r>
            <a:r>
              <a:rPr lang="en-US" dirty="0"/>
              <a:t>Windows </a:t>
            </a:r>
            <a:r>
              <a:rPr lang="en-US" sz="2000" dirty="0" smtClean="0"/>
              <a:t> 10</a:t>
            </a:r>
            <a:endParaRPr lang="en-US" sz="2000" dirty="0"/>
          </a:p>
          <a:p>
            <a:endParaRPr lang="en-US" dirty="0"/>
          </a:p>
          <a:p>
            <a:pPr algn="ctr"/>
            <a:endParaRPr lang="en-US" dirty="0"/>
          </a:p>
        </p:txBody>
      </p:sp>
    </p:spTree>
    <p:extLst>
      <p:ext uri="{BB962C8B-B14F-4D97-AF65-F5344CB8AC3E}">
        <p14:creationId xmlns="" xmlns:p14="http://schemas.microsoft.com/office/powerpoint/2010/main" val="1493410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272" y="1103944"/>
            <a:ext cx="4350327" cy="400110"/>
          </a:xfrm>
          <a:prstGeom prst="rect">
            <a:avLst/>
          </a:prstGeom>
          <a:noFill/>
        </p:spPr>
        <p:txBody>
          <a:bodyPr wrap="square" rtlCol="0">
            <a:spAutoFit/>
          </a:bodyPr>
          <a:lstStyle/>
          <a:p>
            <a:r>
              <a:rPr lang="en-US" sz="2000" b="1" dirty="0" smtClean="0"/>
              <a:t>Database For </a:t>
            </a:r>
            <a:r>
              <a:rPr lang="en-US" sz="2000" b="1" dirty="0" smtClean="0"/>
              <a:t>Category</a:t>
            </a:r>
            <a:endParaRPr lang="en-US" sz="2000" b="1" dirty="0"/>
          </a:p>
        </p:txBody>
      </p:sp>
      <p:pic>
        <p:nvPicPr>
          <p:cNvPr id="4" name="Picture 3" descr="category.PNG"/>
          <p:cNvPicPr>
            <a:picLocks noChangeAspect="1"/>
          </p:cNvPicPr>
          <p:nvPr/>
        </p:nvPicPr>
        <p:blipFill>
          <a:blip r:embed="rId2"/>
          <a:stretch>
            <a:fillRect/>
          </a:stretch>
        </p:blipFill>
        <p:spPr>
          <a:xfrm>
            <a:off x="304800" y="1752600"/>
            <a:ext cx="8534400" cy="4953000"/>
          </a:xfrm>
          <a:prstGeom prst="rect">
            <a:avLst/>
          </a:prstGeom>
        </p:spPr>
      </p:pic>
    </p:spTree>
    <p:extLst>
      <p:ext uri="{BB962C8B-B14F-4D97-AF65-F5344CB8AC3E}">
        <p14:creationId xmlns="" xmlns:p14="http://schemas.microsoft.com/office/powerpoint/2010/main" val="253373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418" y="1064052"/>
            <a:ext cx="3276600" cy="400110"/>
          </a:xfrm>
          <a:prstGeom prst="rect">
            <a:avLst/>
          </a:prstGeom>
          <a:noFill/>
        </p:spPr>
        <p:txBody>
          <a:bodyPr wrap="square" rtlCol="0">
            <a:spAutoFit/>
          </a:bodyPr>
          <a:lstStyle/>
          <a:p>
            <a:r>
              <a:rPr lang="en-US" sz="2000" b="1" dirty="0" smtClean="0"/>
              <a:t>Database For </a:t>
            </a:r>
            <a:r>
              <a:rPr lang="en-US" sz="2000" b="1" dirty="0" smtClean="0"/>
              <a:t>Products</a:t>
            </a:r>
            <a:endParaRPr lang="en-US" sz="2000" b="1" dirty="0"/>
          </a:p>
        </p:txBody>
      </p:sp>
      <p:pic>
        <p:nvPicPr>
          <p:cNvPr id="4" name="Picture 3" descr="products.PNG"/>
          <p:cNvPicPr>
            <a:picLocks noChangeAspect="1"/>
          </p:cNvPicPr>
          <p:nvPr/>
        </p:nvPicPr>
        <p:blipFill>
          <a:blip r:embed="rId2"/>
          <a:stretch>
            <a:fillRect/>
          </a:stretch>
        </p:blipFill>
        <p:spPr>
          <a:xfrm>
            <a:off x="304800" y="1524000"/>
            <a:ext cx="8249802" cy="5334000"/>
          </a:xfrm>
          <a:prstGeom prst="rect">
            <a:avLst/>
          </a:prstGeom>
        </p:spPr>
      </p:pic>
    </p:spTree>
    <p:extLst>
      <p:ext uri="{BB962C8B-B14F-4D97-AF65-F5344CB8AC3E}">
        <p14:creationId xmlns="" xmlns:p14="http://schemas.microsoft.com/office/powerpoint/2010/main" val="3932344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1145508"/>
            <a:ext cx="3657600" cy="400110"/>
          </a:xfrm>
          <a:prstGeom prst="rect">
            <a:avLst/>
          </a:prstGeom>
          <a:noFill/>
        </p:spPr>
        <p:txBody>
          <a:bodyPr wrap="square" rtlCol="0">
            <a:spAutoFit/>
          </a:bodyPr>
          <a:lstStyle/>
          <a:p>
            <a:r>
              <a:rPr lang="en-US" sz="2000" b="1" dirty="0" smtClean="0"/>
              <a:t>Database For </a:t>
            </a:r>
            <a:r>
              <a:rPr lang="en-US" sz="2000" b="1" dirty="0" smtClean="0"/>
              <a:t>Seller</a:t>
            </a:r>
            <a:endParaRPr lang="en-US" sz="2000" b="1" dirty="0"/>
          </a:p>
        </p:txBody>
      </p:sp>
      <p:pic>
        <p:nvPicPr>
          <p:cNvPr id="4" name="Picture 3" descr="seller.PNG"/>
          <p:cNvPicPr>
            <a:picLocks noChangeAspect="1"/>
          </p:cNvPicPr>
          <p:nvPr/>
        </p:nvPicPr>
        <p:blipFill>
          <a:blip r:embed="rId2"/>
          <a:stretch>
            <a:fillRect/>
          </a:stretch>
        </p:blipFill>
        <p:spPr>
          <a:xfrm>
            <a:off x="381000" y="1676400"/>
            <a:ext cx="7391400" cy="4876800"/>
          </a:xfrm>
          <a:prstGeom prst="rect">
            <a:avLst/>
          </a:prstGeom>
        </p:spPr>
      </p:pic>
    </p:spTree>
    <p:extLst>
      <p:ext uri="{BB962C8B-B14F-4D97-AF65-F5344CB8AC3E}">
        <p14:creationId xmlns="" xmlns:p14="http://schemas.microsoft.com/office/powerpoint/2010/main" val="335016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99199"/>
            <a:ext cx="4038600" cy="707886"/>
          </a:xfrm>
          <a:prstGeom prst="rect">
            <a:avLst/>
          </a:prstGeom>
          <a:noFill/>
        </p:spPr>
        <p:txBody>
          <a:bodyPr wrap="square" rtlCol="0">
            <a:spAutoFit/>
          </a:bodyPr>
          <a:lstStyle/>
          <a:p>
            <a:r>
              <a:rPr lang="en-US" sz="2000" b="1" dirty="0" smtClean="0"/>
              <a:t>Output Section </a:t>
            </a:r>
          </a:p>
          <a:p>
            <a:r>
              <a:rPr lang="en-US" sz="2000" b="1" dirty="0" smtClean="0"/>
              <a:t>Homepage</a:t>
            </a:r>
            <a:endParaRPr lang="en-US" sz="2000" b="1" dirty="0"/>
          </a:p>
        </p:txBody>
      </p:sp>
      <p:pic>
        <p:nvPicPr>
          <p:cNvPr id="4" name="Picture 3" descr="home.PNG"/>
          <p:cNvPicPr>
            <a:picLocks noChangeAspect="1"/>
          </p:cNvPicPr>
          <p:nvPr/>
        </p:nvPicPr>
        <p:blipFill>
          <a:blip r:embed="rId2"/>
          <a:stretch>
            <a:fillRect/>
          </a:stretch>
        </p:blipFill>
        <p:spPr>
          <a:xfrm>
            <a:off x="228600" y="1828800"/>
            <a:ext cx="8686800" cy="4805019"/>
          </a:xfrm>
          <a:prstGeom prst="rect">
            <a:avLst/>
          </a:prstGeom>
        </p:spPr>
      </p:pic>
    </p:spTree>
    <p:extLst>
      <p:ext uri="{BB962C8B-B14F-4D97-AF65-F5344CB8AC3E}">
        <p14:creationId xmlns="" xmlns:p14="http://schemas.microsoft.com/office/powerpoint/2010/main" val="1548166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me1.PNG"/>
          <p:cNvPicPr>
            <a:picLocks noChangeAspect="1"/>
          </p:cNvPicPr>
          <p:nvPr/>
        </p:nvPicPr>
        <p:blipFill>
          <a:blip r:embed="rId2"/>
          <a:stretch>
            <a:fillRect/>
          </a:stretch>
        </p:blipFill>
        <p:spPr>
          <a:xfrm>
            <a:off x="152400" y="1828800"/>
            <a:ext cx="8686800" cy="4800600"/>
          </a:xfrm>
          <a:prstGeom prst="rect">
            <a:avLst/>
          </a:prstGeom>
        </p:spPr>
      </p:pic>
    </p:spTree>
    <p:extLst>
      <p:ext uri="{BB962C8B-B14F-4D97-AF65-F5344CB8AC3E}">
        <p14:creationId xmlns="" xmlns:p14="http://schemas.microsoft.com/office/powerpoint/2010/main" val="272539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t.PNG"/>
          <p:cNvPicPr>
            <a:picLocks noChangeAspect="1"/>
          </p:cNvPicPr>
          <p:nvPr/>
        </p:nvPicPr>
        <p:blipFill>
          <a:blip r:embed="rId2"/>
          <a:stretch>
            <a:fillRect/>
          </a:stretch>
        </p:blipFill>
        <p:spPr>
          <a:xfrm>
            <a:off x="228600" y="1676400"/>
            <a:ext cx="8534400" cy="4953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in.PNG"/>
          <p:cNvPicPr>
            <a:picLocks noChangeAspect="1"/>
          </p:cNvPicPr>
          <p:nvPr/>
        </p:nvPicPr>
        <p:blipFill>
          <a:blip r:embed="rId2"/>
          <a:stretch>
            <a:fillRect/>
          </a:stretch>
        </p:blipFill>
        <p:spPr>
          <a:xfrm>
            <a:off x="228600" y="1752600"/>
            <a:ext cx="8383171" cy="4848902"/>
          </a:xfrm>
          <a:prstGeom prst="rect">
            <a:avLst/>
          </a:prstGeom>
        </p:spPr>
      </p:pic>
      <p:sp>
        <p:nvSpPr>
          <p:cNvPr id="3" name="TextBox 2"/>
          <p:cNvSpPr txBox="1"/>
          <p:nvPr/>
        </p:nvSpPr>
        <p:spPr>
          <a:xfrm>
            <a:off x="457200" y="1295400"/>
            <a:ext cx="2590800" cy="523220"/>
          </a:xfrm>
          <a:prstGeom prst="rect">
            <a:avLst/>
          </a:prstGeom>
          <a:noFill/>
        </p:spPr>
        <p:txBody>
          <a:bodyPr wrap="square" rtlCol="0">
            <a:spAutoFit/>
          </a:bodyPr>
          <a:lstStyle/>
          <a:p>
            <a:r>
              <a:rPr lang="en-US" sz="2800" b="1" dirty="0" smtClean="0">
                <a:latin typeface="Calibri" pitchFamily="34" charset="0"/>
                <a:cs typeface="Calibri" pitchFamily="34" charset="0"/>
              </a:rPr>
              <a:t>Customer Login</a:t>
            </a:r>
            <a:endParaRPr lang="en-US" sz="28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ister.PNG"/>
          <p:cNvPicPr>
            <a:picLocks noChangeAspect="1"/>
          </p:cNvPicPr>
          <p:nvPr/>
        </p:nvPicPr>
        <p:blipFill>
          <a:blip r:embed="rId2"/>
          <a:stretch>
            <a:fillRect/>
          </a:stretch>
        </p:blipFill>
        <p:spPr>
          <a:xfrm>
            <a:off x="228600" y="1295400"/>
            <a:ext cx="8440329" cy="5562600"/>
          </a:xfrm>
          <a:prstGeom prst="rect">
            <a:avLst/>
          </a:prstGeom>
        </p:spPr>
      </p:pic>
      <p:sp>
        <p:nvSpPr>
          <p:cNvPr id="3" name="TextBox 2"/>
          <p:cNvSpPr txBox="1"/>
          <p:nvPr/>
        </p:nvSpPr>
        <p:spPr>
          <a:xfrm>
            <a:off x="457200" y="838200"/>
            <a:ext cx="3352800" cy="461665"/>
          </a:xfrm>
          <a:prstGeom prst="rect">
            <a:avLst/>
          </a:prstGeom>
          <a:noFill/>
        </p:spPr>
        <p:txBody>
          <a:bodyPr wrap="square" rtlCol="0">
            <a:spAutoFit/>
          </a:bodyPr>
          <a:lstStyle/>
          <a:p>
            <a:r>
              <a:rPr lang="en-US" sz="2400" b="1" dirty="0" smtClean="0">
                <a:latin typeface="Calibri" pitchFamily="34" charset="0"/>
                <a:cs typeface="Calibri" pitchFamily="34" charset="0"/>
              </a:rPr>
              <a:t>Customer Registration</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nge pass.PNG"/>
          <p:cNvPicPr>
            <a:picLocks noChangeAspect="1"/>
          </p:cNvPicPr>
          <p:nvPr/>
        </p:nvPicPr>
        <p:blipFill>
          <a:blip r:embed="rId2"/>
          <a:stretch>
            <a:fillRect/>
          </a:stretch>
        </p:blipFill>
        <p:spPr>
          <a:xfrm>
            <a:off x="228600" y="1266044"/>
            <a:ext cx="8668960" cy="54395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png"/>
          <p:cNvPicPr/>
          <p:nvPr/>
        </p:nvPicPr>
        <p:blipFill>
          <a:blip r:embed="rId2" cstate="print"/>
          <a:stretch>
            <a:fillRect/>
          </a:stretch>
        </p:blipFill>
        <p:spPr>
          <a:xfrm>
            <a:off x="1967345" y="457200"/>
            <a:ext cx="5105400" cy="2036618"/>
          </a:xfrm>
          <a:prstGeom prst="rect">
            <a:avLst/>
          </a:prstGeom>
        </p:spPr>
      </p:pic>
      <p:sp>
        <p:nvSpPr>
          <p:cNvPr id="3" name="Rectangle 2"/>
          <p:cNvSpPr/>
          <p:nvPr/>
        </p:nvSpPr>
        <p:spPr>
          <a:xfrm>
            <a:off x="1981200" y="2286000"/>
            <a:ext cx="4572000" cy="4308872"/>
          </a:xfrm>
          <a:prstGeom prst="rect">
            <a:avLst/>
          </a:prstGeom>
        </p:spPr>
        <p:txBody>
          <a:bodyPr>
            <a:spAutoFit/>
          </a:bodyPr>
          <a:lstStyle/>
          <a:p>
            <a:pPr algn="ctr"/>
            <a:r>
              <a:rPr lang="en-US" sz="2400" b="1" dirty="0"/>
              <a:t>A</a:t>
            </a:r>
            <a:endParaRPr lang="en-US" sz="2400" b="1" dirty="0" smtClean="0"/>
          </a:p>
          <a:p>
            <a:pPr algn="ctr"/>
            <a:r>
              <a:rPr lang="en-US" sz="2400" b="1" dirty="0" smtClean="0"/>
              <a:t> Project Report On</a:t>
            </a:r>
          </a:p>
          <a:p>
            <a:pPr algn="ctr"/>
            <a:endParaRPr lang="en-US" dirty="0" smtClean="0"/>
          </a:p>
          <a:p>
            <a:pPr algn="ctr"/>
            <a:r>
              <a:rPr lang="en-US" sz="2800" b="1" dirty="0" smtClean="0"/>
              <a:t>Grocery Delivery Shop</a:t>
            </a:r>
          </a:p>
          <a:p>
            <a:pPr algn="ctr"/>
            <a:endParaRPr lang="en-US" b="1" dirty="0" smtClean="0"/>
          </a:p>
          <a:p>
            <a:pPr algn="ctr"/>
            <a:r>
              <a:rPr lang="en-US" b="1" dirty="0" smtClean="0"/>
              <a:t>By</a:t>
            </a:r>
          </a:p>
          <a:p>
            <a:pPr algn="ctr"/>
            <a:r>
              <a:rPr lang="en-US" sz="2400" b="1" dirty="0" err="1" smtClean="0"/>
              <a:t>Susmita</a:t>
            </a:r>
            <a:r>
              <a:rPr lang="en-US" sz="2400" b="1" dirty="0" smtClean="0"/>
              <a:t> </a:t>
            </a:r>
            <a:r>
              <a:rPr lang="en-US" sz="2400" b="1" dirty="0" err="1" smtClean="0"/>
              <a:t>Bajarang</a:t>
            </a:r>
            <a:r>
              <a:rPr lang="en-US" sz="2400" b="1" dirty="0" smtClean="0"/>
              <a:t> </a:t>
            </a:r>
            <a:r>
              <a:rPr lang="en-US" sz="2400" b="1" dirty="0" err="1" smtClean="0"/>
              <a:t>Sone</a:t>
            </a:r>
            <a:r>
              <a:rPr lang="en-US" sz="2400" b="1" dirty="0" smtClean="0"/>
              <a:t> </a:t>
            </a:r>
          </a:p>
          <a:p>
            <a:pPr algn="ctr"/>
            <a:endParaRPr lang="en-US" sz="2400" b="1" dirty="0"/>
          </a:p>
          <a:p>
            <a:pPr algn="ctr"/>
            <a:r>
              <a:rPr lang="en-US" sz="2400" b="1" dirty="0"/>
              <a:t>Batch:  </a:t>
            </a:r>
            <a:r>
              <a:rPr lang="en-US" sz="2400" dirty="0" smtClean="0"/>
              <a:t>2022 </a:t>
            </a:r>
            <a:r>
              <a:rPr lang="en-US" sz="2400" dirty="0"/>
              <a:t>– </a:t>
            </a:r>
            <a:r>
              <a:rPr lang="en-US" sz="2400" dirty="0" smtClean="0"/>
              <a:t>6522</a:t>
            </a:r>
            <a:endParaRPr lang="en-US" sz="2400" dirty="0"/>
          </a:p>
          <a:p>
            <a:pPr algn="ctr"/>
            <a:r>
              <a:rPr lang="en-US" sz="2400" b="1" dirty="0" err="1" smtClean="0"/>
              <a:t>Center:Thane</a:t>
            </a:r>
            <a:endParaRPr lang="en-US" sz="2400" b="1" dirty="0" smtClean="0"/>
          </a:p>
          <a:p>
            <a:pPr algn="ctr"/>
            <a:endParaRPr lang="en-US" sz="2400" dirty="0" smtClean="0"/>
          </a:p>
          <a:p>
            <a:pPr algn="ctr"/>
            <a:r>
              <a:rPr lang="en-US" sz="2400" b="1" dirty="0" smtClean="0"/>
              <a:t>      </a:t>
            </a:r>
          </a:p>
        </p:txBody>
      </p:sp>
    </p:spTree>
    <p:extLst>
      <p:ext uri="{BB962C8B-B14F-4D97-AF65-F5344CB8AC3E}">
        <p14:creationId xmlns="" xmlns:p14="http://schemas.microsoft.com/office/powerpoint/2010/main" val="135275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eckout.PNG"/>
          <p:cNvPicPr>
            <a:picLocks noChangeAspect="1"/>
          </p:cNvPicPr>
          <p:nvPr/>
        </p:nvPicPr>
        <p:blipFill>
          <a:blip r:embed="rId2"/>
          <a:stretch>
            <a:fillRect/>
          </a:stretch>
        </p:blipFill>
        <p:spPr>
          <a:xfrm>
            <a:off x="228600" y="1676400"/>
            <a:ext cx="8686800" cy="499377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rder status.PNG"/>
          <p:cNvPicPr>
            <a:picLocks noChangeAspect="1"/>
          </p:cNvPicPr>
          <p:nvPr/>
        </p:nvPicPr>
        <p:blipFill>
          <a:blip r:embed="rId2"/>
          <a:stretch>
            <a:fillRect/>
          </a:stretch>
        </p:blipFill>
        <p:spPr>
          <a:xfrm>
            <a:off x="228600" y="1752600"/>
            <a:ext cx="8686800" cy="4822853"/>
          </a:xfrm>
          <a:prstGeom prst="rect">
            <a:avLst/>
          </a:prstGeom>
        </p:spPr>
      </p:pic>
      <p:sp>
        <p:nvSpPr>
          <p:cNvPr id="3" name="TextBox 2"/>
          <p:cNvSpPr txBox="1"/>
          <p:nvPr/>
        </p:nvSpPr>
        <p:spPr>
          <a:xfrm>
            <a:off x="381000" y="1219200"/>
            <a:ext cx="3352800" cy="461665"/>
          </a:xfrm>
          <a:prstGeom prst="rect">
            <a:avLst/>
          </a:prstGeom>
          <a:noFill/>
        </p:spPr>
        <p:txBody>
          <a:bodyPr wrap="square" rtlCol="0">
            <a:spAutoFit/>
          </a:bodyPr>
          <a:lstStyle/>
          <a:p>
            <a:r>
              <a:rPr lang="en-US" sz="2400" b="1" dirty="0" smtClean="0">
                <a:latin typeface="Calibri" pitchFamily="34" charset="0"/>
                <a:cs typeface="Calibri" pitchFamily="34" charset="0"/>
              </a:rPr>
              <a:t>Order Status</a:t>
            </a:r>
            <a:endParaRPr lang="en-U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62200"/>
            <a:ext cx="6553200" cy="1323439"/>
          </a:xfrm>
          <a:prstGeom prst="rect">
            <a:avLst/>
          </a:prstGeom>
          <a:noFill/>
        </p:spPr>
        <p:txBody>
          <a:bodyPr wrap="square" rtlCol="0">
            <a:spAutoFit/>
          </a:bodyPr>
          <a:lstStyle/>
          <a:p>
            <a:pPr algn="ctr"/>
            <a:r>
              <a:rPr lang="en-US" sz="8000" b="1" dirty="0" smtClean="0"/>
              <a:t>Thank You</a:t>
            </a:r>
            <a:endParaRPr lang="en-US" sz="8000" b="1" dirty="0"/>
          </a:p>
        </p:txBody>
      </p:sp>
    </p:spTree>
    <p:extLst>
      <p:ext uri="{BB962C8B-B14F-4D97-AF65-F5344CB8AC3E}">
        <p14:creationId xmlns="" xmlns:p14="http://schemas.microsoft.com/office/powerpoint/2010/main" val="2526805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905000"/>
            <a:ext cx="6705600" cy="2185214"/>
          </a:xfrm>
          <a:prstGeom prst="rect">
            <a:avLst/>
          </a:prstGeom>
          <a:noFill/>
        </p:spPr>
        <p:txBody>
          <a:bodyPr wrap="square" rtlCol="0">
            <a:spAutoFit/>
          </a:bodyPr>
          <a:lstStyle/>
          <a:p>
            <a:pPr algn="ctr"/>
            <a:r>
              <a:rPr lang="en-US" dirty="0"/>
              <a:t> </a:t>
            </a:r>
            <a:r>
              <a:rPr lang="en-US" sz="2800" dirty="0"/>
              <a:t>Under the Guidance </a:t>
            </a:r>
            <a:r>
              <a:rPr lang="en-US" sz="2800" dirty="0" smtClean="0"/>
              <a:t>of</a:t>
            </a:r>
          </a:p>
          <a:p>
            <a:pPr algn="ctr"/>
            <a:endParaRPr lang="en-US" dirty="0"/>
          </a:p>
          <a:p>
            <a:pPr algn="ctr"/>
            <a:r>
              <a:rPr lang="en-US" sz="2400" b="1" dirty="0"/>
              <a:t>Chittaranjan </a:t>
            </a:r>
            <a:r>
              <a:rPr lang="en-US" sz="2400" b="1" dirty="0" smtClean="0"/>
              <a:t>Ghosh</a:t>
            </a:r>
            <a:endParaRPr lang="en-US" sz="2400" dirty="0"/>
          </a:p>
          <a:p>
            <a:pPr algn="ctr"/>
            <a:r>
              <a:rPr lang="en-US" sz="2400" b="1" dirty="0"/>
              <a:t>Technical Trainer</a:t>
            </a:r>
            <a:endParaRPr lang="en-US" sz="2400" dirty="0"/>
          </a:p>
          <a:p>
            <a:pPr algn="ctr"/>
            <a:r>
              <a:rPr lang="en-US" sz="2400" b="1" u="heavy" dirty="0" smtClean="0"/>
              <a:t>EduBridge</a:t>
            </a:r>
            <a:endParaRPr lang="en-US" sz="2400" dirty="0" smtClean="0"/>
          </a:p>
          <a:p>
            <a:pPr algn="ctr"/>
            <a:r>
              <a:rPr lang="en-US" dirty="0" smtClean="0"/>
              <a:t>(</a:t>
            </a:r>
            <a:r>
              <a:rPr lang="en-US" dirty="0"/>
              <a:t>School of </a:t>
            </a:r>
            <a:r>
              <a:rPr lang="en-US" dirty="0" smtClean="0"/>
              <a:t>coding)</a:t>
            </a:r>
            <a:endParaRPr lang="en-US" dirty="0"/>
          </a:p>
        </p:txBody>
      </p:sp>
    </p:spTree>
    <p:extLst>
      <p:ext uri="{BB962C8B-B14F-4D97-AF65-F5344CB8AC3E}">
        <p14:creationId xmlns="" xmlns:p14="http://schemas.microsoft.com/office/powerpoint/2010/main" val="3675247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94802"/>
            <a:ext cx="7010400" cy="6063198"/>
          </a:xfrm>
          <a:prstGeom prst="rect">
            <a:avLst/>
          </a:prstGeom>
          <a:noFill/>
        </p:spPr>
        <p:txBody>
          <a:bodyPr wrap="square" rtlCol="0">
            <a:spAutoFit/>
          </a:bodyPr>
          <a:lstStyle/>
          <a:p>
            <a:r>
              <a:rPr lang="en-US" sz="2800" b="1" dirty="0"/>
              <a:t>Introduction</a:t>
            </a:r>
            <a:r>
              <a:rPr lang="en-US" sz="2800" b="1" dirty="0" smtClean="0"/>
              <a:t>:</a:t>
            </a:r>
          </a:p>
          <a:p>
            <a:r>
              <a:rPr lang="en-US" sz="2000" dirty="0" smtClean="0">
                <a:latin typeface="Calibri" pitchFamily="34" charset="0"/>
                <a:cs typeface="Calibri" pitchFamily="34" charset="0"/>
              </a:rPr>
              <a:t>Online </a:t>
            </a:r>
            <a:r>
              <a:rPr lang="en-US" sz="2000" smtClean="0">
                <a:latin typeface="Calibri" pitchFamily="34" charset="0"/>
                <a:cs typeface="Calibri" pitchFamily="34" charset="0"/>
              </a:rPr>
              <a:t>Grocery Shop </a:t>
            </a:r>
            <a:r>
              <a:rPr lang="en-US" sz="2000" dirty="0" smtClean="0">
                <a:latin typeface="Calibri" pitchFamily="34" charset="0"/>
                <a:cs typeface="Calibri" pitchFamily="34" charset="0"/>
              </a:rPr>
              <a:t>is a form of ecommerce that allows consumers to directly buy fresh food staffs or produce from a seller over the internet. An online grocery shop evokes the physical analogy of buying produce like it is done in a local market. The largest online retailing corporations are e-Bay and Amazon.com, both of which are based in the US. These giant online shops have with time been able to add to their sales the ability to sell fresh food and other home products through the internet.</a:t>
            </a:r>
          </a:p>
          <a:p>
            <a:r>
              <a:rPr lang="en-US" sz="2000" dirty="0" smtClean="0">
                <a:latin typeface="Calibri" pitchFamily="34" charset="0"/>
                <a:cs typeface="Calibri" pitchFamily="34" charset="0"/>
              </a:rPr>
              <a:t>Online markets have been a thing that has come to stay with the society of today since most financial transactions can be attained online. Internet access has vastly grown across the world today and has given rise to interconnectivity even to the remotest areas in the world. This generally means it is possible to be at any location and reach any other location in the world without stepping a foot out of your premises. This takes multi-tasking to another level since you can be in a meeting and visit a market located several kilometers away at the same time</a:t>
            </a:r>
            <a:r>
              <a:rPr lang="en-US" sz="2000" dirty="0" smtClean="0"/>
              <a:t>. </a:t>
            </a:r>
            <a:endParaRPr lang="en-US" sz="2000" dirty="0">
              <a:latin typeface="Calibri" pitchFamily="34" charset="0"/>
              <a:cs typeface="Calibri" pitchFamily="34" charset="0"/>
            </a:endParaRPr>
          </a:p>
        </p:txBody>
      </p:sp>
    </p:spTree>
    <p:extLst>
      <p:ext uri="{BB962C8B-B14F-4D97-AF65-F5344CB8AC3E}">
        <p14:creationId xmlns="" xmlns:p14="http://schemas.microsoft.com/office/powerpoint/2010/main" val="367233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676400"/>
            <a:ext cx="6858000" cy="2369880"/>
          </a:xfrm>
          <a:prstGeom prst="rect">
            <a:avLst/>
          </a:prstGeom>
          <a:noFill/>
        </p:spPr>
        <p:txBody>
          <a:bodyPr wrap="square" rtlCol="0">
            <a:spAutoFit/>
          </a:bodyPr>
          <a:lstStyle/>
          <a:p>
            <a:r>
              <a:rPr lang="en-US" sz="2400" b="1" dirty="0"/>
              <a:t>Objective</a:t>
            </a:r>
            <a:r>
              <a:rPr lang="en-US" sz="2400" b="1" dirty="0" smtClean="0"/>
              <a:t>:-</a:t>
            </a:r>
          </a:p>
          <a:p>
            <a:endParaRPr lang="en-US" sz="2400" dirty="0"/>
          </a:p>
          <a:p>
            <a:r>
              <a:rPr lang="en-US" sz="2000" dirty="0" smtClean="0">
                <a:latin typeface="Calibri" pitchFamily="34" charset="0"/>
                <a:cs typeface="Calibri" pitchFamily="34" charset="0"/>
              </a:rPr>
              <a:t>The aim of this project it to give information about the content of any shopping center to anyone who so wants to check current prices of available products, order products, spend less time in the market and shopping centers to reduce the stress and hustle of shopping and finding of customers.</a:t>
            </a:r>
            <a:endParaRPr lang="en-US" sz="2000" dirty="0">
              <a:latin typeface="Calibri" pitchFamily="34" charset="0"/>
              <a:cs typeface="Calibri" pitchFamily="34" charset="0"/>
            </a:endParaRPr>
          </a:p>
        </p:txBody>
      </p:sp>
    </p:spTree>
    <p:extLst>
      <p:ext uri="{BB962C8B-B14F-4D97-AF65-F5344CB8AC3E}">
        <p14:creationId xmlns="" xmlns:p14="http://schemas.microsoft.com/office/powerpoint/2010/main" val="3752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524000"/>
            <a:ext cx="7391400" cy="4585871"/>
          </a:xfrm>
          <a:prstGeom prst="rect">
            <a:avLst/>
          </a:prstGeom>
          <a:noFill/>
        </p:spPr>
        <p:txBody>
          <a:bodyPr wrap="square" rtlCol="0">
            <a:spAutoFit/>
          </a:bodyPr>
          <a:lstStyle/>
          <a:p>
            <a:r>
              <a:rPr lang="en-US" sz="2000" b="1" dirty="0" smtClean="0">
                <a:latin typeface="Calibri" pitchFamily="34" charset="0"/>
                <a:cs typeface="Calibri" pitchFamily="34" charset="0"/>
              </a:rPr>
              <a:t>The Objectives of using an online grocery market are to: - </a:t>
            </a:r>
          </a:p>
          <a:p>
            <a:endParaRPr lang="en-US" sz="2000" b="1"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Provide accessible information about products to customers who have are cut off by distance of other constrains but need to shop or window shop.</a:t>
            </a:r>
          </a:p>
          <a:p>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To minimize the difficulty of business owners from finding customers and reducing the cost of advertisement which are paid to most radio and television stations who genuinely allocate smallest of their broadcast time to such broadcast.</a:t>
            </a:r>
          </a:p>
          <a:p>
            <a:pPr>
              <a:buFont typeface="Arial" pitchFamily="34" charset="0"/>
              <a:buChar char="•"/>
            </a:pPr>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 Eliminate the unwanted patrol of window shoppers who take up space in various shops and markets. This goes a long way to reduce human traffic in our markets.</a:t>
            </a:r>
          </a:p>
          <a:p>
            <a:pPr>
              <a:buFont typeface="Arial" pitchFamily="34" charset="0"/>
              <a:buChar char="•"/>
            </a:pPr>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 Extremely minimize the losses due to shoplifting and cost associated with security</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676400"/>
            <a:ext cx="7391400" cy="369332"/>
          </a:xfrm>
          <a:prstGeom prst="rect">
            <a:avLst/>
          </a:prstGeom>
          <a:noFill/>
        </p:spPr>
        <p:txBody>
          <a:bodyPr wrap="square" rtlCol="0">
            <a:spAutoFit/>
          </a:bodyPr>
          <a:lstStyle/>
          <a:p>
            <a:endParaRPr lang="en-US" dirty="0"/>
          </a:p>
        </p:txBody>
      </p:sp>
      <p:sp>
        <p:nvSpPr>
          <p:cNvPr id="6" name="TextBox 5"/>
          <p:cNvSpPr txBox="1"/>
          <p:nvPr/>
        </p:nvSpPr>
        <p:spPr>
          <a:xfrm>
            <a:off x="457200" y="948690"/>
            <a:ext cx="8686800" cy="3231654"/>
          </a:xfrm>
          <a:prstGeom prst="rect">
            <a:avLst/>
          </a:prstGeom>
          <a:noFill/>
        </p:spPr>
        <p:txBody>
          <a:bodyPr wrap="square" rtlCol="0">
            <a:spAutoFit/>
          </a:bodyPr>
          <a:lstStyle/>
          <a:p>
            <a:r>
              <a:rPr lang="en-US" sz="2400" b="1" u="sng" dirty="0" smtClean="0">
                <a:latin typeface="Calibri" pitchFamily="34" charset="0"/>
                <a:cs typeface="Calibri" pitchFamily="34" charset="0"/>
              </a:rPr>
              <a:t>Modules:</a:t>
            </a:r>
          </a:p>
          <a:p>
            <a:endParaRPr lang="en-US" sz="2400" b="1" dirty="0" smtClean="0"/>
          </a:p>
          <a:p>
            <a:pPr>
              <a:buFont typeface="Arial" pitchFamily="34" charset="0"/>
              <a:buChar char="•"/>
            </a:pPr>
            <a:r>
              <a:rPr lang="en-US" sz="2000" b="1" dirty="0" smtClean="0">
                <a:latin typeface="Calibri" pitchFamily="34" charset="0"/>
                <a:cs typeface="Calibri" pitchFamily="34" charset="0"/>
              </a:rPr>
              <a:t>Shopping Management</a:t>
            </a:r>
          </a:p>
          <a:p>
            <a:pPr>
              <a:buFont typeface="Arial" pitchFamily="34" charset="0"/>
              <a:buChar char="•"/>
            </a:pPr>
            <a:endParaRPr lang="en-US" dirty="0" smtClean="0"/>
          </a:p>
          <a:p>
            <a:pPr>
              <a:buFont typeface="Arial" pitchFamily="34" charset="0"/>
              <a:buChar char="•"/>
            </a:pPr>
            <a:r>
              <a:rPr lang="en-US" sz="2000" b="1" dirty="0" smtClean="0">
                <a:latin typeface="Calibri" pitchFamily="34" charset="0"/>
                <a:cs typeface="Calibri" pitchFamily="34" charset="0"/>
              </a:rPr>
              <a:t>Customer Management</a:t>
            </a:r>
          </a:p>
          <a:p>
            <a:pPr>
              <a:buFont typeface="Arial" pitchFamily="34" charset="0"/>
              <a:buChar char="•"/>
            </a:pPr>
            <a:endParaRPr lang="en-US" dirty="0" smtClean="0">
              <a:latin typeface="Calibri" pitchFamily="34" charset="0"/>
              <a:cs typeface="Calibri" pitchFamily="34" charset="0"/>
            </a:endParaRPr>
          </a:p>
          <a:p>
            <a:pPr>
              <a:buFont typeface="Arial" pitchFamily="34" charset="0"/>
              <a:buChar char="•"/>
            </a:pPr>
            <a:r>
              <a:rPr lang="en-US" sz="2000" b="1" dirty="0" smtClean="0">
                <a:latin typeface="Calibri" pitchFamily="34" charset="0"/>
                <a:cs typeface="Calibri" pitchFamily="34" charset="0"/>
              </a:rPr>
              <a:t>Manage </a:t>
            </a:r>
            <a:r>
              <a:rPr lang="en-US" sz="2000" b="1" dirty="0" smtClean="0">
                <a:latin typeface="Calibri" pitchFamily="34" charset="0"/>
                <a:cs typeface="Calibri" pitchFamily="34" charset="0"/>
              </a:rPr>
              <a:t>Transactions</a:t>
            </a:r>
          </a:p>
          <a:p>
            <a:pPr>
              <a:buFont typeface="Arial" pitchFamily="34" charset="0"/>
              <a:buChar char="•"/>
            </a:pPr>
            <a:endParaRPr lang="en-US" sz="2000" b="1" dirty="0" smtClean="0">
              <a:latin typeface="Calibri" pitchFamily="34" charset="0"/>
              <a:cs typeface="Calibri" pitchFamily="34" charset="0"/>
            </a:endParaRPr>
          </a:p>
          <a:p>
            <a:pPr>
              <a:buFont typeface="Arial" pitchFamily="34" charset="0"/>
              <a:buChar char="•"/>
            </a:pPr>
            <a:r>
              <a:rPr lang="en-US" sz="2000" b="1" dirty="0" smtClean="0">
                <a:latin typeface="Calibri" pitchFamily="34" charset="0"/>
                <a:cs typeface="Calibri" pitchFamily="34" charset="0"/>
              </a:rPr>
              <a:t>Transaction and Reports Management</a:t>
            </a:r>
            <a:endParaRPr lang="en-US" sz="2400" b="1" dirty="0" smtClean="0">
              <a:latin typeface="Calibri" pitchFamily="34" charset="0"/>
              <a:cs typeface="Calibri" pitchFamily="34" charset="0"/>
            </a:endParaRPr>
          </a:p>
          <a:p>
            <a:endParaRPr lang="en-US" sz="2000" b="1" dirty="0" smtClean="0">
              <a:latin typeface="Calibri" pitchFamily="34" charset="0"/>
              <a:cs typeface="Calibri" pitchFamily="34" charset="0"/>
            </a:endParaRPr>
          </a:p>
        </p:txBody>
      </p:sp>
    </p:spTree>
    <p:extLst>
      <p:ext uri="{BB962C8B-B14F-4D97-AF65-F5344CB8AC3E}">
        <p14:creationId xmlns="" xmlns:p14="http://schemas.microsoft.com/office/powerpoint/2010/main" val="2430014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371600"/>
            <a:ext cx="8305800" cy="3877985"/>
          </a:xfrm>
          <a:prstGeom prst="rect">
            <a:avLst/>
          </a:prstGeom>
          <a:noFill/>
        </p:spPr>
        <p:txBody>
          <a:bodyPr wrap="square" rtlCol="0">
            <a:spAutoFit/>
          </a:bodyPr>
          <a:lstStyle/>
          <a:p>
            <a:r>
              <a:rPr lang="en-US" sz="2400" b="1" dirty="0" smtClean="0">
                <a:latin typeface="Calibri" pitchFamily="34" charset="0"/>
                <a:cs typeface="Calibri" pitchFamily="34" charset="0"/>
              </a:rPr>
              <a:t>Advantages of the proposed system</a:t>
            </a:r>
          </a:p>
          <a:p>
            <a:endParaRPr lang="en-US" sz="2400" b="1" dirty="0" smtClean="0">
              <a:latin typeface="Calibri" pitchFamily="34" charset="0"/>
              <a:cs typeface="Calibri" pitchFamily="34" charset="0"/>
            </a:endParaRPr>
          </a:p>
          <a:p>
            <a:r>
              <a:rPr lang="en-US" dirty="0" smtClean="0">
                <a:latin typeface="Calibri" pitchFamily="34" charset="0"/>
                <a:cs typeface="Calibri" pitchFamily="34" charset="0"/>
              </a:rPr>
              <a:t>This grocery shop will be an online shop. This makes it possible for anyone to access it anywhere in the world. Below are some benefits of this; </a:t>
            </a:r>
          </a:p>
          <a:p>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Incredible </a:t>
            </a:r>
          </a:p>
          <a:p>
            <a:pPr>
              <a:buFont typeface="Arial" pitchFamily="34" charset="0"/>
              <a:buChar char="•"/>
            </a:pPr>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Price comparisons is made possible </a:t>
            </a:r>
          </a:p>
          <a:p>
            <a:pPr>
              <a:buFont typeface="Arial" pitchFamily="34" charset="0"/>
              <a:buChar char="•"/>
            </a:pPr>
            <a:endParaRPr lang="en-US" dirty="0" smtClean="0">
              <a:latin typeface="Calibri" pitchFamily="34" charset="0"/>
              <a:cs typeface="Calibri" pitchFamily="34" charset="0"/>
            </a:endParaRPr>
          </a:p>
          <a:p>
            <a:pPr>
              <a:buFont typeface="Arial" pitchFamily="34" charset="0"/>
              <a:buChar char="•"/>
            </a:pPr>
            <a:r>
              <a:rPr lang="en-US" dirty="0" smtClean="0">
                <a:latin typeface="Calibri" pitchFamily="34" charset="0"/>
                <a:cs typeface="Calibri" pitchFamily="34" charset="0"/>
              </a:rPr>
              <a:t> It comes with the infinite choice for customers to see the best product available.</a:t>
            </a:r>
          </a:p>
          <a:p>
            <a:pPr>
              <a:buFont typeface="Arial" pitchFamily="34" charset="0"/>
              <a:buChar char="•"/>
            </a:pPr>
            <a:endParaRPr lang="en-US" dirty="0" smtClean="0"/>
          </a:p>
          <a:p>
            <a:pPr>
              <a:buFont typeface="Arial" pitchFamily="34" charset="0"/>
              <a:buChar char="•"/>
            </a:pPr>
            <a:r>
              <a:rPr lang="en-US" dirty="0" smtClean="0">
                <a:latin typeface="Calibri" pitchFamily="34" charset="0"/>
                <a:cs typeface="Calibri" pitchFamily="34" charset="0"/>
              </a:rPr>
              <a:t>Customer reviews are made relevant and leave comments for other shoppers to read for better shopping experience.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7391400" cy="6096000"/>
          </a:xfrm>
          <a:prstGeom prst="rect">
            <a:avLst/>
          </a:prstGeom>
          <a:noFill/>
        </p:spPr>
        <p:txBody>
          <a:bodyPr wrap="square" rtlCol="0">
            <a:spAutoFit/>
          </a:bodyPr>
          <a:lstStyle/>
          <a:p>
            <a:r>
              <a:rPr lang="en-US" sz="2000" b="1" dirty="0" smtClean="0">
                <a:latin typeface="Calibri" pitchFamily="34" charset="0"/>
                <a:cs typeface="Calibri" pitchFamily="34" charset="0"/>
              </a:rPr>
              <a:t>Scope of the proposed system</a:t>
            </a:r>
          </a:p>
          <a:p>
            <a:r>
              <a:rPr lang="en-US" dirty="0" smtClean="0"/>
              <a:t>The online grocery market will be made up various parts which include:</a:t>
            </a:r>
          </a:p>
          <a:p>
            <a:endParaRPr lang="en-US" dirty="0" smtClean="0"/>
          </a:p>
          <a:p>
            <a:r>
              <a:rPr lang="en-US" b="1" dirty="0" smtClean="0">
                <a:latin typeface="Calibri" pitchFamily="34" charset="0"/>
                <a:cs typeface="Calibri" pitchFamily="34" charset="0"/>
              </a:rPr>
              <a:t>Product catalog- </a:t>
            </a:r>
            <a:r>
              <a:rPr lang="en-US" dirty="0" smtClean="0"/>
              <a:t>An organization of the products will be made for clear navigation of the site which will mean it will be </a:t>
            </a:r>
            <a:r>
              <a:rPr lang="en-US" dirty="0" err="1" smtClean="0"/>
              <a:t>browseable</a:t>
            </a:r>
            <a:r>
              <a:rPr lang="en-US" dirty="0" smtClean="0"/>
              <a:t> by all </a:t>
            </a:r>
          </a:p>
          <a:p>
            <a:endParaRPr lang="en-US" dirty="0" smtClean="0"/>
          </a:p>
          <a:p>
            <a:r>
              <a:rPr lang="en-US" b="1" dirty="0" smtClean="0">
                <a:latin typeface="Calibri" pitchFamily="34" charset="0"/>
                <a:cs typeface="Calibri" pitchFamily="34" charset="0"/>
              </a:rPr>
              <a:t>Product attributes</a:t>
            </a:r>
            <a:r>
              <a:rPr lang="en-US" dirty="0" smtClean="0"/>
              <a:t>- Customers need to what product they need before logging on to make a purchase. Attributes are generally accepted as a must: product name, category, description, price, and photo / image of the product.</a:t>
            </a:r>
          </a:p>
          <a:p>
            <a:endParaRPr lang="en-US" dirty="0" smtClean="0"/>
          </a:p>
          <a:p>
            <a:r>
              <a:rPr lang="en-US" b="1" dirty="0" smtClean="0">
                <a:latin typeface="Calibri" pitchFamily="34" charset="0"/>
                <a:cs typeface="Calibri" pitchFamily="34" charset="0"/>
              </a:rPr>
              <a:t> Check out- </a:t>
            </a:r>
            <a:r>
              <a:rPr lang="en-US" dirty="0" smtClean="0"/>
              <a:t>The </a:t>
            </a:r>
            <a:r>
              <a:rPr lang="en-US" dirty="0" err="1" smtClean="0"/>
              <a:t>eCommerce</a:t>
            </a:r>
            <a:r>
              <a:rPr lang="en-US" dirty="0" smtClean="0"/>
              <a:t> checkout needs to provide a way to take payment, append relevant taxes (if necessary), compute shipping and handling costs, provide a sub-total of the amount due, collect billing and shipping information from the customer.</a:t>
            </a:r>
          </a:p>
          <a:p>
            <a:endParaRPr lang="en-US" dirty="0" smtClean="0"/>
          </a:p>
          <a:p>
            <a:r>
              <a:rPr lang="en-US" dirty="0" smtClean="0"/>
              <a:t> </a:t>
            </a:r>
            <a:r>
              <a:rPr lang="en-US" b="1" dirty="0" smtClean="0">
                <a:latin typeface="Calibri" pitchFamily="34" charset="0"/>
                <a:cs typeface="Calibri" pitchFamily="34" charset="0"/>
              </a:rPr>
              <a:t>Reporting &amp; order tracking</a:t>
            </a:r>
            <a:r>
              <a:rPr lang="en-US" dirty="0" smtClean="0"/>
              <a:t>.-Some stores have a way to track the status of the order through the fulfillment and shipping stages. </a:t>
            </a:r>
          </a:p>
          <a:p>
            <a:r>
              <a:rPr lang="en-US" dirty="0" smtClean="0"/>
              <a:t> Security is vital- The website will be encrypted with HTTPS, at a minimum to ensure losses are not made.</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689</Words>
  <Application>Microsoft Office PowerPoint</Application>
  <PresentationFormat>On-screen Show (4:3)</PresentationFormat>
  <Paragraphs>81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Welcome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SARITA</dc:creator>
  <cp:lastModifiedBy>shree</cp:lastModifiedBy>
  <cp:revision>45</cp:revision>
  <dcterms:created xsi:type="dcterms:W3CDTF">2000-12-31T18:40:13Z</dcterms:created>
  <dcterms:modified xsi:type="dcterms:W3CDTF">2022-05-01T20:00:53Z</dcterms:modified>
</cp:coreProperties>
</file>