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4" r:id="rId4"/>
    <p:sldId id="265" r:id="rId5"/>
    <p:sldId id="262" r:id="rId6"/>
    <p:sldId id="285" r:id="rId7"/>
    <p:sldId id="286" r:id="rId8"/>
    <p:sldId id="288" r:id="rId9"/>
    <p:sldId id="291" r:id="rId10"/>
    <p:sldId id="287" r:id="rId11"/>
    <p:sldId id="289" r:id="rId12"/>
    <p:sldId id="290" r:id="rId13"/>
    <p:sldId id="283" r:id="rId14"/>
    <p:sldId id="284" r:id="rId15"/>
    <p:sldId id="259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ibre Baskerville" panose="02000000000000000000" pitchFamily="2" charset="0"/>
      <p:regular r:id="rId22"/>
      <p:bold r:id="rId23"/>
      <p:italic r:id="rId24"/>
    </p:embeddedFont>
    <p:embeddedFont>
      <p:font typeface="Segoe UI Semibold" panose="020B0702040204020203" pitchFamily="34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4660"/>
  </p:normalViewPr>
  <p:slideViewPr>
    <p:cSldViewPr snapToGrid="0">
      <p:cViewPr varScale="1">
        <p:scale>
          <a:sx n="69" d="100"/>
          <a:sy n="69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084974" y="3814968"/>
            <a:ext cx="854146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>
                <a:solidFill>
                  <a:srgbClr val="DF161E"/>
                </a:solidFill>
                <a:latin typeface="Segoe UI Semibold" panose="020B0702040204020203" pitchFamily="34" charset="0"/>
                <a:ea typeface="Calibri"/>
                <a:cs typeface="Segoe UI Semibold" panose="020B0702040204020203" pitchFamily="34" charset="0"/>
                <a:sym typeface="Calibri"/>
              </a:rPr>
              <a:t>Handwritten Alphabets Recognition</a:t>
            </a:r>
            <a:endParaRPr sz="4800" b="1" dirty="0">
              <a:solidFill>
                <a:srgbClr val="DF161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/>
          <a:lstStyle/>
          <a:p>
            <a:r>
              <a:rPr lang="en-US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Model Evaluation</a:t>
            </a:r>
            <a:endParaRPr lang="en-IN" dirty="0">
              <a:solidFill>
                <a:srgbClr val="DF161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85D4-7924-4E54-A621-D619A85E3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8424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Visualization of </a:t>
            </a:r>
            <a:r>
              <a:rPr lang="en-IN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accuracy_score</a:t>
            </a: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C22E8-4132-D032-D2F3-E8A081F0B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82" y="1911928"/>
            <a:ext cx="7069276" cy="3832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336B81-2EEC-7193-CEE1-32B99E528D04}"/>
              </a:ext>
            </a:extLst>
          </p:cNvPr>
          <p:cNvSpPr txBox="1"/>
          <p:nvPr/>
        </p:nvSpPr>
        <p:spPr>
          <a:xfrm>
            <a:off x="7394416" y="2132011"/>
            <a:ext cx="46605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From the above Plot we can see that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XGBoost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outperformed all other Models with 98.7 accuracy.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Naive Bayes is the worst algorithm for predicting Alphabets.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Random forest is very close to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XGBoost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in Predicting the data.</a:t>
            </a: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32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/>
          <a:lstStyle/>
          <a:p>
            <a:r>
              <a:rPr lang="en-US" dirty="0" err="1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XGBoost</a:t>
            </a:r>
            <a:r>
              <a:rPr lang="en-US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Model Evaluation</a:t>
            </a:r>
            <a:endParaRPr lang="en-IN" dirty="0">
              <a:solidFill>
                <a:srgbClr val="DF161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85D4-7924-4E54-A621-D619A85E3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738A1-6041-5391-FC23-43CA6A0F8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58" y="1404272"/>
            <a:ext cx="5772956" cy="47726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E7A1DF-3846-6CBB-E187-0BC5B5D66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052" y="1354740"/>
            <a:ext cx="5331189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/>
          <a:lstStyle/>
          <a:p>
            <a:r>
              <a:rPr lang="en-US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Model Deployment</a:t>
            </a:r>
            <a:endParaRPr lang="en-IN" dirty="0">
              <a:solidFill>
                <a:srgbClr val="DF161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85D4-7924-4E54-A621-D619A85E3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3801"/>
            <a:ext cx="10515600" cy="49831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Model is deployed for </a:t>
            </a:r>
            <a:r>
              <a:rPr lang="en-US" sz="2000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XGBoost</a:t>
            </a:r>
            <a:r>
              <a:rPr lang="en-US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algorithm using </a:t>
            </a:r>
            <a:r>
              <a:rPr lang="en-US" sz="2000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streamlit</a:t>
            </a:r>
            <a:r>
              <a:rPr lang="en-US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C626C8-56CC-BAAD-9C17-43C979072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1" y="1690688"/>
            <a:ext cx="5361708" cy="509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5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/>
          <a:lstStyle/>
          <a:p>
            <a:r>
              <a:rPr lang="en-US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Conclusion.</a:t>
            </a:r>
            <a:endParaRPr lang="en-IN" dirty="0">
              <a:solidFill>
                <a:srgbClr val="DF161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85D4-7924-4E54-A621-D619A85E3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given image dataset is unbalanced.</a:t>
            </a:r>
          </a:p>
          <a:p>
            <a:r>
              <a:rPr lang="en-IN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XGBoost</a:t>
            </a: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algorithm performed well when compared to other algorithms.</a:t>
            </a:r>
          </a:p>
          <a:p>
            <a:r>
              <a:rPr lang="en-US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Naive Bayes algorithm is not suitable for the given data.</a:t>
            </a:r>
          </a:p>
          <a:p>
            <a:endParaRPr lang="en-US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0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/>
          <a:lstStyle/>
          <a:p>
            <a:r>
              <a:rPr lang="en-US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Problems Faced</a:t>
            </a:r>
            <a:endParaRPr lang="en-IN" dirty="0">
              <a:solidFill>
                <a:srgbClr val="DF161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85D4-7924-4E54-A621-D619A85E3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During extracting the data from zip file.</a:t>
            </a:r>
          </a:p>
          <a:p>
            <a:r>
              <a:rPr lang="en-US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During reading and converting image data we applied different methods to find best method.</a:t>
            </a:r>
          </a:p>
          <a:p>
            <a:r>
              <a:rPr lang="en-US" sz="2000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Colab</a:t>
            </a:r>
            <a:r>
              <a:rPr lang="en-US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crashing due to using all RAM.</a:t>
            </a:r>
          </a:p>
          <a:p>
            <a:r>
              <a:rPr lang="en-US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Training models with KNN and SVM took long time.</a:t>
            </a:r>
          </a:p>
          <a:p>
            <a:pPr marL="114300" indent="0">
              <a:buNone/>
            </a:pPr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/>
          <a:lstStyle/>
          <a:p>
            <a:r>
              <a:rPr lang="en-US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About me</a:t>
            </a:r>
            <a:endParaRPr lang="en-IN" dirty="0">
              <a:solidFill>
                <a:srgbClr val="DF161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C76C79-E262-4244-B582-BA6CD0C6ADC2}"/>
              </a:ext>
            </a:extLst>
          </p:cNvPr>
          <p:cNvSpPr txBox="1"/>
          <p:nvPr/>
        </p:nvSpPr>
        <p:spPr>
          <a:xfrm>
            <a:off x="665018" y="1690688"/>
            <a:ext cx="472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Name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Susmith Preetham</a:t>
            </a:r>
          </a:p>
          <a:p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IN" sz="2000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Background</a:t>
            </a: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</a:t>
            </a:r>
            <a:r>
              <a:rPr lang="en-IN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Btech</a:t>
            </a: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(Mechanical)</a:t>
            </a:r>
          </a:p>
        </p:txBody>
      </p:sp>
    </p:spTree>
    <p:extLst>
      <p:ext uri="{BB962C8B-B14F-4D97-AF65-F5344CB8AC3E}">
        <p14:creationId xmlns:p14="http://schemas.microsoft.com/office/powerpoint/2010/main" val="123345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/>
          <a:lstStyle/>
          <a:p>
            <a:r>
              <a:rPr lang="en-IN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Problem Statement.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85D4-7924-4E54-A621-D619A85E3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To develop a machine learning model that can accurately recognize handwritten alphabets from given Image Data.</a:t>
            </a:r>
          </a:p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Given dataset of images containing handwritten letters of the alphabet, the goal is to train a model that can correctly classify each image into its corresponding letter class.</a:t>
            </a:r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Finally, Deploy the best machine learning model to classify the letter based on the provided image.</a:t>
            </a: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1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/>
          <a:lstStyle/>
          <a:p>
            <a:r>
              <a:rPr lang="en-IN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Objective of the Project.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85D4-7924-4E54-A621-D619A85E3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goal is to create a robust classification model that can efficiently learn the patterns and features present in images of handwritten letters. </a:t>
            </a:r>
          </a:p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model should generalize well to unseen data and accurately predict the correct letters for new handwriting patterns.</a:t>
            </a:r>
          </a:p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primary goal is to achieve high accuracy in letter recognition, ensuring that the model can differentiate between different letters with minimal errors. </a:t>
            </a:r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/>
          <a:lstStyle/>
          <a:p>
            <a:endParaRPr lang="en-IN" dirty="0">
              <a:solidFill>
                <a:srgbClr val="DF161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85D4-7924-4E54-A621-D619A85E3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E220F2-02DB-BBC2-5D6D-82A6BB070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43BCF38-0942-DE9D-1DBD-39B6C6B46C76}"/>
              </a:ext>
            </a:extLst>
          </p:cNvPr>
          <p:cNvSpPr txBox="1">
            <a:spLocks/>
          </p:cNvSpPr>
          <p:nvPr/>
        </p:nvSpPr>
        <p:spPr>
          <a:xfrm>
            <a:off x="665018" y="29125"/>
            <a:ext cx="10688782" cy="166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Libraries Used</a:t>
            </a:r>
            <a:endParaRPr lang="en-IN" dirty="0">
              <a:solidFill>
                <a:srgbClr val="DF161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30CE1F-4267-966E-FDEE-AF2620C8B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97576F-9748-7C8D-150B-43997111D4C6}"/>
              </a:ext>
            </a:extLst>
          </p:cNvPr>
          <p:cNvSpPr txBox="1"/>
          <p:nvPr/>
        </p:nvSpPr>
        <p:spPr>
          <a:xfrm>
            <a:off x="665018" y="1690688"/>
            <a:ext cx="670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Processing and 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Pandas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Numpy</a:t>
            </a:r>
            <a:endParaRPr lang="en-IN" sz="28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PIL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1A16B8-0C46-C3F6-35A9-B1CAE5AF770C}"/>
              </a:ext>
            </a:extLst>
          </p:cNvPr>
          <p:cNvSpPr txBox="1"/>
          <p:nvPr/>
        </p:nvSpPr>
        <p:spPr>
          <a:xfrm>
            <a:off x="665018" y="3933825"/>
            <a:ext cx="56665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Matplotlib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Seaborn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Plotly</a:t>
            </a:r>
            <a:endParaRPr lang="en-IN" sz="28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981020-7838-0AC5-F13B-DE99D34A232E}"/>
              </a:ext>
            </a:extLst>
          </p:cNvPr>
          <p:cNvSpPr txBox="1"/>
          <p:nvPr/>
        </p:nvSpPr>
        <p:spPr>
          <a:xfrm>
            <a:off x="5334000" y="4001294"/>
            <a:ext cx="61929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Model Building and 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cikit-Learn</a:t>
            </a:r>
            <a:endParaRPr lang="en-US" sz="28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XGBoost</a:t>
            </a:r>
            <a:endParaRPr lang="en-IN" sz="28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090150-08BA-F2F5-880F-74A5EFE9AFA9}"/>
              </a:ext>
            </a:extLst>
          </p:cNvPr>
          <p:cNvSpPr txBox="1"/>
          <p:nvPr/>
        </p:nvSpPr>
        <p:spPr>
          <a:xfrm>
            <a:off x="3498272" y="2121575"/>
            <a:ext cx="174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OS</a:t>
            </a:r>
            <a:endParaRPr lang="en-IN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59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/>
      <p:bldP spid="11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/>
          <a:lstStyle/>
          <a:p>
            <a:r>
              <a:rPr lang="en-US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Collection and Processing</a:t>
            </a:r>
            <a:endParaRPr lang="en-IN" dirty="0">
              <a:solidFill>
                <a:srgbClr val="DF161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85D4-7924-4E54-A621-D619A85E3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609" y="1364170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Reading all Extracted images from mnist.zip.</a:t>
            </a:r>
          </a:p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Resizing the images to size (28 x 28) and converting to grayscale.</a:t>
            </a:r>
          </a:p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Flattening the image and converting to 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numpy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array.</a:t>
            </a:r>
          </a:p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Creating 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DataFrame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from the 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numpy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array and saving as CSV file.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9F4E3B-D697-539E-DC46-9CE72B5AA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320" y="3747659"/>
            <a:ext cx="10345480" cy="2181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4461E4-5CAE-D09A-6913-898710C92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3035" y="823009"/>
            <a:ext cx="2303947" cy="228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3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/>
          <a:lstStyle/>
          <a:p>
            <a:r>
              <a:rPr lang="en-US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Analysis</a:t>
            </a:r>
            <a:endParaRPr lang="en-IN" dirty="0">
              <a:solidFill>
                <a:srgbClr val="DF161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85D4-7924-4E54-A621-D619A85E3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 you can see from the above bar chart, "O" appears most frequently, followed by "S". </a:t>
            </a:r>
          </a:p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And the lowest frequency is observed for "F" and "I".</a:t>
            </a:r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D0AB83-3596-791E-3941-2DE356D31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287719"/>
            <a:ext cx="7058947" cy="3773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140BA5-8CAE-B1DD-A4B9-17F2F15FA977}"/>
              </a:ext>
            </a:extLst>
          </p:cNvPr>
          <p:cNvSpPr txBox="1"/>
          <p:nvPr/>
        </p:nvSpPr>
        <p:spPr>
          <a:xfrm>
            <a:off x="2923309" y="1454727"/>
            <a:ext cx="297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Labels Vs 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40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/>
          <a:lstStyle/>
          <a:p>
            <a:r>
              <a:rPr lang="en-US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ML model building</a:t>
            </a:r>
            <a:endParaRPr lang="en-IN" dirty="0">
              <a:solidFill>
                <a:srgbClr val="DF161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85D4-7924-4E54-A621-D619A85E3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74618"/>
            <a:ext cx="10515600" cy="490234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Reading from CSV file and splitting data into Train and Test using test size as 0.3 .</a:t>
            </a:r>
            <a:endParaRPr lang="en-US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Train and Test data are used to fit the model and predict the output.</a:t>
            </a:r>
          </a:p>
          <a:p>
            <a:r>
              <a:rPr lang="en-US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Algorithms used for building machine learning model.</a:t>
            </a:r>
          </a:p>
          <a:p>
            <a:r>
              <a:rPr lang="en-US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1. </a:t>
            </a:r>
            <a:r>
              <a:rPr lang="en-IN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KNeighborsClassifier</a:t>
            </a: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2. </a:t>
            </a:r>
            <a:r>
              <a:rPr lang="en-IN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DecisionTreeClassifier</a:t>
            </a: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3. </a:t>
            </a:r>
            <a:r>
              <a:rPr lang="en-IN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RandomForestClassifier</a:t>
            </a: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4. </a:t>
            </a:r>
            <a:r>
              <a:rPr lang="en-IN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LogisticRegression</a:t>
            </a: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5. Naïve Bayes</a:t>
            </a:r>
          </a:p>
          <a:p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6. Support Vector Machine (SVM)</a:t>
            </a:r>
          </a:p>
          <a:p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7. </a:t>
            </a:r>
            <a:r>
              <a:rPr lang="en-IN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XGBoost</a:t>
            </a: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0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/>
          <a:lstStyle/>
          <a:p>
            <a:r>
              <a:rPr lang="en-US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Model Evaluation</a:t>
            </a:r>
            <a:endParaRPr lang="en-IN" dirty="0">
              <a:solidFill>
                <a:srgbClr val="DF161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85D4-7924-4E54-A621-D619A85E3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8424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Models are evaluated using </a:t>
            </a:r>
            <a:r>
              <a:rPr lang="en-IN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accuracy_score</a:t>
            </a: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IN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precision_score</a:t>
            </a: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IN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recall_score</a:t>
            </a: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.</a:t>
            </a: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A9EDEA-C5BF-D821-DE01-DBCE9E4F6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18" y="1853487"/>
            <a:ext cx="5774164" cy="363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6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490</Words>
  <Application>Microsoft Office PowerPoint</Application>
  <PresentationFormat>Widescreen</PresentationFormat>
  <Paragraphs>83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Libre Baskerville</vt:lpstr>
      <vt:lpstr>Segoe UI Semibold</vt:lpstr>
      <vt:lpstr>Calibri</vt:lpstr>
      <vt:lpstr>Office Theme</vt:lpstr>
      <vt:lpstr>PowerPoint Presentation</vt:lpstr>
      <vt:lpstr>About me</vt:lpstr>
      <vt:lpstr>Problem Statement.</vt:lpstr>
      <vt:lpstr>Objective of the Project.</vt:lpstr>
      <vt:lpstr>PowerPoint Presentation</vt:lpstr>
      <vt:lpstr>Data Collection and Processing</vt:lpstr>
      <vt:lpstr>Data Analysis</vt:lpstr>
      <vt:lpstr>ML model building</vt:lpstr>
      <vt:lpstr>Model Evaluation</vt:lpstr>
      <vt:lpstr>Model Evaluation</vt:lpstr>
      <vt:lpstr>XGBoost Model Evaluation</vt:lpstr>
      <vt:lpstr>Model Deployment</vt:lpstr>
      <vt:lpstr>Conclusion.</vt:lpstr>
      <vt:lpstr>Problems Faced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susmith preetham</cp:lastModifiedBy>
  <cp:revision>27</cp:revision>
  <dcterms:created xsi:type="dcterms:W3CDTF">2021-02-16T05:19:01Z</dcterms:created>
  <dcterms:modified xsi:type="dcterms:W3CDTF">2023-05-24T07:59:21Z</dcterms:modified>
</cp:coreProperties>
</file>