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289" r:id="rId3"/>
    <p:sldId id="273" r:id="rId4"/>
    <p:sldId id="287" r:id="rId5"/>
    <p:sldId id="281" r:id="rId6"/>
    <p:sldId id="282" r:id="rId7"/>
    <p:sldId id="292" r:id="rId8"/>
    <p:sldId id="293" r:id="rId9"/>
    <p:sldId id="326" r:id="rId10"/>
    <p:sldId id="328" r:id="rId11"/>
    <p:sldId id="288" r:id="rId12"/>
    <p:sldId id="294" r:id="rId13"/>
    <p:sldId id="295" r:id="rId14"/>
    <p:sldId id="290" r:id="rId15"/>
    <p:sldId id="296" r:id="rId16"/>
    <p:sldId id="298" r:id="rId17"/>
    <p:sldId id="297" r:id="rId18"/>
    <p:sldId id="299" r:id="rId19"/>
    <p:sldId id="300" r:id="rId20"/>
    <p:sldId id="291" r:id="rId21"/>
    <p:sldId id="305" r:id="rId22"/>
    <p:sldId id="301" r:id="rId23"/>
    <p:sldId id="304" r:id="rId24"/>
    <p:sldId id="302" r:id="rId25"/>
    <p:sldId id="306" r:id="rId26"/>
    <p:sldId id="307" r:id="rId27"/>
    <p:sldId id="303" r:id="rId28"/>
    <p:sldId id="308" r:id="rId29"/>
    <p:sldId id="311" r:id="rId30"/>
    <p:sldId id="329" r:id="rId31"/>
    <p:sldId id="320" r:id="rId32"/>
    <p:sldId id="330" r:id="rId33"/>
    <p:sldId id="312" r:id="rId34"/>
    <p:sldId id="313" r:id="rId35"/>
    <p:sldId id="324" r:id="rId36"/>
    <p:sldId id="314" r:id="rId37"/>
    <p:sldId id="316" r:id="rId38"/>
    <p:sldId id="317" r:id="rId39"/>
    <p:sldId id="318" r:id="rId40"/>
    <p:sldId id="319" r:id="rId41"/>
    <p:sldId id="325" r:id="rId42"/>
    <p:sldId id="327" r:id="rId43"/>
    <p:sldId id="277" r:id="rId44"/>
    <p:sldId id="2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28-04-2023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Secure Voting System Through Face Recognition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 </a:t>
            </a:r>
            <a:r>
              <a:rPr lang="en-US" sz="1600" b="0" cap="small" baseline="0" dirty="0" smtClean="0">
                <a:solidFill>
                  <a:schemeClr val="bg1"/>
                </a:solidFill>
                <a:latin typeface="Times New Roman" panose="02020603050405020304" pitchFamily="18" charset="0"/>
                <a:cs typeface="Times New Roman" panose="02020603050405020304" pitchFamily="18" charset="0"/>
              </a:rPr>
              <a:t>B2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Secure%20Voting%20System%20Through%20Face%20Recognition%20Research%20Paper.doc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OneDrive/Desktop/Final%20Project/v0.pdf" TargetMode="External"/><Relationship Id="rId2" Type="http://schemas.openxmlformats.org/officeDocument/2006/relationships/hyperlink" Target="../OneDrive/Desktop/Final%20Project/v2.pdf" TargetMode="External"/><Relationship Id="rId1" Type="http://schemas.openxmlformats.org/officeDocument/2006/relationships/slideLayout" Target="../slideLayouts/slideLayout2.xml"/><Relationship Id="rId6" Type="http://schemas.openxmlformats.org/officeDocument/2006/relationships/hyperlink" Target="r5.pdf" TargetMode="External"/><Relationship Id="rId5" Type="http://schemas.openxmlformats.org/officeDocument/2006/relationships/hyperlink" Target="../OneDrive/Desktop/papers/r4.pdf" TargetMode="External"/><Relationship Id="rId4" Type="http://schemas.openxmlformats.org/officeDocument/2006/relationships/hyperlink" Target="../OneDrive/Desktop/Final%20Project/v1.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smtClean="0">
                <a:effectLst>
                  <a:outerShdw blurRad="38100" dist="38100" dir="2700000" algn="tl">
                    <a:srgbClr val="000000">
                      <a:alpha val="43137"/>
                    </a:srgbClr>
                  </a:outerShdw>
                </a:effectLst>
              </a:rPr>
              <a:t>Susmitha CRG</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194G1A05B3</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smtClean="0">
                <a:effectLst>
                  <a:outerShdw blurRad="38100" dist="38100" dir="2700000" algn="tl">
                    <a:srgbClr val="000000">
                      <a:alpha val="43137"/>
                    </a:srgbClr>
                  </a:outerShdw>
                </a:effectLst>
              </a:rPr>
              <a:t>Mrs. S. </a:t>
            </a:r>
            <a:r>
              <a:rPr lang="en-US" sz="2400" b="0" dirty="0" err="1" smtClean="0">
                <a:effectLst>
                  <a:outerShdw blurRad="38100" dist="38100" dir="2700000" algn="tl">
                    <a:srgbClr val="000000">
                      <a:alpha val="43137"/>
                    </a:srgbClr>
                  </a:outerShdw>
                </a:effectLst>
              </a:rPr>
              <a:t>Sunitha</a:t>
            </a:r>
            <a:r>
              <a:rPr lang="en-US" sz="2400" b="0" dirty="0" smtClean="0">
                <a:effectLst>
                  <a:outerShdw blurRad="38100" dist="38100" dir="2700000" algn="tl">
                    <a:srgbClr val="000000">
                      <a:alpha val="43137"/>
                    </a:srgbClr>
                  </a:outerShdw>
                </a:effectLst>
              </a:rPr>
              <a:t>, </a:t>
            </a:r>
            <a:r>
              <a:rPr lang="en-US" sz="1000" b="0" dirty="0" err="1" smtClean="0">
                <a:effectLst>
                  <a:outerShdw blurRad="38100" dist="38100" dir="2700000" algn="tl">
                    <a:srgbClr val="000000">
                      <a:alpha val="43137"/>
                    </a:srgbClr>
                  </a:outerShdw>
                </a:effectLst>
              </a:rPr>
              <a:t>M.Tech</a:t>
            </a:r>
            <a:r>
              <a:rPr lang="en-US" sz="1000" b="0" dirty="0" smtClean="0">
                <a:effectLst>
                  <a:outerShdw blurRad="38100" dist="38100" dir="2700000" algn="tl">
                    <a:srgbClr val="000000">
                      <a:alpha val="43137"/>
                    </a:srgbClr>
                  </a:outerShdw>
                </a:effectLst>
              </a:rPr>
              <a:t>(</a:t>
            </a:r>
            <a:r>
              <a:rPr lang="en-US" sz="1000" b="0" dirty="0" err="1" smtClean="0">
                <a:effectLst>
                  <a:outerShdw blurRad="38100" dist="38100" dir="2700000" algn="tl">
                    <a:srgbClr val="000000">
                      <a:alpha val="43137"/>
                    </a:srgbClr>
                  </a:outerShdw>
                </a:effectLst>
              </a:rPr>
              <a:t>Ph.D</a:t>
            </a:r>
            <a:r>
              <a:rPr lang="en-US" sz="1000" b="0" dirty="0" smtClean="0">
                <a:effectLst>
                  <a:outerShdw blurRad="38100" dist="38100" dir="2700000" algn="tl">
                    <a:srgbClr val="000000">
                      <a:alpha val="43137"/>
                    </a:srgbClr>
                  </a:outerShdw>
                </a:effectLst>
              </a:rPr>
              <a:t>)</a:t>
            </a:r>
            <a:endParaRPr lang="en-IN" sz="10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2022-2023</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err="1" smtClean="0">
                <a:effectLst>
                  <a:outerShdw blurRad="38100" dist="38100" dir="2700000" algn="tl">
                    <a:srgbClr val="000000">
                      <a:alpha val="43137"/>
                    </a:srgbClr>
                  </a:outerShdw>
                </a:effectLst>
              </a:rPr>
              <a:t>Rohini</a:t>
            </a:r>
            <a:r>
              <a:rPr lang="en-IN" sz="2600" b="0" dirty="0" smtClean="0">
                <a:effectLst>
                  <a:outerShdw blurRad="38100" dist="38100" dir="2700000" algn="tl">
                    <a:srgbClr val="000000">
                      <a:alpha val="43137"/>
                    </a:srgbClr>
                  </a:outerShdw>
                </a:effectLst>
              </a:rPr>
              <a:t> M</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194G1A0581</a:t>
            </a: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smtClean="0">
                <a:effectLst>
                  <a:outerShdw blurRad="38100" dist="38100" dir="2700000" algn="tl">
                    <a:srgbClr val="000000">
                      <a:alpha val="43137"/>
                    </a:srgbClr>
                  </a:outerShdw>
                </a:effectLst>
              </a:rPr>
              <a:t>Sai</a:t>
            </a:r>
            <a:r>
              <a:rPr lang="en-US" sz="2600" b="0" dirty="0" smtClean="0">
                <a:effectLst>
                  <a:outerShdw blurRad="38100" dist="38100" dir="2700000" algn="tl">
                    <a:srgbClr val="000000">
                      <a:alpha val="43137"/>
                    </a:srgbClr>
                  </a:outerShdw>
                </a:effectLst>
              </a:rPr>
              <a:t> </a:t>
            </a:r>
            <a:r>
              <a:rPr lang="en-US" sz="2600" b="0" dirty="0" err="1" smtClean="0">
                <a:effectLst>
                  <a:outerShdw blurRad="38100" dist="38100" dir="2700000" algn="tl">
                    <a:srgbClr val="000000">
                      <a:alpha val="43137"/>
                    </a:srgbClr>
                  </a:outerShdw>
                </a:effectLst>
              </a:rPr>
              <a:t>Preethi</a:t>
            </a:r>
            <a:r>
              <a:rPr lang="en-US" sz="2600" b="0" smtClean="0">
                <a:effectLst>
                  <a:outerShdw blurRad="38100" dist="38100" dir="2700000" algn="tl">
                    <a:srgbClr val="000000">
                      <a:alpha val="43137"/>
                    </a:srgbClr>
                  </a:outerShdw>
                </a:effectLst>
              </a:rPr>
              <a:t> G</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194G1A0586</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smtClean="0">
                <a:effectLst>
                  <a:outerShdw blurRad="38100" dist="38100" dir="2700000" algn="tl">
                    <a:srgbClr val="000000">
                      <a:alpha val="43137"/>
                    </a:srgbClr>
                  </a:outerShdw>
                </a:effectLst>
              </a:rPr>
              <a:t>Sai</a:t>
            </a:r>
            <a:r>
              <a:rPr lang="en-US" sz="2600" b="0" dirty="0" smtClean="0">
                <a:effectLst>
                  <a:outerShdw blurRad="38100" dist="38100" dir="2700000" algn="tl">
                    <a:srgbClr val="000000">
                      <a:alpha val="43137"/>
                    </a:srgbClr>
                  </a:outerShdw>
                </a:effectLst>
              </a:rPr>
              <a:t> </a:t>
            </a:r>
            <a:r>
              <a:rPr lang="en-US" sz="2600" b="0" dirty="0" err="1" smtClean="0">
                <a:effectLst>
                  <a:outerShdw blurRad="38100" dist="38100" dir="2700000" algn="tl">
                    <a:srgbClr val="000000">
                      <a:alpha val="43137"/>
                    </a:srgbClr>
                  </a:outerShdw>
                </a:effectLst>
              </a:rPr>
              <a:t>Pavani</a:t>
            </a:r>
            <a:r>
              <a:rPr lang="en-US" sz="2600" b="0" dirty="0" smtClean="0">
                <a:effectLst>
                  <a:outerShdw blurRad="38100" dist="38100" dir="2700000" algn="tl">
                    <a:srgbClr val="000000">
                      <a:alpha val="43137"/>
                    </a:srgbClr>
                  </a:outerShdw>
                </a:effectLst>
              </a:rPr>
              <a:t> K</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194G1A0572</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Secure Voting System Through Face Recognition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Literature survey</a:t>
            </a:r>
            <a:endParaRPr lang="en-US" dirty="0"/>
          </a:p>
        </p:txBody>
      </p:sp>
      <p:sp>
        <p:nvSpPr>
          <p:cNvPr id="3" name="Content Placeholder 2"/>
          <p:cNvSpPr>
            <a:spLocks noGrp="1"/>
          </p:cNvSpPr>
          <p:nvPr>
            <p:ph idx="1"/>
          </p:nvPr>
        </p:nvSpPr>
        <p:spPr/>
        <p:txBody>
          <a:bodyPr>
            <a:normAutofit lnSpcReduction="10000"/>
          </a:bodyPr>
          <a:lstStyle/>
          <a:p>
            <a:r>
              <a:rPr lang="en-US" sz="2400" dirty="0" err="1" smtClean="0"/>
              <a:t>Shubham</a:t>
            </a:r>
            <a:r>
              <a:rPr lang="en-US" sz="2400" dirty="0" smtClean="0"/>
              <a:t> </a:t>
            </a:r>
            <a:r>
              <a:rPr lang="en-US" sz="2400" dirty="0" err="1" smtClean="0"/>
              <a:t>Shinde</a:t>
            </a:r>
            <a:r>
              <a:rPr lang="en-US" sz="2400" dirty="0" smtClean="0"/>
              <a:t>, </a:t>
            </a:r>
            <a:r>
              <a:rPr lang="en-US" sz="2400" dirty="0" err="1" smtClean="0"/>
              <a:t>Manas</a:t>
            </a:r>
            <a:r>
              <a:rPr lang="en-US" sz="2400" dirty="0" smtClean="0"/>
              <a:t> </a:t>
            </a:r>
            <a:r>
              <a:rPr lang="en-US" sz="2400" dirty="0" err="1" smtClean="0"/>
              <a:t>Shende</a:t>
            </a:r>
            <a:r>
              <a:rPr lang="en-US" sz="2400" dirty="0" smtClean="0"/>
              <a:t>, </a:t>
            </a:r>
            <a:r>
              <a:rPr lang="en-US" sz="2400" dirty="0" err="1" smtClean="0"/>
              <a:t>Jeet</a:t>
            </a:r>
            <a:r>
              <a:rPr lang="en-US" sz="2400" dirty="0" smtClean="0"/>
              <a:t> Shah, </a:t>
            </a:r>
            <a:r>
              <a:rPr lang="en-US" sz="2400" dirty="0" err="1" smtClean="0"/>
              <a:t>Harshdeep</a:t>
            </a:r>
            <a:r>
              <a:rPr lang="en-US" sz="2400" dirty="0" smtClean="0"/>
              <a:t> </a:t>
            </a:r>
            <a:r>
              <a:rPr lang="en-US" sz="2400" dirty="0" err="1" smtClean="0"/>
              <a:t>Shelar</a:t>
            </a:r>
            <a:r>
              <a:rPr lang="en-US" sz="2400" dirty="0" smtClean="0"/>
              <a:t>[5]</a:t>
            </a:r>
            <a:r>
              <a:rPr lang="en-IN" sz="2400" dirty="0" smtClean="0"/>
              <a:t>This  proposed project is a client-server software architecture. According to our system, a person needs to first register with his fingerprint and face image</a:t>
            </a:r>
            <a:endParaRPr lang="en-US" sz="2400" dirty="0" smtClean="0"/>
          </a:p>
          <a:p>
            <a:r>
              <a:rPr lang="en-IN" sz="2400" dirty="0" smtClean="0"/>
              <a:t>The information related to voters, candidates, constituencies, and votes are stored in the Google Firebase Real-time Database.</a:t>
            </a:r>
            <a:endParaRPr lang="en-US" sz="2400" dirty="0" smtClean="0"/>
          </a:p>
          <a:p>
            <a:r>
              <a:rPr lang="en-IN" sz="2400" dirty="0" smtClean="0"/>
              <a:t>At the client-side, there will be a fingerprint device that will take the fingerprint of the voter, and a GUI which will take the login details and capture the face image of the voter.</a:t>
            </a:r>
          </a:p>
          <a:p>
            <a:r>
              <a:rPr lang="en-IN" sz="2400" dirty="0" smtClean="0"/>
              <a:t>The whole process of face recognition is divided into 4 following parts: 1. Detecting faces in Image 2. Isolating and projecting faces 3. Face Encoding 4. Face identification</a:t>
            </a:r>
            <a:endParaRPr lang="en-US" sz="2400" dirty="0" smtClean="0"/>
          </a:p>
          <a:p>
            <a:r>
              <a:rPr lang="en-IN" sz="2400" dirty="0" smtClean="0"/>
              <a:t>Faces in the image can be </a:t>
            </a:r>
            <a:r>
              <a:rPr lang="en-IN" sz="2400" dirty="0" err="1" smtClean="0"/>
              <a:t>detectedusingHOG</a:t>
            </a:r>
            <a:r>
              <a:rPr lang="en-IN" sz="2400" dirty="0" smtClean="0"/>
              <a:t> (Histogram of Oriented Gradients). The next step is to warp the faces including eyes, lips, etc perfectly in the frame. Aligning faces accurately during both training and testing gives a boost in performance.</a:t>
            </a:r>
          </a:p>
          <a:p>
            <a:r>
              <a:rPr lang="en-IN" sz="2400" dirty="0" smtClean="0"/>
              <a:t>The last step is to identify the person from our database who has the closest measurement with the test image provided. The classification of the image is done using KNN (k-nearest neighbour) classifier</a:t>
            </a:r>
            <a:endParaRPr lang="en-US" sz="24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C033D2-EE23-1FCB-6E54-9CE6C0D5E16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 xmlns:a16="http://schemas.microsoft.com/office/drawing/2014/main" id="{AA11EE8A-B72C-0ED9-27DC-BB0A67952F50}"/>
              </a:ext>
            </a:extLst>
          </p:cNvPr>
          <p:cNvSpPr>
            <a:spLocks noGrp="1"/>
          </p:cNvSpPr>
          <p:nvPr>
            <p:ph idx="1"/>
          </p:nvPr>
        </p:nvSpPr>
        <p:spPr/>
        <p:txBody>
          <a:bodyPr>
            <a:normAutofit/>
          </a:bodyPr>
          <a:lstStyle/>
          <a:p>
            <a:r>
              <a:rPr lang="en-US" sz="2400" dirty="0" smtClean="0"/>
              <a:t>In the Existing System, they are working with three different security levels where level 1 is Unique id number, level 2 is Election commission id card number and level 3 is Face Recognition.</a:t>
            </a:r>
          </a:p>
          <a:p>
            <a:r>
              <a:rPr lang="en-US" sz="2400" dirty="0" smtClean="0"/>
              <a:t>A new user has to register by entering their details, at this time system is going to capture the face of an user and those are stored in the database. </a:t>
            </a:r>
          </a:p>
          <a:p>
            <a:r>
              <a:rPr lang="en-US" sz="2400" dirty="0" smtClean="0"/>
              <a:t>If an user details is existing in the database then directly user will login and cast their vote after finishing the three levels of authentication.</a:t>
            </a:r>
          </a:p>
          <a:p>
            <a:r>
              <a:rPr lang="en-US" sz="2400" dirty="0" smtClean="0"/>
              <a:t>In this </a:t>
            </a:r>
            <a:r>
              <a:rPr lang="en-US" sz="2400" dirty="0" err="1" smtClean="0"/>
              <a:t>eigen</a:t>
            </a:r>
            <a:r>
              <a:rPr lang="en-US" sz="2400" dirty="0" smtClean="0"/>
              <a:t> face algorithm is used which is used to capture the variation in a collection of face images and this information is use to encode the particular images of individual images.</a:t>
            </a:r>
          </a:p>
          <a:p>
            <a:r>
              <a:rPr lang="en-US" sz="2400" dirty="0" smtClean="0"/>
              <a:t>And few of them added two biometric authentications for casting a vote.</a:t>
            </a:r>
            <a:endParaRPr lang="en-IN" dirty="0"/>
          </a:p>
          <a:p>
            <a:endParaRPr lang="en-IN" dirty="0"/>
          </a:p>
        </p:txBody>
      </p:sp>
    </p:spTree>
    <p:extLst>
      <p:ext uri="{BB962C8B-B14F-4D97-AF65-F5344CB8AC3E}">
        <p14:creationId xmlns="" xmlns:p14="http://schemas.microsoft.com/office/powerpoint/2010/main" val="152032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pic>
        <p:nvPicPr>
          <p:cNvPr id="4" name="Content Placeholder 4">
            <a:extLst>
              <a:ext uri="{FF2B5EF4-FFF2-40B4-BE49-F238E27FC236}">
                <a16:creationId xmlns:a16="http://schemas.microsoft.com/office/drawing/2014/main" xmlns="" id="{878BCA4D-C784-1B9B-B88B-7184762EB65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85900" y="1096963"/>
            <a:ext cx="9398977" cy="53959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IN" sz="2400" dirty="0" smtClean="0"/>
              <a:t>Algorithm: </a:t>
            </a:r>
          </a:p>
          <a:p>
            <a:pPr lvl="1"/>
            <a:r>
              <a:rPr lang="en-IN" dirty="0" smtClean="0"/>
              <a:t> Eigen Face Algorithm</a:t>
            </a:r>
          </a:p>
          <a:p>
            <a:r>
              <a:rPr lang="en-IN" sz="2400" dirty="0" smtClean="0"/>
              <a:t>Gabor Filter is used and its consists of 40 filters used to detect the faces from the captured image.</a:t>
            </a:r>
          </a:p>
          <a:p>
            <a:r>
              <a:rPr lang="en-IN" dirty="0" smtClean="0"/>
              <a:t>Disadvantages-</a:t>
            </a:r>
          </a:p>
          <a:p>
            <a:pPr lvl="1"/>
            <a:r>
              <a:rPr lang="en-IN" dirty="0" smtClean="0"/>
              <a:t>Unauthorized person can register by filling authorized details.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C033D2-EE23-1FCB-6E54-9CE6C0D5E165}"/>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 xmlns:a16="http://schemas.microsoft.com/office/drawing/2014/main" id="{AA11EE8A-B72C-0ED9-27DC-BB0A67952F50}"/>
              </a:ext>
            </a:extLst>
          </p:cNvPr>
          <p:cNvSpPr>
            <a:spLocks noGrp="1"/>
          </p:cNvSpPr>
          <p:nvPr>
            <p:ph idx="1"/>
          </p:nvPr>
        </p:nvSpPr>
        <p:spPr/>
        <p:txBody>
          <a:bodyPr/>
          <a:lstStyle/>
          <a:p>
            <a:r>
              <a:rPr lang="en-US" dirty="0" smtClean="0"/>
              <a:t>In our proposed system we are using two levels of </a:t>
            </a:r>
            <a:r>
              <a:rPr lang="en-US" dirty="0" err="1" smtClean="0"/>
              <a:t>hierarchial</a:t>
            </a:r>
            <a:r>
              <a:rPr lang="en-US" dirty="0" smtClean="0"/>
              <a:t> approach for  developing a secure online voting interface at college level. </a:t>
            </a:r>
          </a:p>
          <a:p>
            <a:r>
              <a:rPr lang="en-US" dirty="0" smtClean="0"/>
              <a:t>In the first level we are generating unique id for every student.</a:t>
            </a:r>
          </a:p>
          <a:p>
            <a:r>
              <a:rPr lang="en-US" dirty="0" smtClean="0"/>
              <a:t>In the second level they will be verified using face recognition techniques.</a:t>
            </a:r>
          </a:p>
          <a:p>
            <a:r>
              <a:rPr lang="en-US" dirty="0" smtClean="0"/>
              <a:t>The server aspects of the proposed system have such distribution of authority that server does not enable to manipulate the votes.</a:t>
            </a:r>
          </a:p>
          <a:p>
            <a:r>
              <a:rPr lang="en-US" dirty="0" smtClean="0"/>
              <a:t>In this system we are ensuring that each user can cast their vote only once by including  verification  through email.</a:t>
            </a:r>
          </a:p>
          <a:p>
            <a:r>
              <a:rPr lang="en-US" dirty="0" smtClean="0"/>
              <a:t>The system provides a user-friendly web interface for the administrators to manage the system, view the results, and generate reports and also for the users to caste their vote.</a:t>
            </a:r>
            <a:endParaRPr lang="en-IN" dirty="0"/>
          </a:p>
          <a:p>
            <a:endParaRPr lang="en-IN" dirty="0"/>
          </a:p>
        </p:txBody>
      </p:sp>
    </p:spTree>
    <p:extLst>
      <p:ext uri="{BB962C8B-B14F-4D97-AF65-F5344CB8AC3E}">
        <p14:creationId xmlns="" xmlns:p14="http://schemas.microsoft.com/office/powerpoint/2010/main" val="172222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5" name="TextBox 4"/>
          <p:cNvSpPr txBox="1"/>
          <p:nvPr/>
        </p:nvSpPr>
        <p:spPr>
          <a:xfrm>
            <a:off x="4633547" y="6119447"/>
            <a:ext cx="2312376"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System Architecture</a:t>
            </a:r>
            <a:endParaRPr lang="en-US" sz="1600" dirty="0">
              <a:latin typeface="Times New Roman" pitchFamily="18" charset="0"/>
              <a:cs typeface="Times New Roman" pitchFamily="18" charset="0"/>
            </a:endParaRPr>
          </a:p>
        </p:txBody>
      </p:sp>
      <p:pic>
        <p:nvPicPr>
          <p:cNvPr id="8" name="Content Placeholder 7" descr="system_archt.jpg"/>
          <p:cNvPicPr>
            <a:picLocks noGrp="1" noChangeAspect="1"/>
          </p:cNvPicPr>
          <p:nvPr>
            <p:ph idx="1"/>
          </p:nvPr>
        </p:nvPicPr>
        <p:blipFill>
          <a:blip r:embed="rId2"/>
          <a:stretch>
            <a:fillRect/>
          </a:stretch>
        </p:blipFill>
        <p:spPr>
          <a:xfrm>
            <a:off x="2725615" y="1585119"/>
            <a:ext cx="6435970" cy="4419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US" dirty="0"/>
          </a:p>
        </p:txBody>
      </p:sp>
      <p:sp>
        <p:nvSpPr>
          <p:cNvPr id="3" name="Content Placeholder 2"/>
          <p:cNvSpPr>
            <a:spLocks noGrp="1"/>
          </p:cNvSpPr>
          <p:nvPr>
            <p:ph idx="1"/>
          </p:nvPr>
        </p:nvSpPr>
        <p:spPr/>
        <p:txBody>
          <a:bodyPr/>
          <a:lstStyle/>
          <a:p>
            <a:r>
              <a:rPr lang="en-IN" sz="2400" b="1" dirty="0" smtClean="0"/>
              <a:t>Objectives:</a:t>
            </a:r>
          </a:p>
          <a:p>
            <a:pPr lvl="1"/>
            <a:r>
              <a:rPr lang="en-IN" sz="2200" dirty="0" smtClean="0"/>
              <a:t>To Propose a system that will make an user to vote at anywhere and can reduce fake votes through face recognition authentication.</a:t>
            </a:r>
          </a:p>
          <a:p>
            <a:pPr lvl="1"/>
            <a:r>
              <a:rPr lang="en-IN" sz="2200" dirty="0" smtClean="0"/>
              <a:t>Some other objects of achieving in this are mentioned below:</a:t>
            </a:r>
          </a:p>
          <a:p>
            <a:pPr lvl="1"/>
            <a:r>
              <a:rPr lang="en-IN" sz="2200" b="1" dirty="0" smtClean="0"/>
              <a:t>Scope:</a:t>
            </a:r>
          </a:p>
          <a:p>
            <a:pPr lvl="2">
              <a:buFont typeface="Arial" pitchFamily="34" charset="0"/>
              <a:buChar char="•"/>
            </a:pPr>
            <a:r>
              <a:rPr lang="en-US" dirty="0" smtClean="0"/>
              <a:t>Reduce the fake votes by validating an user through face recognition at college level.</a:t>
            </a:r>
          </a:p>
          <a:p>
            <a:pPr lvl="2">
              <a:buFont typeface="Arial" pitchFamily="34" charset="0"/>
              <a:buChar char="•"/>
            </a:pPr>
            <a:r>
              <a:rPr lang="en-US" dirty="0" smtClean="0"/>
              <a:t>An User can cast their vote, only if the user details already existed in database.</a:t>
            </a:r>
          </a:p>
          <a:p>
            <a:pPr lvl="2">
              <a:buFont typeface="Arial" pitchFamily="34" charset="0"/>
              <a:buChar char="•"/>
            </a:pPr>
            <a:r>
              <a:rPr lang="en-US" dirty="0" smtClean="0"/>
              <a:t>The system does not allow same voter to cast their vote for multiple times.</a:t>
            </a:r>
            <a:endParaRPr lang="en-IN" b="1" dirty="0" smtClean="0"/>
          </a:p>
          <a:p>
            <a:pPr lvl="1"/>
            <a:r>
              <a:rPr lang="en-IN" sz="2200" b="1" dirty="0" smtClean="0"/>
              <a:t>Performance:</a:t>
            </a:r>
          </a:p>
          <a:p>
            <a:pPr lvl="2">
              <a:buFont typeface="Arial" pitchFamily="34" charset="0"/>
              <a:buChar char="•"/>
            </a:pPr>
            <a:r>
              <a:rPr lang="en-US" dirty="0" smtClean="0"/>
              <a:t>The Performance of the project is efficient by the following:</a:t>
            </a:r>
          </a:p>
          <a:p>
            <a:pPr lvl="3"/>
            <a:r>
              <a:rPr lang="en-US" sz="2000" dirty="0" smtClean="0"/>
              <a:t>LBPH is one of the easiest face recognition algorithms. It can represent local features in the images. It is possible to get great results (mainly in a controlled environment). It is robust against monotonic gray scale transformations. It is provided by the </a:t>
            </a:r>
            <a:r>
              <a:rPr lang="en-US" sz="2000" dirty="0" err="1" smtClean="0"/>
              <a:t>OpenCV</a:t>
            </a:r>
            <a:r>
              <a:rPr lang="en-US" sz="2000" dirty="0" smtClean="0"/>
              <a:t> library (Open Source Computer Vision Library).</a:t>
            </a:r>
          </a:p>
          <a:p>
            <a:pPr lvl="1">
              <a:buNone/>
            </a:pPr>
            <a:endParaRPr lang="en-IN" sz="2000" b="1" dirty="0" smtClean="0"/>
          </a:p>
          <a:p>
            <a:pPr lvl="2">
              <a:buFont typeface="Arial" pitchFamily="34" charset="0"/>
              <a:buChar char="•"/>
            </a:pPr>
            <a:endParaRPr lang="en-US" sz="1600" dirty="0" smtClean="0"/>
          </a:p>
          <a:p>
            <a:pPr lvl="2">
              <a:buFont typeface="Arial" pitchFamily="34" charset="0"/>
              <a:buChar char="•"/>
            </a:pPr>
            <a:endParaRPr lang="en-IN" sz="1600" b="1" dirty="0" smtClean="0"/>
          </a:p>
          <a:p>
            <a:pPr lvl="1"/>
            <a:endParaRPr lang="en-IN" sz="2000" b="1"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US" dirty="0"/>
          </a:p>
        </p:txBody>
      </p:sp>
      <p:sp>
        <p:nvSpPr>
          <p:cNvPr id="3" name="Content Placeholder 2"/>
          <p:cNvSpPr>
            <a:spLocks noGrp="1"/>
          </p:cNvSpPr>
          <p:nvPr>
            <p:ph idx="1"/>
          </p:nvPr>
        </p:nvSpPr>
        <p:spPr/>
        <p:txBody>
          <a:bodyPr>
            <a:normAutofit/>
          </a:bodyPr>
          <a:lstStyle/>
          <a:p>
            <a:pPr marL="457200" lvl="1" indent="0"/>
            <a:r>
              <a:rPr lang="en-IN" b="1" dirty="0" smtClean="0"/>
              <a:t>Time Estimate:</a:t>
            </a:r>
          </a:p>
          <a:p>
            <a:pPr>
              <a:buNone/>
            </a:pPr>
            <a:r>
              <a:rPr lang="en-US" sz="2400" dirty="0" smtClean="0"/>
              <a:t>		Basically, our project is divided into two phases.</a:t>
            </a:r>
          </a:p>
          <a:p>
            <a:pPr lvl="2">
              <a:buFont typeface="Wingdings" pitchFamily="2" charset="2"/>
              <a:buChar char="§"/>
            </a:pPr>
            <a:r>
              <a:rPr lang="en-US" sz="2200" dirty="0" smtClean="0"/>
              <a:t>Phase – 1: Pre-requisites, Planning and Designing.</a:t>
            </a:r>
          </a:p>
          <a:p>
            <a:pPr marL="914400" lvl="2" indent="0">
              <a:buNone/>
            </a:pPr>
            <a:endParaRPr lang="en-IN" b="1" dirty="0" smtClean="0"/>
          </a:p>
        </p:txBody>
      </p:sp>
      <p:graphicFrame>
        <p:nvGraphicFramePr>
          <p:cNvPr id="4" name="Table 3"/>
          <p:cNvGraphicFramePr>
            <a:graphicFrameLocks noGrp="1"/>
          </p:cNvGraphicFramePr>
          <p:nvPr/>
        </p:nvGraphicFramePr>
        <p:xfrm>
          <a:off x="1935285" y="2812235"/>
          <a:ext cx="8127999" cy="1953196"/>
        </p:xfrm>
        <a:graphic>
          <a:graphicData uri="http://schemas.openxmlformats.org/drawingml/2006/table">
            <a:tbl>
              <a:tblPr firstRow="1" bandRow="1">
                <a:tableStyleId>{5940675A-B579-460E-94D1-54222C63F5DA}</a:tableStyleId>
              </a:tblPr>
              <a:tblGrid>
                <a:gridCol w="1077738"/>
                <a:gridCol w="4340928"/>
                <a:gridCol w="2709333"/>
              </a:tblGrid>
              <a:tr h="488299">
                <a:tc>
                  <a:txBody>
                    <a:bodyPr/>
                    <a:lstStyle/>
                    <a:p>
                      <a:r>
                        <a:rPr lang="en-IN" dirty="0" err="1"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Activity</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Duration</a:t>
                      </a:r>
                      <a:endParaRPr lang="en-US" dirty="0">
                        <a:latin typeface="Times New Roman" pitchFamily="18" charset="0"/>
                        <a:cs typeface="Times New Roman" pitchFamily="18" charset="0"/>
                      </a:endParaRPr>
                    </a:p>
                  </a:txBody>
                  <a:tcPr/>
                </a:tc>
              </a:tr>
              <a:tr h="488299">
                <a:tc>
                  <a:txBody>
                    <a:bodyPr/>
                    <a:lstStyle/>
                    <a:p>
                      <a:r>
                        <a:rPr lang="en-IN"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Domain Selection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1 week</a:t>
                      </a:r>
                      <a:endParaRPr lang="en-US" dirty="0">
                        <a:latin typeface="Times New Roman" pitchFamily="18" charset="0"/>
                        <a:cs typeface="Times New Roman" pitchFamily="18" charset="0"/>
                      </a:endParaRPr>
                    </a:p>
                  </a:txBody>
                  <a:tcPr/>
                </a:tc>
              </a:tr>
              <a:tr h="488299">
                <a:tc>
                  <a:txBody>
                    <a:bodyPr/>
                    <a:lstStyle/>
                    <a:p>
                      <a:r>
                        <a:rPr lang="en-IN"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Literature Survey and Problem Definition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 weeks</a:t>
                      </a:r>
                      <a:endParaRPr lang="en-US" dirty="0">
                        <a:latin typeface="Times New Roman" pitchFamily="18" charset="0"/>
                        <a:cs typeface="Times New Roman" pitchFamily="18" charset="0"/>
                      </a:endParaRPr>
                    </a:p>
                  </a:txBody>
                  <a:tcPr/>
                </a:tc>
              </a:tr>
              <a:tr h="488299">
                <a:tc>
                  <a:txBody>
                    <a:bodyPr/>
                    <a:lstStyle/>
                    <a:p>
                      <a:r>
                        <a:rPr lang="en-IN"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Planning and Designing</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3 </a:t>
                      </a:r>
                      <a:r>
                        <a:rPr lang="en-IN" dirty="0" smtClean="0">
                          <a:latin typeface="Times New Roman" pitchFamily="18" charset="0"/>
                          <a:cs typeface="Times New Roman" pitchFamily="18" charset="0"/>
                        </a:rPr>
                        <a:t>weeks</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US" dirty="0"/>
          </a:p>
        </p:txBody>
      </p:sp>
      <p:sp>
        <p:nvSpPr>
          <p:cNvPr id="3" name="Content Placeholder 2"/>
          <p:cNvSpPr>
            <a:spLocks noGrp="1"/>
          </p:cNvSpPr>
          <p:nvPr>
            <p:ph idx="1"/>
          </p:nvPr>
        </p:nvSpPr>
        <p:spPr/>
        <p:txBody>
          <a:bodyPr>
            <a:normAutofit/>
          </a:bodyPr>
          <a:lstStyle/>
          <a:p>
            <a:pPr lvl="1">
              <a:buFont typeface="Wingdings" pitchFamily="2" charset="2"/>
              <a:buChar char="§"/>
            </a:pPr>
            <a:r>
              <a:rPr lang="en-US" sz="2000" dirty="0" smtClean="0"/>
              <a:t>Phase – 2: Developing the model</a:t>
            </a:r>
          </a:p>
          <a:p>
            <a:pPr lvl="1">
              <a:buFont typeface="Wingdings" pitchFamily="2" charset="2"/>
              <a:buChar char="§"/>
            </a:pPr>
            <a:endParaRPr lang="en-US" sz="2000" dirty="0"/>
          </a:p>
        </p:txBody>
      </p:sp>
      <p:graphicFrame>
        <p:nvGraphicFramePr>
          <p:cNvPr id="4" name="Table 3"/>
          <p:cNvGraphicFramePr>
            <a:graphicFrameLocks noGrp="1"/>
          </p:cNvGraphicFramePr>
          <p:nvPr/>
        </p:nvGraphicFramePr>
        <p:xfrm>
          <a:off x="1689100" y="1968173"/>
          <a:ext cx="8127999" cy="1854200"/>
        </p:xfrm>
        <a:graphic>
          <a:graphicData uri="http://schemas.openxmlformats.org/drawingml/2006/table">
            <a:tbl>
              <a:tblPr firstRow="1" bandRow="1">
                <a:tableStyleId>{5940675A-B579-460E-94D1-54222C63F5DA}</a:tableStyleId>
              </a:tblPr>
              <a:tblGrid>
                <a:gridCol w="992554"/>
                <a:gridCol w="4426112"/>
                <a:gridCol w="2709333"/>
              </a:tblGrid>
              <a:tr h="370840">
                <a:tc>
                  <a:txBody>
                    <a:bodyPr/>
                    <a:lstStyle/>
                    <a:p>
                      <a:r>
                        <a:rPr lang="en-IN" dirty="0" err="1"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Activity</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Duration</a:t>
                      </a:r>
                      <a:endParaRPr lang="en-US"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sz="1800" b="0" i="0" u="none" strike="noStrike" dirty="0" smtClean="0">
                          <a:solidFill>
                            <a:srgbClr val="000000"/>
                          </a:solidFill>
                          <a:latin typeface="Times New Roman" pitchFamily="18" charset="0"/>
                          <a:cs typeface="Times New Roman" pitchFamily="18" charset="0"/>
                        </a:rPr>
                        <a:t>Data Collection and Data Pre-Processing</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1 week</a:t>
                      </a:r>
                      <a:endParaRPr lang="en-US"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Times New Roman" pitchFamily="18" charset="0"/>
                          <a:cs typeface="Times New Roman" pitchFamily="18" charset="0"/>
                        </a:rPr>
                        <a:t>Developing Code</a:t>
                      </a:r>
                      <a:endParaRPr lang="en-US" sz="1800" dirty="0" smtClean="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3 weeks</a:t>
                      </a:r>
                      <a:endParaRPr lang="en-US"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Times New Roman" pitchFamily="18" charset="0"/>
                          <a:cs typeface="Times New Roman" pitchFamily="18" charset="0"/>
                        </a:rPr>
                        <a:t>Building Classifier Model</a:t>
                      </a:r>
                      <a:endParaRPr lang="en-US" sz="1800" dirty="0" smtClean="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 weeks</a:t>
                      </a:r>
                      <a:endParaRPr lang="en-US"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latin typeface="Times New Roman" pitchFamily="18" charset="0"/>
                          <a:cs typeface="Times New Roman" pitchFamily="18" charset="0"/>
                        </a:rPr>
                        <a:t>Validating and Comparing models</a:t>
                      </a:r>
                      <a:endParaRPr lang="en-US" sz="1800" dirty="0" smtClean="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 weeks</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US" dirty="0"/>
          </a:p>
        </p:txBody>
      </p:sp>
      <p:sp>
        <p:nvSpPr>
          <p:cNvPr id="3" name="Content Placeholder 2"/>
          <p:cNvSpPr>
            <a:spLocks noGrp="1"/>
          </p:cNvSpPr>
          <p:nvPr>
            <p:ph idx="1"/>
          </p:nvPr>
        </p:nvSpPr>
        <p:spPr/>
        <p:txBody>
          <a:bodyPr>
            <a:normAutofit/>
          </a:bodyPr>
          <a:lstStyle/>
          <a:p>
            <a:r>
              <a:rPr lang="en-IN" sz="2400" b="1" dirty="0" smtClean="0"/>
              <a:t>Requirement Specification</a:t>
            </a:r>
          </a:p>
          <a:p>
            <a:pPr lvl="1"/>
            <a:r>
              <a:rPr lang="en-US" sz="1600" b="1" dirty="0" smtClean="0"/>
              <a:t>SOFTWARE REQUIREMENS</a:t>
            </a:r>
          </a:p>
          <a:p>
            <a:pPr lvl="2">
              <a:buFont typeface="Arial" pitchFamily="34" charset="0"/>
              <a:buChar char="•"/>
            </a:pPr>
            <a:r>
              <a:rPr lang="en-US" dirty="0" smtClean="0"/>
              <a:t>Operating System           :   Windows 7+</a:t>
            </a:r>
            <a:endParaRPr lang="en-US" sz="1200" dirty="0" smtClean="0"/>
          </a:p>
          <a:p>
            <a:pPr lvl="2">
              <a:buFont typeface="Arial" pitchFamily="34" charset="0"/>
              <a:buChar char="•"/>
            </a:pPr>
            <a:r>
              <a:rPr lang="en-US" dirty="0" smtClean="0"/>
              <a:t>GUI			:   Flask</a:t>
            </a:r>
            <a:endParaRPr lang="en-US" sz="1200" dirty="0" smtClean="0"/>
          </a:p>
          <a:p>
            <a:pPr lvl="2">
              <a:buFont typeface="Arial" pitchFamily="34" charset="0"/>
              <a:buChar char="•"/>
            </a:pPr>
            <a:r>
              <a:rPr lang="en-US" dirty="0" smtClean="0"/>
              <a:t>IDE			:   </a:t>
            </a:r>
            <a:r>
              <a:rPr lang="en-US" dirty="0" err="1" smtClean="0"/>
              <a:t>PyCharm</a:t>
            </a:r>
            <a:r>
              <a:rPr lang="en-US" dirty="0" smtClean="0"/>
              <a:t> IDE</a:t>
            </a:r>
            <a:endParaRPr lang="en-US" sz="1200" dirty="0" smtClean="0"/>
          </a:p>
          <a:p>
            <a:pPr lvl="2">
              <a:buFont typeface="Arial" pitchFamily="34" charset="0"/>
              <a:buChar char="•"/>
            </a:pPr>
            <a:r>
              <a:rPr lang="en-US" dirty="0" smtClean="0"/>
              <a:t>Libraries Used		:   Pandas, </a:t>
            </a:r>
            <a:r>
              <a:rPr lang="en-US" dirty="0" err="1" smtClean="0"/>
              <a:t>os</a:t>
            </a:r>
            <a:r>
              <a:rPr lang="en-US" dirty="0" smtClean="0"/>
              <a:t>, Pillow, </a:t>
            </a:r>
            <a:r>
              <a:rPr lang="en-US" dirty="0" err="1" smtClean="0"/>
              <a:t>pymysql</a:t>
            </a:r>
            <a:r>
              <a:rPr lang="en-US" dirty="0" smtClean="0"/>
              <a:t>, </a:t>
            </a:r>
            <a:r>
              <a:rPr lang="en-US" dirty="0" err="1" smtClean="0"/>
              <a:t>numpy</a:t>
            </a:r>
            <a:r>
              <a:rPr lang="en-US" dirty="0" smtClean="0"/>
              <a:t>.</a:t>
            </a:r>
            <a:endParaRPr lang="en-US" sz="1200" dirty="0" smtClean="0"/>
          </a:p>
          <a:p>
            <a:pPr lvl="2">
              <a:buFont typeface="Arial" pitchFamily="34" charset="0"/>
              <a:buChar char="•"/>
            </a:pPr>
            <a:endParaRPr lang="en-US" sz="1200" b="1" dirty="0" smtClean="0"/>
          </a:p>
          <a:p>
            <a:pPr lvl="1"/>
            <a:r>
              <a:rPr lang="en-US" sz="1600" b="1" dirty="0" smtClean="0"/>
              <a:t>HARDWARE REQUIREMENTS</a:t>
            </a:r>
            <a:endParaRPr lang="en-US" sz="1600" dirty="0" smtClean="0"/>
          </a:p>
          <a:p>
            <a:pPr lvl="2">
              <a:buFont typeface="Arial" pitchFamily="34" charset="0"/>
              <a:buChar char="•"/>
            </a:pPr>
            <a:r>
              <a:rPr lang="en-US" dirty="0" smtClean="0"/>
              <a:t>Processor            	 -   I3/Intel Processor</a:t>
            </a:r>
            <a:endParaRPr lang="en-US" b="1" dirty="0" smtClean="0"/>
          </a:p>
          <a:p>
            <a:pPr lvl="2">
              <a:buFont typeface="Arial" pitchFamily="34" charset="0"/>
              <a:buChar char="•"/>
            </a:pPr>
            <a:r>
              <a:rPr lang="en-US" dirty="0" smtClean="0"/>
              <a:t>RAM                                -   4GB (min)</a:t>
            </a:r>
            <a:endParaRPr lang="en-US" b="1" dirty="0" smtClean="0"/>
          </a:p>
          <a:p>
            <a:pPr lvl="2">
              <a:buFont typeface="Arial" pitchFamily="34" charset="0"/>
              <a:buChar char="•"/>
            </a:pPr>
            <a:r>
              <a:rPr lang="en-US" dirty="0" smtClean="0"/>
              <a:t>Hard Disk                        -   128 GB</a:t>
            </a:r>
            <a:endParaRPr lang="en-US" sz="1200" dirty="0" smtClean="0"/>
          </a:p>
          <a:p>
            <a:pPr lvl="2">
              <a:buFont typeface="Arial" pitchFamily="34" charset="0"/>
              <a:buChar char="•"/>
            </a:pPr>
            <a:r>
              <a:rPr lang="en-US" dirty="0" smtClean="0"/>
              <a:t>Key Board                       -   Standard Windows Keyboard</a:t>
            </a:r>
            <a:endParaRPr lang="en-US" sz="12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FAA6D-7637-5E88-CF28-4D2EF60270E3}"/>
              </a:ext>
            </a:extLst>
          </p:cNvPr>
          <p:cNvSpPr>
            <a:spLocks noGrp="1"/>
          </p:cNvSpPr>
          <p:nvPr>
            <p:ph type="title"/>
          </p:nvPr>
        </p:nvSpPr>
        <p:spPr/>
        <p:txBody>
          <a:bodyPr/>
          <a:lstStyle/>
          <a:p>
            <a:r>
              <a:rPr lang="en-IN" dirty="0" smtClean="0"/>
              <a:t>Review </a:t>
            </a:r>
            <a:r>
              <a:rPr lang="en-IN" dirty="0" smtClean="0"/>
              <a:t>2 </a:t>
            </a:r>
            <a:r>
              <a:rPr lang="en-IN" dirty="0" smtClean="0"/>
              <a:t>Comments</a:t>
            </a:r>
            <a:endParaRPr lang="en-IN" dirty="0"/>
          </a:p>
        </p:txBody>
      </p:sp>
      <p:sp>
        <p:nvSpPr>
          <p:cNvPr id="3" name="Content Placeholder 2">
            <a:extLst>
              <a:ext uri="{FF2B5EF4-FFF2-40B4-BE49-F238E27FC236}">
                <a16:creationId xmlns="" xmlns:a16="http://schemas.microsoft.com/office/drawing/2014/main" id="{6524DFE5-F7A5-9ADB-AFD3-08EBD7A4FB1F}"/>
              </a:ext>
            </a:extLst>
          </p:cNvPr>
          <p:cNvSpPr>
            <a:spLocks noGrp="1"/>
          </p:cNvSpPr>
          <p:nvPr>
            <p:ph idx="1"/>
          </p:nvPr>
        </p:nvSpPr>
        <p:spPr/>
        <p:txBody>
          <a:bodyPr/>
          <a:lstStyle/>
          <a:p>
            <a:r>
              <a:rPr lang="en-IN" dirty="0" smtClean="0"/>
              <a:t>Add Two-step verification at time of Voter Registration</a:t>
            </a:r>
            <a:endParaRPr lang="en-IN" dirty="0"/>
          </a:p>
        </p:txBody>
      </p:sp>
    </p:spTree>
    <p:extLst>
      <p:ext uri="{BB962C8B-B14F-4D97-AF65-F5344CB8AC3E}">
        <p14:creationId xmlns="" xmlns:p14="http://schemas.microsoft.com/office/powerpoint/2010/main" val="1485356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C033D2-EE23-1FCB-6E54-9CE6C0D5E165}"/>
              </a:ext>
            </a:extLst>
          </p:cNvPr>
          <p:cNvSpPr>
            <a:spLocks noGrp="1"/>
          </p:cNvSpPr>
          <p:nvPr>
            <p:ph type="title"/>
          </p:nvPr>
        </p:nvSpPr>
        <p:spPr>
          <a:xfrm>
            <a:off x="0" y="232759"/>
            <a:ext cx="12192000" cy="714892"/>
          </a:xfrm>
        </p:spPr>
        <p:txBody>
          <a:bodyPr/>
          <a:lstStyle/>
          <a:p>
            <a:r>
              <a:rPr lang="en-US" dirty="0" smtClean="0"/>
              <a:t>Planning</a:t>
            </a:r>
            <a:endParaRPr lang="en-IN" dirty="0"/>
          </a:p>
        </p:txBody>
      </p:sp>
      <p:sp>
        <p:nvSpPr>
          <p:cNvPr id="3" name="Content Placeholder 2">
            <a:extLst>
              <a:ext uri="{FF2B5EF4-FFF2-40B4-BE49-F238E27FC236}">
                <a16:creationId xmlns="" xmlns:a16="http://schemas.microsoft.com/office/drawing/2014/main" id="{AA11EE8A-B72C-0ED9-27DC-BB0A67952F50}"/>
              </a:ext>
            </a:extLst>
          </p:cNvPr>
          <p:cNvSpPr>
            <a:spLocks noGrp="1"/>
          </p:cNvSpPr>
          <p:nvPr>
            <p:ph idx="1"/>
          </p:nvPr>
        </p:nvSpPr>
        <p:spPr/>
        <p:txBody>
          <a:bodyPr/>
          <a:lstStyle/>
          <a:p>
            <a:r>
              <a:rPr lang="en-IN" sz="2400" b="1" dirty="0" smtClean="0"/>
              <a:t>Functional Requirements</a:t>
            </a:r>
          </a:p>
          <a:p>
            <a:pPr lvl="1">
              <a:buFont typeface="Arial" pitchFamily="34" charset="0"/>
              <a:buChar char="•"/>
            </a:pPr>
            <a:r>
              <a:rPr lang="en-US" sz="2000" dirty="0" smtClean="0"/>
              <a:t>To provide an authentication by capturing the face and comparing it with the existing face in database.</a:t>
            </a:r>
          </a:p>
          <a:p>
            <a:pPr lvl="1">
              <a:buFont typeface="Arial" pitchFamily="34" charset="0"/>
              <a:buChar char="•"/>
            </a:pPr>
            <a:r>
              <a:rPr lang="en-US" sz="2000" dirty="0" smtClean="0"/>
              <a:t>To allow an user for casting a vote only once by comparing the user details with casted members database.</a:t>
            </a:r>
          </a:p>
          <a:p>
            <a:pPr lvl="1">
              <a:buFont typeface="Arial" pitchFamily="34" charset="0"/>
              <a:buChar char="•"/>
            </a:pPr>
            <a:r>
              <a:rPr lang="en-US" sz="2000" dirty="0" smtClean="0"/>
              <a:t>To provide an alert to the user by providing a message when an authorized user is going to login for casting a vote.</a:t>
            </a:r>
            <a:endParaRPr lang="en-IN" sz="2000" b="1" dirty="0" smtClean="0"/>
          </a:p>
          <a:p>
            <a:r>
              <a:rPr lang="en-IN" sz="2400" b="1" dirty="0" smtClean="0"/>
              <a:t>Non Functional Requirements</a:t>
            </a:r>
          </a:p>
          <a:p>
            <a:pPr lvl="1">
              <a:buFont typeface="Arial" pitchFamily="34" charset="0"/>
              <a:buChar char="•"/>
            </a:pPr>
            <a:r>
              <a:rPr lang="en-IN" b="1" dirty="0" smtClean="0"/>
              <a:t>Integrity</a:t>
            </a:r>
          </a:p>
          <a:p>
            <a:pPr lvl="2">
              <a:buNone/>
            </a:pPr>
            <a:r>
              <a:rPr lang="en-US" dirty="0" smtClean="0"/>
              <a:t>This Project allows only authorized persons for casting a vote through Face Recognition.</a:t>
            </a:r>
            <a:endParaRPr lang="en-IN" b="1" dirty="0" smtClean="0"/>
          </a:p>
          <a:p>
            <a:pPr lvl="1">
              <a:buFont typeface="Arial" pitchFamily="34" charset="0"/>
              <a:buChar char="•"/>
            </a:pPr>
            <a:r>
              <a:rPr lang="en-IN" b="1" dirty="0" smtClean="0"/>
              <a:t>Security</a:t>
            </a:r>
          </a:p>
          <a:p>
            <a:pPr lvl="2">
              <a:buNone/>
            </a:pPr>
            <a:r>
              <a:rPr lang="en-US" dirty="0" smtClean="0"/>
              <a:t> This Project provides security to the database by which it can be accessed by admin. </a:t>
            </a:r>
            <a:endParaRPr lang="en-IN" b="1" dirty="0" smtClean="0"/>
          </a:p>
          <a:p>
            <a:pPr lvl="1">
              <a:buFont typeface="Arial" pitchFamily="34" charset="0"/>
              <a:buChar char="•"/>
            </a:pPr>
            <a:r>
              <a:rPr lang="en-US" b="1" dirty="0" smtClean="0"/>
              <a:t>Usability</a:t>
            </a:r>
          </a:p>
          <a:p>
            <a:pPr lvl="2">
              <a:buNone/>
            </a:pPr>
            <a:r>
              <a:rPr lang="en-US" dirty="0" smtClean="0"/>
              <a:t>This project can be used in voting systems in order to reduce fake votes and provide a web page to cast a vote at any place.</a:t>
            </a:r>
          </a:p>
          <a:p>
            <a:pPr lvl="1">
              <a:buNone/>
            </a:pPr>
            <a:endParaRPr lang="en-IN" sz="2000" b="1" dirty="0" smtClean="0"/>
          </a:p>
          <a:p>
            <a:endParaRPr lang="en-IN" sz="2400" dirty="0"/>
          </a:p>
          <a:p>
            <a:endParaRPr lang="en-IN" dirty="0"/>
          </a:p>
          <a:p>
            <a:endParaRPr lang="en-IN" dirty="0"/>
          </a:p>
        </p:txBody>
      </p:sp>
    </p:spTree>
    <p:extLst>
      <p:ext uri="{BB962C8B-B14F-4D97-AF65-F5344CB8AC3E}">
        <p14:creationId xmlns="" xmlns:p14="http://schemas.microsoft.com/office/powerpoint/2010/main" val="6210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sp>
        <p:nvSpPr>
          <p:cNvPr id="3" name="Content Placeholder 2"/>
          <p:cNvSpPr>
            <a:spLocks noGrp="1"/>
          </p:cNvSpPr>
          <p:nvPr>
            <p:ph idx="1"/>
          </p:nvPr>
        </p:nvSpPr>
        <p:spPr/>
        <p:txBody>
          <a:bodyPr/>
          <a:lstStyle/>
          <a:p>
            <a:r>
              <a:rPr lang="en-IN" b="1" dirty="0" smtClean="0"/>
              <a:t>MODULES-</a:t>
            </a:r>
            <a:endParaRPr lang="en-US" b="1" dirty="0" smtClean="0"/>
          </a:p>
          <a:p>
            <a:pPr lvl="1">
              <a:buFont typeface="Wingdings" pitchFamily="2" charset="2"/>
              <a:buChar char="§"/>
            </a:pPr>
            <a:r>
              <a:rPr lang="en-US" sz="2200" b="1" dirty="0" smtClean="0"/>
              <a:t>USER: </a:t>
            </a:r>
            <a:r>
              <a:rPr lang="en-US" sz="2200" dirty="0" smtClean="0"/>
              <a:t>User is the person who is interested to vote we can call him as an voter. </a:t>
            </a:r>
          </a:p>
          <a:p>
            <a:pPr lvl="2">
              <a:buFont typeface="Arial" pitchFamily="34" charset="0"/>
              <a:buChar char="•"/>
            </a:pPr>
            <a:r>
              <a:rPr lang="en-US" b="1" dirty="0" smtClean="0"/>
              <a:t>User Register: </a:t>
            </a:r>
            <a:r>
              <a:rPr lang="en-US" dirty="0" smtClean="0"/>
              <a:t>Register into the system if he is new otherwise he log’s in directly.</a:t>
            </a:r>
          </a:p>
          <a:p>
            <a:pPr lvl="2">
              <a:buFont typeface="Arial" pitchFamily="34" charset="0"/>
              <a:buChar char="•"/>
            </a:pPr>
            <a:r>
              <a:rPr lang="en-US" b="1" dirty="0" smtClean="0"/>
              <a:t>User Login:</a:t>
            </a:r>
            <a:r>
              <a:rPr lang="en-US" dirty="0" smtClean="0"/>
              <a:t> Login into the system using facial images.</a:t>
            </a:r>
          </a:p>
          <a:p>
            <a:pPr lvl="2">
              <a:buFont typeface="Arial" pitchFamily="34" charset="0"/>
              <a:buChar char="•"/>
            </a:pPr>
            <a:r>
              <a:rPr lang="en-US" b="1" dirty="0" smtClean="0"/>
              <a:t>User vote: </a:t>
            </a:r>
            <a:r>
              <a:rPr lang="en-US" dirty="0" smtClean="0"/>
              <a:t>They vote to their desired candidate.</a:t>
            </a:r>
          </a:p>
          <a:p>
            <a:pPr lvl="2">
              <a:buFont typeface="Arial" pitchFamily="34" charset="0"/>
              <a:buChar char="•"/>
            </a:pPr>
            <a:r>
              <a:rPr lang="en-US" b="1" dirty="0" smtClean="0"/>
              <a:t>Logout: </a:t>
            </a:r>
            <a:r>
              <a:rPr lang="en-US" dirty="0" smtClean="0"/>
              <a:t>After voting they logout from the application.</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sp>
        <p:nvSpPr>
          <p:cNvPr id="4" name="TextBox 3"/>
          <p:cNvSpPr txBox="1"/>
          <p:nvPr/>
        </p:nvSpPr>
        <p:spPr>
          <a:xfrm>
            <a:off x="4906108" y="5512778"/>
            <a:ext cx="2831123" cy="369332"/>
          </a:xfrm>
          <a:prstGeom prst="rect">
            <a:avLst/>
          </a:prstGeom>
          <a:noFill/>
        </p:spPr>
        <p:txBody>
          <a:bodyPr wrap="square" rtlCol="0">
            <a:spAutoFit/>
          </a:bodyPr>
          <a:lstStyle/>
          <a:p>
            <a:r>
              <a:rPr lang="en-IN" dirty="0" smtClean="0"/>
              <a:t>      Workflow of an User</a:t>
            </a:r>
            <a:endParaRPr lang="en-US" dirty="0"/>
          </a:p>
        </p:txBody>
      </p:sp>
      <p:pic>
        <p:nvPicPr>
          <p:cNvPr id="7" name="Content Placeholder 6" descr="user.jpg"/>
          <p:cNvPicPr>
            <a:picLocks noGrp="1" noChangeAspect="1"/>
          </p:cNvPicPr>
          <p:nvPr>
            <p:ph idx="1"/>
          </p:nvPr>
        </p:nvPicPr>
        <p:blipFill>
          <a:blip r:embed="rId2"/>
          <a:stretch>
            <a:fillRect/>
          </a:stretch>
        </p:blipFill>
        <p:spPr>
          <a:xfrm>
            <a:off x="2444262" y="1477108"/>
            <a:ext cx="7798776" cy="376942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sp>
        <p:nvSpPr>
          <p:cNvPr id="3" name="Content Placeholder 2"/>
          <p:cNvSpPr>
            <a:spLocks noGrp="1"/>
          </p:cNvSpPr>
          <p:nvPr>
            <p:ph idx="1"/>
          </p:nvPr>
        </p:nvSpPr>
        <p:spPr/>
        <p:txBody>
          <a:bodyPr/>
          <a:lstStyle/>
          <a:p>
            <a:pPr lvl="1">
              <a:buFont typeface="Wingdings" pitchFamily="2" charset="2"/>
              <a:buChar char="§"/>
            </a:pPr>
            <a:r>
              <a:rPr lang="en-US" sz="2200" b="1" dirty="0" smtClean="0"/>
              <a:t>ADMIN:</a:t>
            </a:r>
            <a:endParaRPr lang="en-US" sz="2200" dirty="0" smtClean="0"/>
          </a:p>
          <a:p>
            <a:pPr lvl="2">
              <a:buFont typeface="Arial" pitchFamily="34" charset="0"/>
              <a:buChar char="•"/>
            </a:pPr>
            <a:r>
              <a:rPr lang="en-US" dirty="0" smtClean="0"/>
              <a:t>Admin is the person in charge and maintaining the system entirely.</a:t>
            </a:r>
          </a:p>
          <a:p>
            <a:pPr lvl="2">
              <a:buFont typeface="Arial" pitchFamily="34" charset="0"/>
              <a:buChar char="•"/>
            </a:pPr>
            <a:r>
              <a:rPr lang="en-US" dirty="0" smtClean="0"/>
              <a:t>The main functions of the admin are:</a:t>
            </a:r>
          </a:p>
          <a:p>
            <a:pPr lvl="2">
              <a:buFont typeface="Arial" pitchFamily="34" charset="0"/>
              <a:buChar char="•"/>
            </a:pPr>
            <a:r>
              <a:rPr lang="en-US" b="1" dirty="0" smtClean="0"/>
              <a:t>Login:</a:t>
            </a:r>
            <a:r>
              <a:rPr lang="en-US" dirty="0" smtClean="0"/>
              <a:t> Logs into the system.</a:t>
            </a:r>
          </a:p>
          <a:p>
            <a:pPr lvl="2">
              <a:buFont typeface="Arial" pitchFamily="34" charset="0"/>
              <a:buChar char="•"/>
            </a:pPr>
            <a:r>
              <a:rPr lang="en-IN" b="1" dirty="0" smtClean="0"/>
              <a:t>Select Candidates: </a:t>
            </a:r>
            <a:r>
              <a:rPr lang="en-IN" dirty="0" smtClean="0"/>
              <a:t>Selects the candidates for voting.</a:t>
            </a:r>
            <a:endParaRPr lang="en-US" dirty="0" smtClean="0"/>
          </a:p>
          <a:p>
            <a:pPr lvl="2">
              <a:buFont typeface="Arial" pitchFamily="34" charset="0"/>
              <a:buChar char="•"/>
            </a:pPr>
            <a:r>
              <a:rPr lang="en-IN" b="1" dirty="0" smtClean="0"/>
              <a:t>View: </a:t>
            </a:r>
            <a:r>
              <a:rPr lang="en-IN" dirty="0" smtClean="0"/>
              <a:t>View voting results.</a:t>
            </a:r>
            <a:endParaRPr lang="en-US" dirty="0" smtClean="0"/>
          </a:p>
          <a:p>
            <a:pPr lvl="2">
              <a:buFont typeface="Arial" pitchFamily="34" charset="0"/>
              <a:buChar char="•"/>
            </a:pPr>
            <a:r>
              <a:rPr lang="en-IN" b="1" dirty="0" smtClean="0"/>
              <a:t>Logout:</a:t>
            </a:r>
            <a:r>
              <a:rPr lang="en-IN" dirty="0" smtClean="0"/>
              <a:t> after completing the process he log’s out from the system.</a:t>
            </a: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pic>
        <p:nvPicPr>
          <p:cNvPr id="4" name="Content Placeholder 3" descr="admin.jpg"/>
          <p:cNvPicPr>
            <a:picLocks noGrp="1" noChangeAspect="1"/>
          </p:cNvPicPr>
          <p:nvPr>
            <p:ph idx="1"/>
          </p:nvPr>
        </p:nvPicPr>
        <p:blipFill>
          <a:blip r:embed="rId2"/>
          <a:stretch>
            <a:fillRect/>
          </a:stretch>
        </p:blipFill>
        <p:spPr>
          <a:xfrm>
            <a:off x="2110154" y="1433145"/>
            <a:ext cx="7148145" cy="3807070"/>
          </a:xfrm>
          <a:prstGeom prst="rect">
            <a:avLst/>
          </a:prstGeom>
          <a:ln>
            <a:noFill/>
          </a:ln>
          <a:effectLst>
            <a:outerShdw blurRad="190500" algn="tl" rotWithShape="0">
              <a:srgbClr val="000000">
                <a:alpha val="70000"/>
              </a:srgbClr>
            </a:outerShdw>
          </a:effectLst>
        </p:spPr>
      </p:pic>
      <p:sp>
        <p:nvSpPr>
          <p:cNvPr id="5" name="TextBox 4"/>
          <p:cNvSpPr txBox="1"/>
          <p:nvPr/>
        </p:nvSpPr>
        <p:spPr>
          <a:xfrm>
            <a:off x="4501661" y="5301762"/>
            <a:ext cx="2321171" cy="369332"/>
          </a:xfrm>
          <a:prstGeom prst="rect">
            <a:avLst/>
          </a:prstGeom>
          <a:noFill/>
        </p:spPr>
        <p:txBody>
          <a:bodyPr wrap="square" rtlCol="0">
            <a:spAutoFit/>
          </a:bodyPr>
          <a:lstStyle/>
          <a:p>
            <a:r>
              <a:rPr lang="en-IN" dirty="0" smtClean="0"/>
              <a:t>Workflow of an admin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IN" dirty="0" smtClean="0"/>
              <a:t>Use case Diagram for an User</a:t>
            </a:r>
          </a:p>
          <a:p>
            <a:pPr>
              <a:buNone/>
            </a:pPr>
            <a:endParaRPr lang="en-US" dirty="0"/>
          </a:p>
        </p:txBody>
      </p:sp>
      <p:pic>
        <p:nvPicPr>
          <p:cNvPr id="5" name="Picture 4" descr="user usecase.jpg"/>
          <p:cNvPicPr>
            <a:picLocks noChangeAspect="1"/>
          </p:cNvPicPr>
          <p:nvPr/>
        </p:nvPicPr>
        <p:blipFill>
          <a:blip r:embed="rId2"/>
          <a:stretch>
            <a:fillRect/>
          </a:stretch>
        </p:blipFill>
        <p:spPr>
          <a:xfrm>
            <a:off x="4679560" y="2103999"/>
            <a:ext cx="2217420" cy="36347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sp>
        <p:nvSpPr>
          <p:cNvPr id="3" name="Content Placeholder 2"/>
          <p:cNvSpPr>
            <a:spLocks noGrp="1"/>
          </p:cNvSpPr>
          <p:nvPr>
            <p:ph idx="1"/>
          </p:nvPr>
        </p:nvSpPr>
        <p:spPr/>
        <p:txBody>
          <a:bodyPr/>
          <a:lstStyle/>
          <a:p>
            <a:r>
              <a:rPr lang="en-IN" dirty="0" smtClean="0"/>
              <a:t>Use case Diagram for an Admin</a:t>
            </a:r>
          </a:p>
          <a:p>
            <a:pPr>
              <a:buNone/>
            </a:pPr>
            <a:endParaRPr lang="en-US" dirty="0"/>
          </a:p>
        </p:txBody>
      </p:sp>
      <p:pic>
        <p:nvPicPr>
          <p:cNvPr id="4" name="Picture 3" descr="admin usecase.jpg"/>
          <p:cNvPicPr>
            <a:picLocks noChangeAspect="1"/>
          </p:cNvPicPr>
          <p:nvPr/>
        </p:nvPicPr>
        <p:blipFill>
          <a:blip r:embed="rId2"/>
          <a:stretch>
            <a:fillRect/>
          </a:stretch>
        </p:blipFill>
        <p:spPr>
          <a:xfrm>
            <a:off x="4104835" y="2097551"/>
            <a:ext cx="2575560" cy="34366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US" dirty="0"/>
          </a:p>
        </p:txBody>
      </p:sp>
      <p:sp>
        <p:nvSpPr>
          <p:cNvPr id="3" name="Content Placeholder 2"/>
          <p:cNvSpPr>
            <a:spLocks noGrp="1"/>
          </p:cNvSpPr>
          <p:nvPr>
            <p:ph idx="1"/>
          </p:nvPr>
        </p:nvSpPr>
        <p:spPr/>
        <p:txBody>
          <a:bodyPr>
            <a:normAutofit/>
          </a:bodyPr>
          <a:lstStyle/>
          <a:p>
            <a:r>
              <a:rPr lang="en-IN" sz="2400" dirty="0" smtClean="0"/>
              <a:t>Frontend: Web page using HTML, CSS, Bootstrap</a:t>
            </a:r>
          </a:p>
          <a:p>
            <a:r>
              <a:rPr lang="en-IN" sz="2400" dirty="0" smtClean="0"/>
              <a:t>Backend: Using OpenCV and LBPH algorithm</a:t>
            </a:r>
          </a:p>
          <a:p>
            <a:r>
              <a:rPr lang="en-IN" sz="2400" dirty="0" smtClean="0"/>
              <a:t>Libraries used:</a:t>
            </a:r>
          </a:p>
          <a:p>
            <a:pPr lvl="1">
              <a:buFont typeface="Arial" pitchFamily="34" charset="0"/>
              <a:buChar char="•"/>
            </a:pPr>
            <a:r>
              <a:rPr lang="en-IN" dirty="0" smtClean="0"/>
              <a:t>NumPy: </a:t>
            </a:r>
            <a:r>
              <a:rPr lang="en-US" dirty="0" smtClean="0"/>
              <a:t>NumPy library is an important foundational tool for  Machine Learning. Many of its functions are very useful for performing any mathematical or scientific calculation operations.</a:t>
            </a:r>
          </a:p>
          <a:p>
            <a:pPr lvl="1">
              <a:buFont typeface="Arial" pitchFamily="34" charset="0"/>
              <a:buChar char="•"/>
            </a:pPr>
            <a:r>
              <a:rPr lang="en-IN" dirty="0" smtClean="0"/>
              <a:t>Padas: Pandas is a python library used for working with data sets. It has functions for analyzing, Cleaning, exploring and manipulating data.</a:t>
            </a:r>
          </a:p>
          <a:p>
            <a:pPr lvl="1">
              <a:buFont typeface="Arial" pitchFamily="34" charset="0"/>
              <a:buChar char="•"/>
            </a:pPr>
            <a:r>
              <a:rPr lang="en-IN" dirty="0" err="1" smtClean="0"/>
              <a:t>Pymysql</a:t>
            </a:r>
            <a:r>
              <a:rPr lang="en-IN" dirty="0" smtClean="0"/>
              <a:t>: </a:t>
            </a:r>
            <a:r>
              <a:rPr lang="en-IN" dirty="0" err="1" smtClean="0"/>
              <a:t>PyMySQL</a:t>
            </a:r>
            <a:r>
              <a:rPr lang="en-IN" dirty="0" smtClean="0"/>
              <a:t> is a pure-Python </a:t>
            </a:r>
            <a:r>
              <a:rPr lang="en-IN" dirty="0" err="1" smtClean="0"/>
              <a:t>MySQL</a:t>
            </a:r>
            <a:r>
              <a:rPr lang="en-IN" dirty="0" smtClean="0"/>
              <a:t> client library, which means it is a Python package that creates an API interface for us to access </a:t>
            </a:r>
            <a:r>
              <a:rPr lang="en-IN" dirty="0" err="1" smtClean="0"/>
              <a:t>MySQL</a:t>
            </a:r>
            <a:r>
              <a:rPr lang="en-IN" dirty="0" smtClean="0"/>
              <a:t> relational databases.</a:t>
            </a:r>
            <a:endParaRPr lang="en-US" dirty="0" smtClean="0"/>
          </a:p>
          <a:p>
            <a:pPr lvl="1" fontAlgn="base">
              <a:buFont typeface="Arial" pitchFamily="34" charset="0"/>
              <a:buChar char="•"/>
            </a:pPr>
            <a:r>
              <a:rPr lang="en-IN" dirty="0" smtClean="0"/>
              <a:t>Requests: The most famous http library written by Kenneth remits. It’s a must have for every python developer.</a:t>
            </a:r>
            <a:endParaRPr lang="en-US" dirty="0" smtClean="0"/>
          </a:p>
          <a:p>
            <a:pPr lvl="1" fontAlgn="base">
              <a:buFont typeface="Arial" pitchFamily="34" charset="0"/>
              <a:buChar char="•"/>
            </a:pPr>
            <a:r>
              <a:rPr lang="en-IN" dirty="0" smtClean="0"/>
              <a:t>Pillow: A friendly fork of PIL (Python Imaging Library). It is more user friendly than PIL and is a must have for anyone who works with images.</a:t>
            </a: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normAutofit/>
          </a:bodyPr>
          <a:lstStyle/>
          <a:p>
            <a:pPr lvl="1" fontAlgn="base">
              <a:buFont typeface="Arial" pitchFamily="34" charset="0"/>
              <a:buChar char="•"/>
            </a:pPr>
            <a:r>
              <a:rPr lang="en-IN" dirty="0" smtClean="0"/>
              <a:t>Beautiful Soup: I know it’s slow but this xml and html parsing library is very useful for beginners.</a:t>
            </a:r>
          </a:p>
          <a:p>
            <a:pPr lvl="1" fontAlgn="base">
              <a:buFont typeface="Arial" pitchFamily="34" charset="0"/>
              <a:buChar char="•"/>
            </a:pPr>
            <a:r>
              <a:rPr lang="en-IN" dirty="0" err="1" smtClean="0"/>
              <a:t>Smtplib</a:t>
            </a:r>
            <a:r>
              <a:rPr lang="en-IN" dirty="0" smtClean="0"/>
              <a:t>: The </a:t>
            </a:r>
            <a:r>
              <a:rPr lang="en-IN" dirty="0" err="1" smtClean="0"/>
              <a:t>smtplib</a:t>
            </a:r>
            <a:r>
              <a:rPr lang="en-IN" dirty="0" smtClean="0"/>
              <a:t> module defines an SMTP client session object that can be used to send mail to any internet machine with an SMTP or ESMTP listener daemon.</a:t>
            </a:r>
          </a:p>
          <a:p>
            <a:pPr lvl="1" fontAlgn="base">
              <a:buFont typeface="Arial" pitchFamily="34" charset="0"/>
              <a:buChar char="•"/>
            </a:pPr>
            <a:r>
              <a:rPr lang="en-IN" dirty="0" err="1" smtClean="0"/>
              <a:t>os</a:t>
            </a:r>
            <a:r>
              <a:rPr lang="en-IN" dirty="0" smtClean="0"/>
              <a:t>: The </a:t>
            </a:r>
            <a:r>
              <a:rPr lang="en-IN" dirty="0" err="1" smtClean="0"/>
              <a:t>os</a:t>
            </a:r>
            <a:r>
              <a:rPr lang="en-IN" dirty="0" smtClean="0"/>
              <a:t> module in python provides functions for interacting with the operating system. </a:t>
            </a:r>
            <a:r>
              <a:rPr lang="en-IN" dirty="0" err="1" smtClean="0"/>
              <a:t>os</a:t>
            </a:r>
            <a:r>
              <a:rPr lang="en-IN" dirty="0" smtClean="0"/>
              <a:t> comes under python’s standard utility modules. This module provides a portable way of using operating system-dependent functionality.  </a:t>
            </a:r>
            <a:endParaRPr lang="en-US" dirty="0" smtClean="0"/>
          </a:p>
          <a:p>
            <a:pPr lvl="1" fontAlgn="base">
              <a:buFont typeface="Arial" pitchFamily="34" charset="0"/>
              <a:buChar char="•"/>
            </a:pPr>
            <a:r>
              <a:rPr lang="en-IN" dirty="0" err="1" smtClean="0"/>
              <a:t>Matplotlib</a:t>
            </a:r>
            <a:r>
              <a:rPr lang="en-IN" dirty="0" smtClean="0"/>
              <a:t>: A numerical plotting library. It is very useful for any data scientist or any data analyzer.</a:t>
            </a:r>
          </a:p>
          <a:p>
            <a:pPr lvl="1" fontAlgn="base">
              <a:buFont typeface="Arial" pitchFamily="34" charset="0"/>
              <a:buChar char="•"/>
            </a:pPr>
            <a:r>
              <a:rPr lang="en-IN" dirty="0" smtClean="0"/>
              <a:t>cv2: cv2 </a:t>
            </a:r>
            <a:r>
              <a:rPr lang="en-IN" dirty="0" err="1" smtClean="0"/>
              <a:t>isan</a:t>
            </a:r>
            <a:r>
              <a:rPr lang="en-IN" dirty="0" smtClean="0"/>
              <a:t> open-source python library, which used to understand the content of the digital image. It extracts the description from the real-time image or digital image, which may be an object, a text description, and so on.</a:t>
            </a:r>
          </a:p>
          <a:p>
            <a:pPr lvl="1" fontAlgn="base">
              <a:buFont typeface="Arial" pitchFamily="34" charset="0"/>
              <a:buChar char="•"/>
            </a:pPr>
            <a:r>
              <a:rPr lang="en-IN" dirty="0" smtClean="0"/>
              <a:t>flash(): this method is used to generate informative messages in the flask. It creates a message in one view and renders it to a template view function called next.  </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Captured Images at the time of Registration</a:t>
            </a:r>
          </a:p>
          <a:p>
            <a:endParaRPr lang="en-US" dirty="0"/>
          </a:p>
        </p:txBody>
      </p:sp>
      <p:pic>
        <p:nvPicPr>
          <p:cNvPr id="4" name="Picture 3" descr="Screenshot (16).png"/>
          <p:cNvPicPr>
            <a:picLocks noChangeAspect="1"/>
          </p:cNvPicPr>
          <p:nvPr/>
        </p:nvPicPr>
        <p:blipFill>
          <a:blip r:embed="rId2"/>
          <a:stretch>
            <a:fillRect/>
          </a:stretch>
        </p:blipFill>
        <p:spPr>
          <a:xfrm>
            <a:off x="1600200" y="1767254"/>
            <a:ext cx="8721969" cy="450166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US" dirty="0" smtClean="0"/>
              <a:t>Abstract</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US" dirty="0" smtClean="0"/>
              <a:t>Introduction</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US" altLang="en-IN" dirty="0" smtClean="0"/>
              <a:t>Literature Survey</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US" dirty="0" smtClean="0"/>
              <a:t>Existing System</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US" dirty="0" smtClean="0"/>
              <a:t>Proposed System</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US" dirty="0" smtClean="0"/>
              <a:t>Planning and Design</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IN" dirty="0" smtClean="0"/>
              <a:t>Implementation</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IN" dirty="0" smtClean="0"/>
              <a:t>Tentative Paper</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IN" dirty="0" smtClean="0"/>
              <a:t>Conclusion</a:t>
            </a:r>
          </a:p>
          <a:p>
            <a:pPr marL="462280" indent="-462280">
              <a:buBlip>
                <a:blip r:embed="rId2">
                  <a:extLst>
                    <a:ext uri="{96DAC541-7B7A-43D3-8B79-37D633B846F1}">
                      <asvg:svgBlip xmlns:lc="http://schemas.openxmlformats.org/drawingml/2006/lockedCanvas" xmlns="" xmlns:asvg="http://schemas.microsoft.com/office/drawing/2016/SVG/main" r:embed="rId3"/>
                    </a:ext>
                  </a:extLst>
                </a:blip>
              </a:buBlip>
            </a:pPr>
            <a:r>
              <a:rPr lang="en-IN" dirty="0" smtClean="0"/>
              <a:t>References</a:t>
            </a:r>
            <a:endParaRPr lang="en-US" dirty="0" smtClean="0"/>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b="1" dirty="0" smtClean="0"/>
              <a:t>Local Binary Patterns Histograms</a:t>
            </a:r>
            <a:endParaRPr lang="en-IN" dirty="0" smtClean="0"/>
          </a:p>
          <a:p>
            <a:pPr>
              <a:buNone/>
            </a:pPr>
            <a:r>
              <a:rPr lang="en-US" dirty="0" smtClean="0"/>
              <a:t>		LBPH is an excellent feature for the classification of certain textures like faces. It requires four distinct parameters to process an image, they are radius (r), neighbors (n), X-axis and Y-axis. Here X and Y-axis represents the dimensionality of the features grid in vertical and horizontal manner. The first step is to train the algorithm, and to do so, it is necessary to use correct dataset with facial images of the people that we need to identify. For the computational step, it is imperative to transform an image of a person into set of 3×3 macro-block for better representation. By doing this, it is possible to pin point each and every feature that exist on a person’s face. Each macro-block have 9 pixels and they have the range of 0 to 255 as they are of grayscale format.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pic>
        <p:nvPicPr>
          <p:cNvPr id="5" name="Content Placeholder 4" descr="lbph1.jpg"/>
          <p:cNvPicPr>
            <a:picLocks noGrp="1" noChangeAspect="1"/>
          </p:cNvPicPr>
          <p:nvPr>
            <p:ph idx="1"/>
          </p:nvPr>
        </p:nvPicPr>
        <p:blipFill>
          <a:blip r:embed="rId2"/>
          <a:stretch>
            <a:fillRect/>
          </a:stretch>
        </p:blipFill>
        <p:spPr>
          <a:xfrm>
            <a:off x="1573823" y="1723292"/>
            <a:ext cx="9029700" cy="3754316"/>
          </a:xfrm>
        </p:spPr>
      </p:pic>
      <p:sp>
        <p:nvSpPr>
          <p:cNvPr id="6" name="TextBox 5"/>
          <p:cNvSpPr txBox="1"/>
          <p:nvPr/>
        </p:nvSpPr>
        <p:spPr>
          <a:xfrm>
            <a:off x="4088424" y="5653454"/>
            <a:ext cx="5037992" cy="369332"/>
          </a:xfrm>
          <a:prstGeom prst="rect">
            <a:avLst/>
          </a:prstGeom>
          <a:noFill/>
        </p:spPr>
        <p:txBody>
          <a:bodyPr wrap="square" rtlCol="0">
            <a:spAutoFit/>
          </a:bodyPr>
          <a:lstStyle/>
          <a:p>
            <a:r>
              <a:rPr lang="en-IN" dirty="0" smtClean="0"/>
              <a:t>Internal Workflow of LBPH Algorithm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pic>
        <p:nvPicPr>
          <p:cNvPr id="4" name="Content Placeholder 4" descr="Diagram">
            <a:extLst>
              <a:ext uri="{FF2B5EF4-FFF2-40B4-BE49-F238E27FC236}">
                <a16:creationId xmlns:a16="http://schemas.microsoft.com/office/drawing/2014/main" xmlns="" id="{C60B73F6-E2C0-969B-1ADB-280699FFA36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84738" y="1261814"/>
            <a:ext cx="10084777" cy="4380409"/>
          </a:xfrm>
        </p:spPr>
      </p:pic>
      <p:sp>
        <p:nvSpPr>
          <p:cNvPr id="5" name="TextBox 4"/>
          <p:cNvSpPr txBox="1"/>
          <p:nvPr/>
        </p:nvSpPr>
        <p:spPr>
          <a:xfrm>
            <a:off x="2971800" y="5873262"/>
            <a:ext cx="5978769" cy="369332"/>
          </a:xfrm>
          <a:prstGeom prst="rect">
            <a:avLst/>
          </a:prstGeom>
          <a:noFill/>
        </p:spPr>
        <p:txBody>
          <a:bodyPr wrap="square" rtlCol="0">
            <a:spAutoFit/>
          </a:bodyPr>
          <a:lstStyle/>
          <a:p>
            <a:r>
              <a:rPr lang="en-IN" dirty="0" smtClean="0"/>
              <a:t>Comparing of LBP Values of Test Data with Training Data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3967"/>
            <a:ext cx="12192000" cy="714892"/>
          </a:xfrm>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Home Page</a:t>
            </a:r>
          </a:p>
          <a:p>
            <a:endParaRPr lang="en-US" dirty="0"/>
          </a:p>
        </p:txBody>
      </p:sp>
      <p:pic>
        <p:nvPicPr>
          <p:cNvPr id="4" name="Picture 3" descr="o1.jpg"/>
          <p:cNvPicPr>
            <a:picLocks noChangeAspect="1"/>
          </p:cNvPicPr>
          <p:nvPr/>
        </p:nvPicPr>
        <p:blipFill>
          <a:blip r:embed="rId2"/>
          <a:stretch>
            <a:fillRect/>
          </a:stretch>
        </p:blipFill>
        <p:spPr>
          <a:xfrm>
            <a:off x="1644161" y="1626577"/>
            <a:ext cx="9105900" cy="471194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Voter Registration Page</a:t>
            </a:r>
          </a:p>
          <a:p>
            <a:endParaRPr lang="en-IN" dirty="0" smtClean="0"/>
          </a:p>
          <a:p>
            <a:endParaRPr lang="en-US" dirty="0"/>
          </a:p>
        </p:txBody>
      </p:sp>
      <p:pic>
        <p:nvPicPr>
          <p:cNvPr id="4" name="Picture 3" descr="o2.jpg"/>
          <p:cNvPicPr>
            <a:picLocks noChangeAspect="1"/>
          </p:cNvPicPr>
          <p:nvPr/>
        </p:nvPicPr>
        <p:blipFill>
          <a:blip r:embed="rId2"/>
          <a:stretch>
            <a:fillRect/>
          </a:stretch>
        </p:blipFill>
        <p:spPr>
          <a:xfrm>
            <a:off x="1529863" y="1644162"/>
            <a:ext cx="9267092" cy="464474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Email Verification After Voter Registration</a:t>
            </a:r>
          </a:p>
          <a:p>
            <a:endParaRPr lang="en-US" dirty="0"/>
          </a:p>
        </p:txBody>
      </p:sp>
      <p:pic>
        <p:nvPicPr>
          <p:cNvPr id="4" name="Picture 3" descr="05.jpg"/>
          <p:cNvPicPr>
            <a:picLocks noChangeAspect="1"/>
          </p:cNvPicPr>
          <p:nvPr/>
        </p:nvPicPr>
        <p:blipFill>
          <a:blip r:embed="rId2"/>
          <a:stretch>
            <a:fillRect/>
          </a:stretch>
        </p:blipFill>
        <p:spPr>
          <a:xfrm>
            <a:off x="1512278" y="1644162"/>
            <a:ext cx="9275886" cy="449286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Voter Login Page</a:t>
            </a:r>
          </a:p>
          <a:p>
            <a:endParaRPr lang="en-US" dirty="0"/>
          </a:p>
        </p:txBody>
      </p:sp>
      <p:pic>
        <p:nvPicPr>
          <p:cNvPr id="4" name="Picture 3" descr="o3.jpg"/>
          <p:cNvPicPr>
            <a:picLocks noChangeAspect="1"/>
          </p:cNvPicPr>
          <p:nvPr/>
        </p:nvPicPr>
        <p:blipFill>
          <a:blip r:embed="rId2"/>
          <a:stretch>
            <a:fillRect/>
          </a:stretch>
        </p:blipFill>
        <p:spPr>
          <a:xfrm>
            <a:off x="1441939" y="1626577"/>
            <a:ext cx="9249508" cy="460717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Verifying the Voter at the time of </a:t>
            </a:r>
            <a:r>
              <a:rPr lang="en-IN" dirty="0" err="1" smtClean="0"/>
              <a:t>LOgin</a:t>
            </a:r>
            <a:endParaRPr lang="en-IN" dirty="0" smtClean="0"/>
          </a:p>
          <a:p>
            <a:endParaRPr lang="en-US" dirty="0"/>
          </a:p>
        </p:txBody>
      </p:sp>
      <p:pic>
        <p:nvPicPr>
          <p:cNvPr id="4" name="Picture 3" descr="o6.jpg"/>
          <p:cNvPicPr>
            <a:picLocks noChangeAspect="1"/>
          </p:cNvPicPr>
          <p:nvPr/>
        </p:nvPicPr>
        <p:blipFill>
          <a:blip r:embed="rId2"/>
          <a:stretch>
            <a:fillRect/>
          </a:stretch>
        </p:blipFill>
        <p:spPr>
          <a:xfrm>
            <a:off x="1635369" y="1740877"/>
            <a:ext cx="9170378" cy="451045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Admin Login Page</a:t>
            </a:r>
          </a:p>
          <a:p>
            <a:pPr>
              <a:buNone/>
            </a:pPr>
            <a:endParaRPr lang="en-US" dirty="0"/>
          </a:p>
        </p:txBody>
      </p:sp>
      <p:pic>
        <p:nvPicPr>
          <p:cNvPr id="4" name="Picture 3" descr="o7.jpg"/>
          <p:cNvPicPr>
            <a:picLocks noChangeAspect="1"/>
          </p:cNvPicPr>
          <p:nvPr/>
        </p:nvPicPr>
        <p:blipFill>
          <a:blip r:embed="rId2"/>
          <a:stretch>
            <a:fillRect/>
          </a:stretch>
        </p:blipFill>
        <p:spPr>
          <a:xfrm>
            <a:off x="1494692" y="1679331"/>
            <a:ext cx="9372600" cy="436098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Admin Dashboard</a:t>
            </a:r>
          </a:p>
          <a:p>
            <a:endParaRPr lang="en-US" dirty="0"/>
          </a:p>
        </p:txBody>
      </p:sp>
      <p:pic>
        <p:nvPicPr>
          <p:cNvPr id="4" name="Picture 3" descr="o8.jpg"/>
          <p:cNvPicPr>
            <a:picLocks noChangeAspect="1"/>
          </p:cNvPicPr>
          <p:nvPr/>
        </p:nvPicPr>
        <p:blipFill>
          <a:blip r:embed="rId2"/>
          <a:stretch>
            <a:fillRect/>
          </a:stretch>
        </p:blipFill>
        <p:spPr>
          <a:xfrm>
            <a:off x="1380392" y="1776046"/>
            <a:ext cx="9425354" cy="433460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FA1A1-B61A-C2BE-13CC-DCBF15E7ED9F}"/>
              </a:ext>
            </a:extLst>
          </p:cNvPr>
          <p:cNvSpPr>
            <a:spLocks noGrp="1"/>
          </p:cNvSpPr>
          <p:nvPr>
            <p:ph type="title"/>
          </p:nvPr>
        </p:nvSpPr>
        <p:spPr/>
        <p:txBody>
          <a:bodyPr/>
          <a:lstStyle/>
          <a:p>
            <a:r>
              <a:rPr lang="en-IN" dirty="0"/>
              <a:t>Abstract</a:t>
            </a:r>
          </a:p>
        </p:txBody>
      </p:sp>
      <p:sp>
        <p:nvSpPr>
          <p:cNvPr id="5" name="Content Placeholder 4"/>
          <p:cNvSpPr>
            <a:spLocks noGrp="1"/>
          </p:cNvSpPr>
          <p:nvPr>
            <p:ph idx="1"/>
          </p:nvPr>
        </p:nvSpPr>
        <p:spPr/>
        <p:txBody>
          <a:bodyPr/>
          <a:lstStyle/>
          <a:p>
            <a:pPr>
              <a:buNone/>
            </a:pPr>
            <a:r>
              <a:rPr lang="en-US" dirty="0" smtClean="0"/>
              <a:t>		</a:t>
            </a:r>
            <a:r>
              <a:rPr lang="en-US" sz="2400" dirty="0" smtClean="0"/>
              <a:t>Now-a-days in India there are two types of methods are used for voting. The first method is secret ballot paper, in which lots of paper are used and second method is EVM(Electronic Voting Machine) which is used since 2003 but both of those methods have some limitations. There is a necessity for a method  for online voting that is more secure than the existing system. In  our proposed system we introduce a  secure way for online voting by using face recognition system and email verification at the time registration of a new voter which is used to authenticate a person. Authorized Voter also can able to cast their vote only once and the tallying of the votes will be done automatically, thus saving a huge time and enabling administrator to announce the result to announce the result within a very short period.</a:t>
            </a:r>
            <a:endParaRPr lang="en-US" sz="2400" dirty="0" smtClean="0">
              <a:solidFill>
                <a:srgbClr val="002060"/>
              </a:solidFill>
              <a:ea typeface="Times New Roman" panose="02020603050405020304" pitchFamily="18" charset="0"/>
            </a:endParaRPr>
          </a:p>
          <a:p>
            <a:pPr>
              <a:buNone/>
            </a:pPr>
            <a:endParaRPr lang="en-IN" dirty="0" smtClean="0"/>
          </a:p>
          <a:p>
            <a:endParaRPr lang="en-US" dirty="0"/>
          </a:p>
        </p:txBody>
      </p:sp>
    </p:spTree>
    <p:extLst>
      <p:ext uri="{BB962C8B-B14F-4D97-AF65-F5344CB8AC3E}">
        <p14:creationId xmlns="" xmlns:p14="http://schemas.microsoft.com/office/powerpoint/2010/main" val="1255885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US" dirty="0"/>
          </a:p>
        </p:txBody>
      </p:sp>
      <p:sp>
        <p:nvSpPr>
          <p:cNvPr id="3" name="Content Placeholder 2"/>
          <p:cNvSpPr>
            <a:spLocks noGrp="1"/>
          </p:cNvSpPr>
          <p:nvPr>
            <p:ph idx="1"/>
          </p:nvPr>
        </p:nvSpPr>
        <p:spPr/>
        <p:txBody>
          <a:bodyPr/>
          <a:lstStyle/>
          <a:p>
            <a:r>
              <a:rPr lang="en-IN" dirty="0" smtClean="0"/>
              <a:t>Voting Results Page at Admin Dashboard</a:t>
            </a:r>
          </a:p>
          <a:p>
            <a:endParaRPr lang="en-US" dirty="0"/>
          </a:p>
        </p:txBody>
      </p:sp>
      <p:pic>
        <p:nvPicPr>
          <p:cNvPr id="4" name="Picture 3" descr="o9.jpg"/>
          <p:cNvPicPr>
            <a:picLocks noChangeAspect="1"/>
          </p:cNvPicPr>
          <p:nvPr/>
        </p:nvPicPr>
        <p:blipFill>
          <a:blip r:embed="rId2"/>
          <a:stretch>
            <a:fillRect/>
          </a:stretch>
        </p:blipFill>
        <p:spPr>
          <a:xfrm>
            <a:off x="1485901" y="1679331"/>
            <a:ext cx="9337430" cy="436977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Research Paper</a:t>
            </a:r>
            <a:endParaRPr lang="en-US" dirty="0"/>
          </a:p>
        </p:txBody>
      </p:sp>
      <p:sp>
        <p:nvSpPr>
          <p:cNvPr id="3" name="Content Placeholder 2"/>
          <p:cNvSpPr>
            <a:spLocks noGrp="1"/>
          </p:cNvSpPr>
          <p:nvPr>
            <p:ph idx="1"/>
          </p:nvPr>
        </p:nvSpPr>
        <p:spPr/>
        <p:txBody>
          <a:bodyPr/>
          <a:lstStyle/>
          <a:p>
            <a:r>
              <a:rPr lang="en-IN" dirty="0" smtClean="0">
                <a:hlinkClick r:id="rId2" action="ppaction://hlinkfile"/>
              </a:rPr>
              <a:t>Research Paper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		</a:t>
            </a:r>
            <a:r>
              <a:rPr lang="en-US" sz="2400" dirty="0" smtClean="0"/>
              <a:t>As we can see, the current voting system has numerous flaws, including a long process that takes a lot of time, is not safe, allows for fake voting, and has no security level. The proposed method can address the issues and limitations of the current system, which will ultimately reduce bogus and false votes. This is because its difficult for the hackers to do </a:t>
            </a:r>
            <a:r>
              <a:rPr lang="en-US" sz="2400" dirty="0" err="1" smtClean="0"/>
              <a:t>marphing</a:t>
            </a:r>
            <a:r>
              <a:rPr lang="en-US" sz="2400" dirty="0" smtClean="0"/>
              <a:t> the face in live and offers a secure and comfortable voting environment. Using this method, voters can cast their ballots at the closest polling place or even from home if they are familiar with how the technology operates and understand its fundamentals. In our proposed system we are developing a user friendly web interface where users can easily interact with it to vote.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lnSpcReduction="10000"/>
          </a:bodyPr>
          <a:lstStyle/>
          <a:p>
            <a:pPr marL="577850" indent="-577850">
              <a:buNone/>
            </a:pPr>
            <a:r>
              <a:rPr lang="en-US" sz="2400" dirty="0" smtClean="0"/>
              <a:t>[1]</a:t>
            </a:r>
            <a:r>
              <a:rPr lang="en-US" dirty="0" smtClean="0"/>
              <a:t>.	</a:t>
            </a:r>
            <a:r>
              <a:rPr lang="en-IN" sz="2400" dirty="0" smtClean="0"/>
              <a:t>Jehovah </a:t>
            </a:r>
            <a:r>
              <a:rPr lang="en-IN" sz="2400" dirty="0" err="1" smtClean="0"/>
              <a:t>Jireh</a:t>
            </a:r>
            <a:r>
              <a:rPr lang="en-IN" sz="2400" dirty="0" smtClean="0"/>
              <a:t> </a:t>
            </a:r>
            <a:r>
              <a:rPr lang="en-IN" sz="2400" dirty="0" err="1" smtClean="0"/>
              <a:t>Arputhamoni</a:t>
            </a:r>
            <a:r>
              <a:rPr lang="en-IN" sz="2400" dirty="0" smtClean="0"/>
              <a:t> and </a:t>
            </a:r>
            <a:r>
              <a:rPr lang="en-IN" sz="2400" dirty="0" err="1" smtClean="0"/>
              <a:t>Gnana</a:t>
            </a:r>
            <a:r>
              <a:rPr lang="en-IN" sz="2400" dirty="0" smtClean="0"/>
              <a:t> </a:t>
            </a:r>
            <a:r>
              <a:rPr lang="en-IN" sz="2400" dirty="0" err="1" smtClean="0"/>
              <a:t>Saravanan</a:t>
            </a:r>
            <a:r>
              <a:rPr lang="en-IN" sz="2400" dirty="0" smtClean="0"/>
              <a:t> </a:t>
            </a:r>
            <a:r>
              <a:rPr lang="en-US" sz="2400" dirty="0" smtClean="0"/>
              <a:t>“</a:t>
            </a:r>
            <a:r>
              <a:rPr lang="en-US" sz="2400" dirty="0" smtClean="0">
                <a:solidFill>
                  <a:schemeClr val="accent5">
                    <a:lumMod val="75000"/>
                  </a:schemeClr>
                </a:solidFill>
                <a:hlinkClick r:id="rId2" action="ppaction://hlinkfile"/>
              </a:rPr>
              <a:t>Online Smart Voting System Using Biometrics Based Facial and Fingerprint Detection on Image Processing and CNN</a:t>
            </a:r>
            <a:r>
              <a:rPr lang="en-US" sz="2400" dirty="0" smtClean="0"/>
              <a:t>”,</a:t>
            </a:r>
            <a:r>
              <a:rPr lang="en-IN" sz="2400" dirty="0" smtClean="0"/>
              <a:t> Third International Conference on Intelligent Communication Technologies and Virtual Mobile Networks (ICICV) IEEE-2021.</a:t>
            </a:r>
            <a:endParaRPr lang="en-US" sz="2400" dirty="0" smtClean="0"/>
          </a:p>
          <a:p>
            <a:pPr marL="577850" indent="-577850">
              <a:buNone/>
            </a:pPr>
            <a:r>
              <a:rPr lang="en-IN" sz="2400" dirty="0" smtClean="0"/>
              <a:t>[2]. </a:t>
            </a:r>
            <a:r>
              <a:rPr lang="en-US" sz="2400" dirty="0" err="1" smtClean="0">
                <a:solidFill>
                  <a:srgbClr val="222222"/>
                </a:solidFill>
              </a:rPr>
              <a:t>Aman</a:t>
            </a:r>
            <a:r>
              <a:rPr lang="en-US" sz="2400" dirty="0" smtClean="0">
                <a:solidFill>
                  <a:srgbClr val="222222"/>
                </a:solidFill>
              </a:rPr>
              <a:t> Kumar and </a:t>
            </a:r>
            <a:r>
              <a:rPr lang="en-US" sz="2400" dirty="0" err="1" smtClean="0">
                <a:solidFill>
                  <a:srgbClr val="222222"/>
                </a:solidFill>
              </a:rPr>
              <a:t>Vishwash</a:t>
            </a:r>
            <a:r>
              <a:rPr lang="en-US" sz="2400" dirty="0" smtClean="0">
                <a:solidFill>
                  <a:srgbClr val="222222"/>
                </a:solidFill>
              </a:rPr>
              <a:t> Kumar</a:t>
            </a:r>
            <a:r>
              <a:rPr lang="en-IN" sz="2400" dirty="0" smtClean="0"/>
              <a:t>, “</a:t>
            </a:r>
            <a:r>
              <a:rPr lang="en-IN" sz="2400" dirty="0" smtClean="0">
                <a:hlinkClick r:id="rId3" action="ppaction://hlinkfile"/>
              </a:rPr>
              <a:t>Smart Voting System Through Face Recognition</a:t>
            </a:r>
            <a:r>
              <a:rPr lang="en-IN" sz="2400" dirty="0" smtClean="0"/>
              <a:t>”, in 2019 Accelerating the world’s research(ACADEMIA).</a:t>
            </a:r>
          </a:p>
          <a:p>
            <a:pPr marL="577850" indent="-577850">
              <a:buNone/>
            </a:pPr>
            <a:r>
              <a:rPr lang="en-IN" sz="2400" dirty="0" smtClean="0"/>
              <a:t>[3]. </a:t>
            </a:r>
            <a:r>
              <a:rPr lang="en-US" sz="2400" dirty="0" err="1" smtClean="0"/>
              <a:t>Nilam</a:t>
            </a:r>
            <a:r>
              <a:rPr lang="en-US" sz="2400" dirty="0" smtClean="0"/>
              <a:t> </a:t>
            </a:r>
            <a:r>
              <a:rPr lang="en-US" sz="2400" dirty="0" err="1" smtClean="0"/>
              <a:t>Choudary</a:t>
            </a:r>
            <a:r>
              <a:rPr lang="en-US" sz="2400" dirty="0" smtClean="0"/>
              <a:t>, </a:t>
            </a:r>
            <a:r>
              <a:rPr lang="en-US" sz="2400" dirty="0" err="1" smtClean="0"/>
              <a:t>Shikar</a:t>
            </a:r>
            <a:r>
              <a:rPr lang="en-US" sz="2400" dirty="0" smtClean="0"/>
              <a:t> </a:t>
            </a:r>
            <a:r>
              <a:rPr lang="en-US" sz="2400" dirty="0" err="1" smtClean="0"/>
              <a:t>Agarwal</a:t>
            </a:r>
            <a:r>
              <a:rPr lang="en-US" sz="2400" dirty="0" smtClean="0"/>
              <a:t> and </a:t>
            </a:r>
            <a:r>
              <a:rPr lang="en-US" sz="2400" dirty="0" err="1" smtClean="0"/>
              <a:t>Geerija</a:t>
            </a:r>
            <a:r>
              <a:rPr lang="en-US" sz="2400" dirty="0" smtClean="0"/>
              <a:t> </a:t>
            </a:r>
            <a:r>
              <a:rPr lang="en-US" sz="2400" dirty="0" err="1" smtClean="0"/>
              <a:t>Lavania</a:t>
            </a:r>
            <a:r>
              <a:rPr lang="en-IN" sz="2400" dirty="0" smtClean="0"/>
              <a:t>, “</a:t>
            </a:r>
            <a:r>
              <a:rPr lang="en-US" sz="2400" dirty="0" smtClean="0">
                <a:solidFill>
                  <a:schemeClr val="accent5">
                    <a:lumMod val="75000"/>
                  </a:schemeClr>
                </a:solidFill>
                <a:hlinkClick r:id="rId4" action="ppaction://hlinkfile"/>
              </a:rPr>
              <a:t>Smart Voting System through Facial Recognition</a:t>
            </a:r>
            <a:r>
              <a:rPr lang="en-US" sz="2400" dirty="0" smtClean="0"/>
              <a:t>”, International Journal of Scientific Research in Computer Science and Engineering, April 2019. </a:t>
            </a:r>
          </a:p>
          <a:p>
            <a:pPr marL="577850" indent="-577850">
              <a:buNone/>
            </a:pPr>
            <a:r>
              <a:rPr lang="en-IN" sz="2400" dirty="0" smtClean="0"/>
              <a:t>[4]. </a:t>
            </a:r>
            <a:r>
              <a:rPr lang="en-US" sz="2400" dirty="0" err="1" smtClean="0"/>
              <a:t>XueMei</a:t>
            </a:r>
            <a:r>
              <a:rPr lang="en-US" sz="2400" dirty="0" smtClean="0"/>
              <a:t> Zhao, </a:t>
            </a:r>
            <a:r>
              <a:rPr lang="en-US" sz="2400" dirty="0" err="1" smtClean="0"/>
              <a:t>ChengBing</a:t>
            </a:r>
            <a:r>
              <a:rPr lang="en-US" sz="2400" dirty="0" smtClean="0"/>
              <a:t> Wei,</a:t>
            </a:r>
            <a:r>
              <a:rPr lang="en-US" sz="2400" b="1" dirty="0" smtClean="0"/>
              <a:t> </a:t>
            </a:r>
            <a:r>
              <a:rPr lang="en-US" sz="2400" b="1" dirty="0" smtClean="0">
                <a:hlinkClick r:id="rId5" action="ppaction://hlinkfile"/>
              </a:rPr>
              <a:t>“</a:t>
            </a:r>
            <a:r>
              <a:rPr lang="en-US" sz="2400" dirty="0" smtClean="0">
                <a:hlinkClick r:id="rId5" action="ppaction://hlinkfile"/>
              </a:rPr>
              <a:t>A Real-time Face Recognition System Based on the Improved LBPH Algorithm</a:t>
            </a:r>
            <a:r>
              <a:rPr lang="en-US" sz="2400" dirty="0" smtClean="0"/>
              <a:t>”, 2017 IEEE 2nd International Conference on Signal and Image Processing</a:t>
            </a:r>
          </a:p>
          <a:p>
            <a:pPr>
              <a:buNone/>
            </a:pPr>
            <a:r>
              <a:rPr lang="en-IN" sz="2400" dirty="0" smtClean="0"/>
              <a:t>[5]. </a:t>
            </a:r>
            <a:r>
              <a:rPr lang="en-US" sz="2400" dirty="0" err="1" smtClean="0"/>
              <a:t>Shubham</a:t>
            </a:r>
            <a:r>
              <a:rPr lang="en-US" sz="2400" dirty="0" smtClean="0"/>
              <a:t> </a:t>
            </a:r>
            <a:r>
              <a:rPr lang="en-US" sz="2400" dirty="0" err="1" smtClean="0"/>
              <a:t>Shinde</a:t>
            </a:r>
            <a:r>
              <a:rPr lang="en-US" sz="2400" dirty="0" smtClean="0"/>
              <a:t>, </a:t>
            </a:r>
            <a:r>
              <a:rPr lang="en-US" sz="2400" dirty="0" err="1" smtClean="0"/>
              <a:t>Manas</a:t>
            </a:r>
            <a:r>
              <a:rPr lang="en-US" sz="2400" dirty="0" smtClean="0"/>
              <a:t> </a:t>
            </a:r>
            <a:r>
              <a:rPr lang="en-US" sz="2400" dirty="0" err="1" smtClean="0"/>
              <a:t>Shende</a:t>
            </a:r>
            <a:r>
              <a:rPr lang="en-US" sz="2400" dirty="0" smtClean="0"/>
              <a:t>, </a:t>
            </a:r>
            <a:r>
              <a:rPr lang="en-US" sz="2400" dirty="0" err="1" smtClean="0"/>
              <a:t>Jeet</a:t>
            </a:r>
            <a:r>
              <a:rPr lang="en-US" sz="2400" dirty="0" smtClean="0"/>
              <a:t> Shah, </a:t>
            </a:r>
            <a:r>
              <a:rPr lang="en-US" sz="2400" dirty="0" err="1" smtClean="0"/>
              <a:t>Harshdeep</a:t>
            </a:r>
            <a:r>
              <a:rPr lang="en-US" sz="2400" dirty="0" smtClean="0"/>
              <a:t> </a:t>
            </a:r>
            <a:r>
              <a:rPr lang="en-US" sz="2400" dirty="0" err="1" smtClean="0"/>
              <a:t>Shelar</a:t>
            </a:r>
            <a:r>
              <a:rPr lang="en-US" sz="2400" dirty="0" smtClean="0"/>
              <a:t>,” </a:t>
            </a:r>
            <a:r>
              <a:rPr lang="en-US" sz="2400" dirty="0" smtClean="0">
                <a:hlinkClick r:id="rId6" action="ppaction://hlinkfile"/>
              </a:rPr>
              <a:t>An Approach for e-Voting  using Face and Fingerprint Verification</a:t>
            </a:r>
            <a:r>
              <a:rPr lang="en-US" sz="2400" dirty="0" smtClean="0"/>
              <a:t>”, 2020 IEEE </a:t>
            </a:r>
            <a:r>
              <a:rPr lang="en-US" sz="2400" dirty="0" err="1" smtClean="0"/>
              <a:t>Pune</a:t>
            </a:r>
            <a:r>
              <a:rPr lang="en-US" sz="2400" dirty="0" smtClean="0"/>
              <a:t> Section International Conference (</a:t>
            </a:r>
            <a:r>
              <a:rPr lang="en-US" sz="2400" dirty="0" err="1" smtClean="0"/>
              <a:t>PuneCon</a:t>
            </a:r>
            <a:r>
              <a:rPr lang="en-US" sz="2400" dirty="0" smtClean="0"/>
              <a:t>)</a:t>
            </a:r>
          </a:p>
          <a:p>
            <a:pPr marL="577850" indent="-577850">
              <a:buNone/>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r>
              <a:rPr lang="en-US" sz="2400" dirty="0" smtClean="0">
                <a:solidFill>
                  <a:srgbClr val="202124"/>
                </a:solidFill>
              </a:rPr>
              <a:t>Machine learning is a subfield of artificial intelligence, which is broadly defined as the capability of a machine to imitate intelligent human behavior.</a:t>
            </a:r>
          </a:p>
          <a:p>
            <a:r>
              <a:rPr lang="en-US" sz="2400" dirty="0" smtClean="0"/>
              <a:t>OpenCV is an open-source library for the computer vision. It provides the facility to the machine to recognize the faces or objects. </a:t>
            </a:r>
            <a:endParaRPr lang="en-US" sz="2400" dirty="0" smtClean="0">
              <a:solidFill>
                <a:srgbClr val="202124"/>
              </a:solidFill>
            </a:endParaRPr>
          </a:p>
          <a:p>
            <a:r>
              <a:rPr lang="en-US" sz="2400" dirty="0" smtClean="0"/>
              <a:t>Local Binary Pattern (LBP) is a simple yet very efficient texture operator which labels the pixels of an image by thresholding the neighborhood of each pixel and considers the result as a binary number.</a:t>
            </a:r>
            <a:r>
              <a:rPr lang="en-IN" sz="2400" dirty="0" smtClean="0">
                <a:sym typeface="+mn-ea"/>
              </a:rPr>
              <a:t> </a:t>
            </a:r>
          </a:p>
          <a:p>
            <a:r>
              <a:rPr lang="en-US" sz="2400" dirty="0" smtClean="0"/>
              <a:t>We have to know that in existing system is not much more secure because in existing system security level is only voter card so any one can give other person vote with voter card.</a:t>
            </a:r>
          </a:p>
          <a:p>
            <a:r>
              <a:rPr lang="en-US" sz="2400" dirty="0" smtClean="0"/>
              <a:t>So, in this project voting system proposed in such a way that no one person can vote other person’s vote.</a:t>
            </a:r>
          </a:p>
          <a:p>
            <a:r>
              <a:rPr lang="en-US" sz="2400" dirty="0" smtClean="0"/>
              <a:t>This can happen only by the face recognition of the voter. System checks that whether the voting person is correct or not.</a:t>
            </a:r>
          </a:p>
          <a:p>
            <a:endParaRPr lang="en-IN" sz="2400" dirty="0"/>
          </a:p>
          <a:p>
            <a:pPr marL="0" indent="0">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p:txBody>
          <a:bodyPr>
            <a:normAutofit fontScale="85000" lnSpcReduction="20000"/>
          </a:bodyPr>
          <a:lstStyle/>
          <a:p>
            <a:pPr>
              <a:lnSpc>
                <a:spcPct val="100000"/>
              </a:lnSpc>
            </a:pPr>
            <a:r>
              <a:rPr lang="en-IN" dirty="0" smtClean="0"/>
              <a:t>Jehovah </a:t>
            </a:r>
            <a:r>
              <a:rPr lang="en-IN" dirty="0" err="1" smtClean="0"/>
              <a:t>Jireh</a:t>
            </a:r>
            <a:r>
              <a:rPr lang="en-IN" dirty="0" smtClean="0"/>
              <a:t> </a:t>
            </a:r>
            <a:r>
              <a:rPr lang="en-IN" dirty="0" err="1" smtClean="0"/>
              <a:t>Arputhamoni</a:t>
            </a:r>
            <a:r>
              <a:rPr lang="en-IN" dirty="0" smtClean="0"/>
              <a:t> and </a:t>
            </a:r>
            <a:r>
              <a:rPr lang="en-IN" dirty="0" err="1" smtClean="0"/>
              <a:t>Gnana</a:t>
            </a:r>
            <a:r>
              <a:rPr lang="en-IN" dirty="0" smtClean="0"/>
              <a:t> </a:t>
            </a:r>
            <a:r>
              <a:rPr lang="en-IN" dirty="0" err="1" smtClean="0"/>
              <a:t>Saravanan</a:t>
            </a:r>
            <a:r>
              <a:rPr lang="en-IN" dirty="0" smtClean="0"/>
              <a:t>[1],  have proposed that different biometrics they are Iris Detection in Voting System, Voting System using Fingerprint Recognition, Smart Voting.</a:t>
            </a:r>
          </a:p>
          <a:p>
            <a:pPr>
              <a:lnSpc>
                <a:spcPct val="100000"/>
              </a:lnSpc>
            </a:pPr>
            <a:r>
              <a:rPr lang="en-IN" dirty="0" smtClean="0"/>
              <a:t>This proposed concept is entirely web-based system so the basic features related are web-based technologies such as database creation, image processing properties which determine the software requirement of the system.</a:t>
            </a:r>
          </a:p>
          <a:p>
            <a:pPr>
              <a:lnSpc>
                <a:spcPct val="100000"/>
              </a:lnSpc>
            </a:pPr>
            <a:r>
              <a:rPr lang="en-IN" dirty="0" smtClean="0"/>
              <a:t>The voter’s face and fingerprints will be captured with help of laptop, PC Or mobile camera. The captured image can be detected using Haar Cascade algorithm and fingerprints can compared with image stored in database using CNN.</a:t>
            </a:r>
          </a:p>
          <a:p>
            <a:pPr>
              <a:lnSpc>
                <a:spcPct val="100000"/>
              </a:lnSpc>
            </a:pPr>
            <a:r>
              <a:rPr lang="en-IN" dirty="0" smtClean="0"/>
              <a:t>The CNN algorithm used makes the system unique and efficient. It makes sure that the voter is validated before the voting process.</a:t>
            </a:r>
          </a:p>
          <a:p>
            <a:pPr>
              <a:lnSpc>
                <a:spcPct val="100000"/>
              </a:lnSpc>
            </a:pPr>
            <a:r>
              <a:rPr lang="en-IN" dirty="0" smtClean="0"/>
              <a:t>The designed system is also less time-consuming, in expensive and hassle-free way of conducting the election process, making smart voting a better way to vote. </a:t>
            </a:r>
          </a:p>
          <a:p>
            <a:pPr>
              <a:lnSpc>
                <a:spcPct val="100000"/>
              </a:lnSpc>
            </a:pPr>
            <a:r>
              <a:rPr lang="en-IN" dirty="0" smtClean="0"/>
              <a:t>Instead of having two biometrics we can have one biometric authentication with same security level.</a:t>
            </a:r>
          </a:p>
          <a:p>
            <a:endParaRPr lang="en-US" dirty="0" smtClean="0"/>
          </a:p>
          <a:p>
            <a:pPr marL="0" indent="0">
              <a:lnSpc>
                <a:spcPct val="150000"/>
              </a:lnSpc>
              <a:buNone/>
            </a:pPr>
            <a:endParaRPr lang="en-US" sz="3600" dirty="0" smtClean="0">
              <a:solidFill>
                <a:srgbClr val="FF000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Literature survey</a:t>
            </a:r>
            <a:endParaRPr lang="en-US" dirty="0"/>
          </a:p>
        </p:txBody>
      </p:sp>
      <p:sp>
        <p:nvSpPr>
          <p:cNvPr id="3" name="Content Placeholder 2"/>
          <p:cNvSpPr>
            <a:spLocks noGrp="1"/>
          </p:cNvSpPr>
          <p:nvPr>
            <p:ph idx="1"/>
          </p:nvPr>
        </p:nvSpPr>
        <p:spPr/>
        <p:txBody>
          <a:bodyPr>
            <a:noAutofit/>
          </a:bodyPr>
          <a:lstStyle/>
          <a:p>
            <a:pPr>
              <a:lnSpc>
                <a:spcPct val="100000"/>
              </a:lnSpc>
            </a:pPr>
            <a:r>
              <a:rPr lang="en-US" sz="2400" dirty="0" err="1" smtClean="0">
                <a:solidFill>
                  <a:srgbClr val="222222"/>
                </a:solidFill>
              </a:rPr>
              <a:t>Aman</a:t>
            </a:r>
            <a:r>
              <a:rPr lang="en-US" sz="2400" dirty="0" smtClean="0">
                <a:solidFill>
                  <a:srgbClr val="222222"/>
                </a:solidFill>
              </a:rPr>
              <a:t> Kumar and </a:t>
            </a:r>
            <a:r>
              <a:rPr lang="en-US" sz="2400" dirty="0" err="1" smtClean="0">
                <a:solidFill>
                  <a:srgbClr val="222222"/>
                </a:solidFill>
              </a:rPr>
              <a:t>Vishwash</a:t>
            </a:r>
            <a:r>
              <a:rPr lang="en-US" sz="2400" dirty="0" smtClean="0">
                <a:solidFill>
                  <a:srgbClr val="222222"/>
                </a:solidFill>
              </a:rPr>
              <a:t> Kumar[2], have clearly explained about three different-different working security levels in smart voting system.</a:t>
            </a:r>
          </a:p>
          <a:p>
            <a:pPr>
              <a:lnSpc>
                <a:spcPct val="100000"/>
              </a:lnSpc>
            </a:pPr>
            <a:r>
              <a:rPr lang="en-US" sz="2400" dirty="0" smtClean="0">
                <a:solidFill>
                  <a:srgbClr val="222222"/>
                </a:solidFill>
              </a:rPr>
              <a:t>At level 1 Unique Id Number (UID), at the time registration system will request for the one unique id from the user. So through the unique id verification from database the voter can enter to next security level.</a:t>
            </a:r>
          </a:p>
          <a:p>
            <a:pPr>
              <a:lnSpc>
                <a:spcPct val="100000"/>
              </a:lnSpc>
            </a:pPr>
            <a:r>
              <a:rPr lang="en-US" sz="2400" dirty="0" smtClean="0">
                <a:solidFill>
                  <a:srgbClr val="222222"/>
                </a:solidFill>
              </a:rPr>
              <a:t>At level 2 Election Commission id card number, here the voter has to enter voter’s id number and it is going to verified from the database.</a:t>
            </a:r>
          </a:p>
          <a:p>
            <a:pPr>
              <a:lnSpc>
                <a:spcPct val="100000"/>
              </a:lnSpc>
            </a:pPr>
            <a:r>
              <a:rPr lang="en-US" sz="2400" dirty="0" smtClean="0">
                <a:solidFill>
                  <a:srgbClr val="222222"/>
                </a:solidFill>
              </a:rPr>
              <a:t>At level 3 Face Recognition with respective voter’s id number, if the voter’s face is matched with the stored image in database then voter can cast their vote.</a:t>
            </a:r>
          </a:p>
          <a:p>
            <a:pPr>
              <a:lnSpc>
                <a:spcPct val="100000"/>
              </a:lnSpc>
            </a:pPr>
            <a:r>
              <a:rPr lang="en-US" sz="2400" dirty="0" smtClean="0">
                <a:solidFill>
                  <a:srgbClr val="222222"/>
                </a:solidFill>
              </a:rPr>
              <a:t>Every new user in the India is first register for voting. At the time registration System Capture the face of the user and store the Face sample in the server database. </a:t>
            </a:r>
          </a:p>
          <a:p>
            <a:pPr>
              <a:lnSpc>
                <a:spcPct val="100000"/>
              </a:lnSpc>
            </a:pPr>
            <a:r>
              <a:rPr lang="en-US" sz="2400" dirty="0" smtClean="0">
                <a:solidFill>
                  <a:srgbClr val="222222"/>
                </a:solidFill>
              </a:rPr>
              <a:t>More Convenient, No Corruption, </a:t>
            </a:r>
            <a:r>
              <a:rPr lang="en-US" sz="2400" dirty="0" err="1" smtClean="0">
                <a:solidFill>
                  <a:srgbClr val="222222"/>
                </a:solidFill>
              </a:rPr>
              <a:t>Safter</a:t>
            </a:r>
            <a:r>
              <a:rPr lang="en-US" sz="2400" dirty="0" smtClean="0">
                <a:solidFill>
                  <a:srgbClr val="222222"/>
                </a:solidFill>
              </a:rPr>
              <a:t> and faster are the advantages to this security levels. So we opted this security levels but differ in the algorithm used for face recognition.</a:t>
            </a:r>
          </a:p>
          <a:p>
            <a:pPr>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Literature survey</a:t>
            </a:r>
            <a:endParaRPr lang="en-US" dirty="0"/>
          </a:p>
        </p:txBody>
      </p:sp>
      <p:sp>
        <p:nvSpPr>
          <p:cNvPr id="3" name="Content Placeholder 2"/>
          <p:cNvSpPr>
            <a:spLocks noGrp="1"/>
          </p:cNvSpPr>
          <p:nvPr>
            <p:ph idx="1"/>
          </p:nvPr>
        </p:nvSpPr>
        <p:spPr/>
        <p:txBody>
          <a:bodyPr>
            <a:normAutofit fontScale="92500" lnSpcReduction="20000"/>
          </a:bodyPr>
          <a:lstStyle/>
          <a:p>
            <a:pPr>
              <a:lnSpc>
                <a:spcPct val="100000"/>
              </a:lnSpc>
            </a:pPr>
            <a:r>
              <a:rPr lang="en-US" sz="2600" dirty="0" err="1" smtClean="0"/>
              <a:t>Nilam</a:t>
            </a:r>
            <a:r>
              <a:rPr lang="en-US" sz="2600" dirty="0" smtClean="0"/>
              <a:t> </a:t>
            </a:r>
            <a:r>
              <a:rPr lang="en-US" sz="2600" dirty="0" err="1" smtClean="0"/>
              <a:t>Choudary</a:t>
            </a:r>
            <a:r>
              <a:rPr lang="en-US" sz="2600" dirty="0" smtClean="0"/>
              <a:t>, </a:t>
            </a:r>
            <a:r>
              <a:rPr lang="en-US" sz="2600" dirty="0" err="1" smtClean="0"/>
              <a:t>Shikar</a:t>
            </a:r>
            <a:r>
              <a:rPr lang="en-US" sz="2600" dirty="0" smtClean="0"/>
              <a:t> </a:t>
            </a:r>
            <a:r>
              <a:rPr lang="en-US" sz="2600" dirty="0" err="1" smtClean="0"/>
              <a:t>Agarwal</a:t>
            </a:r>
            <a:r>
              <a:rPr lang="en-US" sz="2600" dirty="0" smtClean="0"/>
              <a:t> and </a:t>
            </a:r>
            <a:r>
              <a:rPr lang="en-US" sz="2600" dirty="0" err="1" smtClean="0"/>
              <a:t>Geerija</a:t>
            </a:r>
            <a:r>
              <a:rPr lang="en-US" sz="2600" dirty="0" smtClean="0"/>
              <a:t> </a:t>
            </a:r>
            <a:r>
              <a:rPr lang="en-US" sz="2600" dirty="0" err="1" smtClean="0"/>
              <a:t>Lavania</a:t>
            </a:r>
            <a:r>
              <a:rPr lang="en-US" sz="2600" dirty="0" smtClean="0"/>
              <a:t>[3], have proposed a smart voting system through face recognition in 3 types of algorithms.</a:t>
            </a:r>
          </a:p>
          <a:p>
            <a:pPr>
              <a:lnSpc>
                <a:spcPct val="100000"/>
              </a:lnSpc>
            </a:pPr>
            <a:r>
              <a:rPr lang="en-US" sz="2600" dirty="0" err="1" smtClean="0"/>
              <a:t>Eigenfaces</a:t>
            </a:r>
            <a:r>
              <a:rPr lang="en-US" sz="2600" dirty="0" smtClean="0"/>
              <a:t> uses eigenvectors for performing facial recognition and for finding </a:t>
            </a:r>
            <a:r>
              <a:rPr lang="en-US" sz="2600" dirty="0" err="1" smtClean="0"/>
              <a:t>eigen</a:t>
            </a:r>
            <a:r>
              <a:rPr lang="en-US" sz="2600" dirty="0" smtClean="0"/>
              <a:t> values uses Principal Component Analysis (PCA)</a:t>
            </a:r>
          </a:p>
          <a:p>
            <a:pPr>
              <a:lnSpc>
                <a:spcPct val="100000"/>
              </a:lnSpc>
            </a:pPr>
            <a:r>
              <a:rPr lang="en-US" sz="2600" dirty="0" smtClean="0"/>
              <a:t>PCA is method for dimensionality reduction and creates </a:t>
            </a:r>
            <a:r>
              <a:rPr lang="en-US" sz="2600" dirty="0" err="1" smtClean="0"/>
              <a:t>eigen</a:t>
            </a:r>
            <a:r>
              <a:rPr lang="en-US" sz="2600" dirty="0" smtClean="0"/>
              <a:t> space by reduction of common attributes.</a:t>
            </a:r>
          </a:p>
          <a:p>
            <a:pPr>
              <a:lnSpc>
                <a:spcPct val="100000"/>
              </a:lnSpc>
            </a:pPr>
            <a:r>
              <a:rPr lang="en-US" sz="2600" dirty="0" smtClean="0"/>
              <a:t>Fisher faces is extension to the </a:t>
            </a:r>
            <a:r>
              <a:rPr lang="en-US" sz="2600" dirty="0" err="1" smtClean="0"/>
              <a:t>eigenface</a:t>
            </a:r>
            <a:r>
              <a:rPr lang="en-US" sz="2600" dirty="0" smtClean="0"/>
              <a:t> technique. Along with PCA it uses Linear </a:t>
            </a:r>
            <a:r>
              <a:rPr lang="en-US" sz="2600" dirty="0" err="1" smtClean="0"/>
              <a:t>Discriminant</a:t>
            </a:r>
            <a:r>
              <a:rPr lang="en-US" sz="2600" dirty="0" smtClean="0"/>
              <a:t> Analysis (LDA) which helps in finding directions that are used for classification.</a:t>
            </a:r>
          </a:p>
          <a:p>
            <a:pPr>
              <a:lnSpc>
                <a:spcPct val="100000"/>
              </a:lnSpc>
            </a:pPr>
            <a:r>
              <a:rPr lang="en-US" sz="2600" dirty="0" smtClean="0"/>
              <a:t>Speed Up Robust Features (SURF) helps in similarity invariant representation and rapid comparison images.</a:t>
            </a:r>
          </a:p>
          <a:p>
            <a:pPr>
              <a:lnSpc>
                <a:spcPct val="100000"/>
              </a:lnSpc>
            </a:pPr>
            <a:r>
              <a:rPr lang="en-US" sz="2600" dirty="0" smtClean="0"/>
              <a:t>In this research Paper, on training data set consists of 2316 images and also having 4 more samples per image which gives total 9264 images.</a:t>
            </a:r>
          </a:p>
          <a:p>
            <a:pPr>
              <a:lnSpc>
                <a:spcPct val="100000"/>
              </a:lnSpc>
            </a:pPr>
            <a:r>
              <a:rPr lang="en-US" sz="2600" dirty="0" smtClean="0"/>
              <a:t>Future work is applying important techniques like CNN… on large training data sets.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Literature survey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XueMei</a:t>
            </a:r>
            <a:r>
              <a:rPr lang="en-US" dirty="0" smtClean="0"/>
              <a:t> Zhao, </a:t>
            </a:r>
            <a:r>
              <a:rPr lang="en-US" dirty="0" err="1" smtClean="0"/>
              <a:t>ChengBing</a:t>
            </a:r>
            <a:r>
              <a:rPr lang="en-US" dirty="0" smtClean="0"/>
              <a:t> Wei[4], The Local Binary Pattern Histogram(LBPH) algorithm is a simple solution on face recognition problem, which can recognize both front face and side face.  A modified LBPH algorithm based on pixel neighborhood gray median(MLBPH) is proposed. </a:t>
            </a:r>
          </a:p>
          <a:p>
            <a:r>
              <a:rPr lang="en-US" dirty="0" smtClean="0"/>
              <a:t>The gray value of the pixel is replaced by the median value of its neighborhood sampling value, and then the feature value is extracted by the sub blocks and the statistical histogram is established to form the MLBPH feature dictionary, which is used to recognize the human face identity compared with test image. </a:t>
            </a:r>
          </a:p>
          <a:p>
            <a:r>
              <a:rPr lang="en-US" dirty="0" err="1" smtClean="0"/>
              <a:t>OpenCV</a:t>
            </a:r>
            <a:r>
              <a:rPr lang="en-US" dirty="0" smtClean="0"/>
              <a:t> is an open source computer vision library that has three built-in face recognition algorithms, </a:t>
            </a:r>
            <a:r>
              <a:rPr lang="en-US" dirty="0" err="1" smtClean="0"/>
              <a:t>Eigenfaces</a:t>
            </a:r>
            <a:r>
              <a:rPr lang="en-US" dirty="0" smtClean="0"/>
              <a:t>, </a:t>
            </a:r>
            <a:r>
              <a:rPr lang="en-US" dirty="0" err="1" smtClean="0"/>
              <a:t>Fisherfaces</a:t>
            </a:r>
            <a:r>
              <a:rPr lang="en-US" dirty="0" smtClean="0"/>
              <a:t> and Local Binary Pattern Histogram (LBPH). </a:t>
            </a:r>
          </a:p>
          <a:p>
            <a:r>
              <a:rPr lang="en-US" dirty="0" smtClean="0"/>
              <a:t>Compared with the other two algorithms, the LBPH algorithm can not only recognize the front face, but also recognize the side face, which is more flexible. </a:t>
            </a:r>
          </a:p>
          <a:p>
            <a:r>
              <a:rPr lang="en-US" dirty="0" smtClean="0"/>
              <a:t>Face recognition system includes four main parts: information acquisition module, feature extraction module, classification module and training classifier database module. </a:t>
            </a:r>
          </a:p>
          <a:p>
            <a:r>
              <a:rPr lang="en-US" dirty="0" smtClean="0"/>
              <a:t>In the classification module, the classifier trained by database is used to classify the test samples to determine the identity information of the samples. </a:t>
            </a:r>
            <a:r>
              <a:rPr lang="en-US" dirty="0" err="1" smtClean="0"/>
              <a:t>OpenCV</a:t>
            </a:r>
            <a:r>
              <a:rPr lang="en-US" dirty="0" smtClean="0"/>
              <a:t> provides a </a:t>
            </a:r>
            <a:r>
              <a:rPr lang="en-US" dirty="0" err="1" smtClean="0"/>
              <a:t>Haar</a:t>
            </a:r>
            <a:r>
              <a:rPr lang="en-US" dirty="0" smtClean="0"/>
              <a:t> cascade classifier, which can be used for face detection. The LBPH algorithm uses the histogram of LBP characteristic spectrum as the feature vector for classification.</a:t>
            </a:r>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2339</Words>
  <Application>Microsoft Office PowerPoint</Application>
  <PresentationFormat>Custom</PresentationFormat>
  <Paragraphs>249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Custom Design</vt:lpstr>
      <vt:lpstr>Slide 1</vt:lpstr>
      <vt:lpstr>Review 2 Comments</vt:lpstr>
      <vt:lpstr>Contents</vt:lpstr>
      <vt:lpstr>Abstract</vt:lpstr>
      <vt:lpstr>Introduction</vt:lpstr>
      <vt:lpstr>  Literature survey</vt:lpstr>
      <vt:lpstr>Literature survey</vt:lpstr>
      <vt:lpstr>Literature survey</vt:lpstr>
      <vt:lpstr>Literature survey</vt:lpstr>
      <vt:lpstr>Literature survey</vt:lpstr>
      <vt:lpstr>Existing System</vt:lpstr>
      <vt:lpstr>Existing System</vt:lpstr>
      <vt:lpstr>Existing System</vt:lpstr>
      <vt:lpstr>Proposed System</vt:lpstr>
      <vt:lpstr>Proposed System</vt:lpstr>
      <vt:lpstr>Planning</vt:lpstr>
      <vt:lpstr>Planning</vt:lpstr>
      <vt:lpstr>Planning</vt:lpstr>
      <vt:lpstr>Planning</vt:lpstr>
      <vt:lpstr>Planning</vt:lpstr>
      <vt:lpstr>Design</vt:lpstr>
      <vt:lpstr>Design</vt:lpstr>
      <vt:lpstr>Design</vt:lpstr>
      <vt:lpstr>Design</vt:lpstr>
      <vt:lpstr>Design</vt:lpstr>
      <vt:lpstr>Design</vt:lpstr>
      <vt:lpstr>Implementation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Research Paper</vt:lpstr>
      <vt:lpstr>Conclusion</vt:lpstr>
      <vt:lpstr>References</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Susmitha</cp:lastModifiedBy>
  <cp:revision>192</cp:revision>
  <dcterms:created xsi:type="dcterms:W3CDTF">2019-06-11T05:35:00Z</dcterms:created>
  <dcterms:modified xsi:type="dcterms:W3CDTF">2023-04-28T05:50:53Z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