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5" r:id="rId3"/>
    <p:sldId id="275" r:id="rId4"/>
    <p:sldId id="276" r:id="rId5"/>
    <p:sldId id="277"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4/9/2021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4/9/2021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3908762"/>
          </a:xfrm>
          <a:prstGeom prst="rect">
            <a:avLst/>
          </a:prstGeom>
          <a:noFill/>
        </p:spPr>
        <p:txBody>
          <a:bodyPr wrap="square" rtlCol="0">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ONLINE COLLEGE STUDENT SERVICES SYSTEM</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08 April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MANDALA SUSMITHA : 17WH1A0591</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AREPALLI SINDHURA : 17WH1A05A6</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V KRISHNA GAYATRI  : 18WH5A0521</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Mr. R S MURALI NATH</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Abstract</a:t>
            </a:r>
          </a:p>
        </p:txBody>
      </p:sp>
      <p:sp>
        <p:nvSpPr>
          <p:cNvPr id="12" name="TextBox 11"/>
          <p:cNvSpPr txBox="1"/>
          <p:nvPr/>
        </p:nvSpPr>
        <p:spPr>
          <a:xfrm>
            <a:off x="587829" y="1502229"/>
            <a:ext cx="10855234" cy="4093428"/>
          </a:xfrm>
          <a:prstGeom prst="rect">
            <a:avLst/>
          </a:prstGeom>
          <a:noFill/>
        </p:spPr>
        <p:txBody>
          <a:bodyPr wrap="square" rtlCol="0">
            <a:spAutoFit/>
          </a:bodyPr>
          <a:lstStyle/>
          <a:p>
            <a:r>
              <a:rPr lang="en-US" sz="2000" dirty="0">
                <a:latin typeface="Times New Roman" pitchFamily="18" charset="0"/>
                <a:cs typeface="Times New Roman" pitchFamily="18" charset="0"/>
              </a:rPr>
              <a:t>Students often have to go to their colleges in order to collect their certificates. There might be many of them who might be working or studying at different places and may not be able to come to college to collect the documents needed. This project aims to reduce this difficulty by providing a website to students wherein they can request for the documents they need. The user will be authorized based on their college email id and password. They can then go to the home page and click on the certificate they need. </a:t>
            </a:r>
          </a:p>
          <a:p>
            <a:r>
              <a:rPr lang="en-US" sz="2000" dirty="0">
                <a:latin typeface="Times New Roman" pitchFamily="18" charset="0"/>
                <a:cs typeface="Times New Roman" pitchFamily="18" charset="0"/>
              </a:rPr>
              <a:t>The student can request to get any of the following certificates :  Academic certificates such as marks memo, certificates provided after graduation – CMM(Consolidated Marks Memo), OD(Original Degree), TC(Transfer certificate) and recommendation letters for higher studies. These requests to get certificates is sent to examination branch and/or concerned authorities who will upload the scanned copies. The students can download these certificates. The application also gives a provision for 3</a:t>
            </a:r>
            <a:r>
              <a:rPr lang="en-US" sz="2000" baseline="30000" dirty="0">
                <a:latin typeface="Times New Roman" pitchFamily="18" charset="0"/>
                <a:cs typeface="Times New Roman" pitchFamily="18" charset="0"/>
              </a:rPr>
              <a:t>rd</a:t>
            </a:r>
            <a:r>
              <a:rPr lang="en-US" sz="2000" dirty="0">
                <a:latin typeface="Times New Roman" pitchFamily="18" charset="0"/>
                <a:cs typeface="Times New Roman" pitchFamily="18" charset="0"/>
              </a:rPr>
              <a:t> party verification where a company can request to know the details of a particular student. They can send a sample file for example format.</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System Requirements</a:t>
            </a:r>
          </a:p>
        </p:txBody>
      </p:sp>
      <p:graphicFrame>
        <p:nvGraphicFramePr>
          <p:cNvPr id="14" name="Table 3">
            <a:extLst>
              <a:ext uri="{FF2B5EF4-FFF2-40B4-BE49-F238E27FC236}">
                <a16:creationId xmlns:a16="http://schemas.microsoft.com/office/drawing/2014/main" id="{00B86447-9894-4EEF-82F0-1F9FA5741D3E}"/>
              </a:ext>
            </a:extLst>
          </p:cNvPr>
          <p:cNvGraphicFramePr>
            <a:graphicFrameLocks noGrp="1"/>
          </p:cNvGraphicFramePr>
          <p:nvPr>
            <p:extLst>
              <p:ext uri="{D42A27DB-BD31-4B8C-83A1-F6EECF244321}">
                <p14:modId xmlns:p14="http://schemas.microsoft.com/office/powerpoint/2010/main" val="4030626900"/>
              </p:ext>
            </p:extLst>
          </p:nvPr>
        </p:nvGraphicFramePr>
        <p:xfrm>
          <a:off x="2328998" y="1538044"/>
          <a:ext cx="7028960" cy="4123926"/>
        </p:xfrm>
        <a:graphic>
          <a:graphicData uri="http://schemas.openxmlformats.org/drawingml/2006/table">
            <a:tbl>
              <a:tblPr firstRow="1" bandRow="1">
                <a:tableStyleId>{F5AB1C69-6EDB-4FF4-983F-18BD219EF322}</a:tableStyleId>
              </a:tblPr>
              <a:tblGrid>
                <a:gridCol w="3495447">
                  <a:extLst>
                    <a:ext uri="{9D8B030D-6E8A-4147-A177-3AD203B41FA5}">
                      <a16:colId xmlns:a16="http://schemas.microsoft.com/office/drawing/2014/main" val="2296071756"/>
                    </a:ext>
                  </a:extLst>
                </a:gridCol>
                <a:gridCol w="3533513">
                  <a:extLst>
                    <a:ext uri="{9D8B030D-6E8A-4147-A177-3AD203B41FA5}">
                      <a16:colId xmlns:a16="http://schemas.microsoft.com/office/drawing/2014/main" val="3122023618"/>
                    </a:ext>
                  </a:extLst>
                </a:gridCol>
              </a:tblGrid>
              <a:tr h="742962">
                <a:tc>
                  <a:txBody>
                    <a:bodyPr/>
                    <a:lstStyle/>
                    <a:p>
                      <a:pPr algn="ctr"/>
                      <a:r>
                        <a:rPr lang="en-US" sz="2800" dirty="0"/>
                        <a:t>Environment</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a:t>Specifications</a:t>
                      </a:r>
                      <a:endParaRPr lang="en-IN"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5835142"/>
                  </a:ext>
                </a:extLst>
              </a:tr>
              <a:tr h="563494">
                <a:tc rowSpan="3">
                  <a:txBody>
                    <a:bodyPr/>
                    <a:lstStyle/>
                    <a:p>
                      <a:pPr lvl="0" algn="ctr"/>
                      <a:r>
                        <a:rPr lang="en-US" sz="2800" dirty="0"/>
                        <a:t>Hardware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2GB Storage space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30031905"/>
                  </a:ext>
                </a:extLst>
              </a:tr>
              <a:tr h="563494">
                <a:tc vMerge="1">
                  <a:txBody>
                    <a:bodyPr/>
                    <a:lstStyle/>
                    <a:p>
                      <a:endParaRPr lang="en-IN" dirty="0"/>
                    </a:p>
                  </a:txBody>
                  <a:tcPr/>
                </a:tc>
                <a:tc>
                  <a:txBody>
                    <a:bodyPr/>
                    <a:lstStyle/>
                    <a:p>
                      <a:pPr algn="ctr"/>
                      <a:r>
                        <a:rPr lang="en-US" dirty="0"/>
                        <a:t>4GB RAM</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9608233"/>
                  </a:ext>
                </a:extLst>
              </a:tr>
              <a:tr h="563494">
                <a:tc vMerge="1">
                  <a:txBody>
                    <a:bodyPr/>
                    <a:lstStyle/>
                    <a:p>
                      <a:endParaRPr lang="en-IN" dirty="0"/>
                    </a:p>
                  </a:txBody>
                  <a:tcPr/>
                </a:tc>
                <a:tc>
                  <a:txBody>
                    <a:bodyPr/>
                    <a:lstStyle/>
                    <a:p>
                      <a:pPr algn="ctr"/>
                      <a:r>
                        <a:rPr lang="en-US" dirty="0"/>
                        <a:t>Intel I5 Core Processor</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747573"/>
                  </a:ext>
                </a:extLst>
              </a:tr>
              <a:tr h="563494">
                <a:tc rowSpan="3">
                  <a:txBody>
                    <a:bodyPr/>
                    <a:lstStyle/>
                    <a:p>
                      <a:pPr algn="ctr"/>
                      <a:r>
                        <a:rPr lang="en-US" sz="2800" dirty="0"/>
                        <a:t>Software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Sublime text (text</a:t>
                      </a:r>
                      <a:r>
                        <a:rPr lang="en-IN" baseline="0" dirty="0">
                          <a:latin typeface="Times New Roman" panose="02020603050405020304" pitchFamily="18" charset="0"/>
                          <a:cs typeface="Times New Roman" panose="02020603050405020304" pitchFamily="18" charset="0"/>
                        </a:rPr>
                        <a:t> editor)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6723412"/>
                  </a:ext>
                </a:extLst>
              </a:tr>
              <a:tr h="563494">
                <a:tc vMerge="1">
                  <a:txBody>
                    <a:bodyPr/>
                    <a:lstStyle/>
                    <a:p>
                      <a:endParaRPr lang="en-IN" dirty="0"/>
                    </a:p>
                  </a:txBody>
                  <a:tcPr/>
                </a:tc>
                <a:tc>
                  <a:txBody>
                    <a:bodyPr/>
                    <a:lstStyle/>
                    <a:p>
                      <a:pPr algn="ctr"/>
                      <a:r>
                        <a:rPr lang="en-IN" dirty="0" err="1">
                          <a:latin typeface="Times New Roman" panose="02020603050405020304" pitchFamily="18" charset="0"/>
                          <a:cs typeface="Times New Roman" panose="02020603050405020304" pitchFamily="18" charset="0"/>
                        </a:rPr>
                        <a:t>Mysql</a:t>
                      </a:r>
                      <a:r>
                        <a:rPr lang="en-IN" dirty="0">
                          <a:latin typeface="Times New Roman" panose="02020603050405020304" pitchFamily="18" charset="0"/>
                          <a:cs typeface="Times New Roman" panose="02020603050405020304" pitchFamily="18" charset="0"/>
                        </a:rPr>
                        <a:t> / blockchain</a:t>
                      </a:r>
                    </a:p>
                  </a:txBody>
                  <a:tcPr/>
                </a:tc>
                <a:extLst>
                  <a:ext uri="{0D108BD9-81ED-4DB2-BD59-A6C34878D82A}">
                    <a16:rowId xmlns:a16="http://schemas.microsoft.com/office/drawing/2014/main" val="1321908906"/>
                  </a:ext>
                </a:extLst>
              </a:tr>
              <a:tr h="563494">
                <a:tc vMerge="1">
                  <a:txBody>
                    <a:bodyPr/>
                    <a:lstStyle/>
                    <a:p>
                      <a:endParaRPr lang="en-IN" dirty="0"/>
                    </a:p>
                  </a:txBody>
                  <a:tcPr/>
                </a:tc>
                <a:tc>
                  <a:txBody>
                    <a:bodyPr/>
                    <a:lstStyle/>
                    <a:p>
                      <a:pPr algn="ctr"/>
                      <a:r>
                        <a:rPr lang="en-IN" dirty="0" err="1">
                          <a:latin typeface="Times New Roman" panose="02020603050405020304" pitchFamily="18" charset="0"/>
                          <a:cs typeface="Times New Roman" panose="02020603050405020304" pitchFamily="18" charset="0"/>
                        </a:rPr>
                        <a:t>Xampp</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835667"/>
                  </a:ext>
                </a:extLst>
              </a:tr>
            </a:tbl>
          </a:graphicData>
        </a:graphic>
      </p:graphicFrame>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Timeline</a:t>
            </a:r>
          </a:p>
        </p:txBody>
      </p:sp>
      <p:graphicFrame>
        <p:nvGraphicFramePr>
          <p:cNvPr id="12" name="Table 4">
            <a:extLst>
              <a:ext uri="{FF2B5EF4-FFF2-40B4-BE49-F238E27FC236}">
                <a16:creationId xmlns:a16="http://schemas.microsoft.com/office/drawing/2014/main" id="{538E4BA4-2ABD-41CF-BD62-3A6AD11CBD38}"/>
              </a:ext>
            </a:extLst>
          </p:cNvPr>
          <p:cNvGraphicFramePr>
            <a:graphicFrameLocks noGrp="1"/>
          </p:cNvGraphicFramePr>
          <p:nvPr>
            <p:extLst>
              <p:ext uri="{D42A27DB-BD31-4B8C-83A1-F6EECF244321}">
                <p14:modId xmlns:p14="http://schemas.microsoft.com/office/powerpoint/2010/main" val="352309583"/>
              </p:ext>
            </p:extLst>
          </p:nvPr>
        </p:nvGraphicFramePr>
        <p:xfrm>
          <a:off x="1920510" y="1069398"/>
          <a:ext cx="8307708" cy="4913391"/>
        </p:xfrm>
        <a:graphic>
          <a:graphicData uri="http://schemas.openxmlformats.org/drawingml/2006/table">
            <a:tbl>
              <a:tblPr firstRow="1" bandRow="1">
                <a:tableStyleId>{93296810-A885-4BE3-A3E7-6D5BEEA58F35}</a:tableStyleId>
              </a:tblPr>
              <a:tblGrid>
                <a:gridCol w="4153854">
                  <a:extLst>
                    <a:ext uri="{9D8B030D-6E8A-4147-A177-3AD203B41FA5}">
                      <a16:colId xmlns:a16="http://schemas.microsoft.com/office/drawing/2014/main" val="3058426626"/>
                    </a:ext>
                  </a:extLst>
                </a:gridCol>
                <a:gridCol w="4153854">
                  <a:extLst>
                    <a:ext uri="{9D8B030D-6E8A-4147-A177-3AD203B41FA5}">
                      <a16:colId xmlns:a16="http://schemas.microsoft.com/office/drawing/2014/main" val="131585980"/>
                    </a:ext>
                  </a:extLst>
                </a:gridCol>
              </a:tblGrid>
              <a:tr h="424872">
                <a:tc>
                  <a:txBody>
                    <a:bodyPr/>
                    <a:lstStyle/>
                    <a:p>
                      <a:pPr algn="ctr"/>
                      <a:r>
                        <a:rPr lang="en-US" sz="2400" dirty="0"/>
                        <a:t>Review </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t>Excepted Completion</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244620"/>
                  </a:ext>
                </a:extLst>
              </a:tr>
              <a:tr h="1784464">
                <a:tc>
                  <a:txBody>
                    <a:bodyPr/>
                    <a:lstStyle/>
                    <a:p>
                      <a:pPr algn="ctr"/>
                      <a:r>
                        <a:rPr lang="en-US" sz="2000" dirty="0"/>
                        <a:t> Review 0</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00000"/>
                        </a:lnSpc>
                        <a:spcAft>
                          <a:spcPts val="0"/>
                        </a:spcAft>
                        <a:buFont typeface="Arial" panose="020B0604020202020204" pitchFamily="34" charset="0"/>
                        <a:buChar char="•"/>
                      </a:pPr>
                      <a:r>
                        <a:rPr lang="en-US" sz="2000" dirty="0"/>
                        <a:t>Requirements </a:t>
                      </a:r>
                    </a:p>
                    <a:p>
                      <a:pPr marL="800100" indent="-342900" algn="l">
                        <a:lnSpc>
                          <a:spcPct val="100000"/>
                        </a:lnSpc>
                        <a:spcAft>
                          <a:spcPts val="0"/>
                        </a:spcAft>
                        <a:buFont typeface="Arial" panose="020B0604020202020204" pitchFamily="34" charset="0"/>
                        <a:buChar char="•"/>
                      </a:pPr>
                      <a:r>
                        <a:rPr lang="en-US" sz="2000" dirty="0"/>
                        <a:t>Specification</a:t>
                      </a:r>
                    </a:p>
                    <a:p>
                      <a:pPr marL="800100" indent="-342900" algn="l">
                        <a:lnSpc>
                          <a:spcPct val="100000"/>
                        </a:lnSpc>
                        <a:spcAft>
                          <a:spcPts val="0"/>
                        </a:spcAft>
                        <a:buFont typeface="Arial" panose="020B0604020202020204" pitchFamily="34" charset="0"/>
                        <a:buChar char="•"/>
                      </a:pPr>
                      <a:r>
                        <a:rPr lang="en-US" sz="2000" dirty="0"/>
                        <a:t>Details</a:t>
                      </a:r>
                      <a:r>
                        <a:rPr lang="en-US" sz="2000" baseline="0" dirty="0"/>
                        <a:t> </a:t>
                      </a:r>
                      <a:r>
                        <a:rPr lang="en-US" sz="2000" dirty="0"/>
                        <a:t>of Features</a:t>
                      </a:r>
                    </a:p>
                    <a:p>
                      <a:pPr marL="800100" indent="-342900" algn="l">
                        <a:lnSpc>
                          <a:spcPct val="100000"/>
                        </a:lnSpc>
                        <a:spcAft>
                          <a:spcPts val="0"/>
                        </a:spcAft>
                        <a:buFont typeface="Arial" panose="020B0604020202020204" pitchFamily="34" charset="0"/>
                        <a:buChar char="•"/>
                      </a:pPr>
                      <a:r>
                        <a:rPr lang="en-US" sz="2000" dirty="0"/>
                        <a:t>Base paper and references</a:t>
                      </a:r>
                      <a:endParaRPr lang="en-US" sz="2000" dirty="0">
                        <a:latin typeface="Times New Roman" pitchFamily="18" charset="0"/>
                        <a:ea typeface="Calibri"/>
                        <a:cs typeface="Times New Roman" pitchFamily="18" charset="0"/>
                      </a:endParaRPr>
                    </a:p>
                  </a:txBody>
                  <a:tcPr anchor="ctr"/>
                </a:tc>
                <a:extLst>
                  <a:ext uri="{0D108BD9-81ED-4DB2-BD59-A6C34878D82A}">
                    <a16:rowId xmlns:a16="http://schemas.microsoft.com/office/drawing/2014/main" val="240514561"/>
                  </a:ext>
                </a:extLst>
              </a:tr>
              <a:tr h="1665887">
                <a:tc>
                  <a:txBody>
                    <a:bodyPr/>
                    <a:lstStyle/>
                    <a:p>
                      <a:pPr algn="ctr"/>
                      <a:r>
                        <a:rPr lang="en-US" sz="2000" dirty="0"/>
                        <a:t>Review 1</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00000"/>
                        </a:lnSpc>
                        <a:spcAft>
                          <a:spcPts val="0"/>
                        </a:spcAft>
                        <a:buFont typeface="Arial" panose="020B0604020202020204" pitchFamily="34" charset="0"/>
                        <a:buChar char="•"/>
                      </a:pPr>
                      <a:r>
                        <a:rPr lang="en-US" sz="2000" baseline="0" dirty="0"/>
                        <a:t>Detailed designs</a:t>
                      </a:r>
                    </a:p>
                    <a:p>
                      <a:pPr marL="800100" indent="-342900" algn="l">
                        <a:lnSpc>
                          <a:spcPct val="100000"/>
                        </a:lnSpc>
                        <a:spcAft>
                          <a:spcPts val="0"/>
                        </a:spcAft>
                        <a:buFont typeface="Arial" panose="020B0604020202020204" pitchFamily="34" charset="0"/>
                        <a:buChar char="•"/>
                      </a:pPr>
                      <a:r>
                        <a:rPr lang="en-US" sz="2000" baseline="0" dirty="0"/>
                        <a:t>Front end pages </a:t>
                      </a:r>
                    </a:p>
                    <a:p>
                      <a:pPr marL="800100" indent="-342900" algn="l">
                        <a:lnSpc>
                          <a:spcPct val="100000"/>
                        </a:lnSpc>
                        <a:spcAft>
                          <a:spcPts val="0"/>
                        </a:spcAft>
                        <a:buFont typeface="Arial" panose="020B0604020202020204" pitchFamily="34" charset="0"/>
                        <a:buChar char="•"/>
                      </a:pPr>
                      <a:r>
                        <a:rPr lang="en-US" sz="2000" baseline="0" dirty="0" err="1"/>
                        <a:t>Mysql</a:t>
                      </a:r>
                      <a:r>
                        <a:rPr lang="en-US" sz="2000" baseline="0" dirty="0"/>
                        <a:t> tables creation</a:t>
                      </a:r>
                    </a:p>
                    <a:p>
                      <a:pPr marL="800100" indent="-342900" algn="l">
                        <a:lnSpc>
                          <a:spcPct val="100000"/>
                        </a:lnSpc>
                        <a:spcAft>
                          <a:spcPts val="0"/>
                        </a:spcAft>
                        <a:buFont typeface="Arial" panose="020B0604020202020204" pitchFamily="34" charset="0"/>
                        <a:buChar char="•"/>
                      </a:pPr>
                      <a:r>
                        <a:rPr lang="en-US" sz="2000" baseline="0" dirty="0">
                          <a:latin typeface="Times New Roman" pitchFamily="18" charset="0"/>
                          <a:ea typeface="Calibri"/>
                          <a:cs typeface="Times New Roman" pitchFamily="18" charset="0"/>
                        </a:rPr>
                        <a:t>Integration of frontend and backend</a:t>
                      </a:r>
                      <a:endParaRPr lang="en-US" sz="2000" dirty="0">
                        <a:latin typeface="Times New Roman" pitchFamily="18" charset="0"/>
                        <a:ea typeface="Calibri"/>
                        <a:cs typeface="Times New Roman" pitchFamily="18" charset="0"/>
                      </a:endParaRPr>
                    </a:p>
                  </a:txBody>
                  <a:tcPr/>
                </a:tc>
                <a:extLst>
                  <a:ext uri="{0D108BD9-81ED-4DB2-BD59-A6C34878D82A}">
                    <a16:rowId xmlns:a16="http://schemas.microsoft.com/office/drawing/2014/main" val="2983204517"/>
                  </a:ext>
                </a:extLst>
              </a:tr>
              <a:tr h="651471">
                <a:tc>
                  <a:txBody>
                    <a:bodyPr/>
                    <a:lstStyle/>
                    <a:p>
                      <a:pPr algn="ctr"/>
                      <a:r>
                        <a:rPr lang="en-US" sz="2000" dirty="0"/>
                        <a:t>Review 2</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lvl="1" indent="-342900">
                        <a:buFont typeface="Arial" panose="020B0604020202020204" pitchFamily="34" charset="0"/>
                        <a:buChar char="•"/>
                      </a:pPr>
                      <a:r>
                        <a:rPr lang="en-US" sz="2000" dirty="0"/>
                        <a:t>Complete Implementation</a:t>
                      </a:r>
                    </a:p>
                    <a:p>
                      <a:pPr marL="800100" lvl="1" indent="-342900">
                        <a:buFont typeface="Arial" panose="020B0604020202020204" pitchFamily="34" charset="0"/>
                        <a:buChar char="•"/>
                      </a:pPr>
                      <a:r>
                        <a:rPr lang="en-US" sz="2000" dirty="0"/>
                        <a:t>Further enhancements</a:t>
                      </a:r>
                    </a:p>
                    <a:p>
                      <a:pPr marL="800100" lvl="1" indent="-342900">
                        <a:buFont typeface="Arial" panose="020B0604020202020204" pitchFamily="34" charset="0"/>
                        <a:buChar char="•"/>
                      </a:pPr>
                      <a:r>
                        <a:rPr lang="en-US" sz="2000" dirty="0"/>
                        <a:t>Report for the Project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References</a:t>
            </a:r>
          </a:p>
        </p:txBody>
      </p:sp>
      <p:sp>
        <p:nvSpPr>
          <p:cNvPr id="12" name="TextBox 11"/>
          <p:cNvSpPr txBox="1"/>
          <p:nvPr/>
        </p:nvSpPr>
        <p:spPr>
          <a:xfrm>
            <a:off x="587829" y="1502229"/>
            <a:ext cx="10855234" cy="400110"/>
          </a:xfrm>
          <a:prstGeom prst="rect">
            <a:avLst/>
          </a:prstGeom>
          <a:noFill/>
        </p:spPr>
        <p:txBody>
          <a:bodyPr wrap="square" rtlCol="0">
            <a:spAutoFit/>
          </a:bodyPr>
          <a:lstStyle/>
          <a:p>
            <a:endParaRPr lang="en-US" sz="2000"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F10254C9-2DAB-45C4-B8BA-E3D3FD34C3E9}"/>
              </a:ext>
            </a:extLst>
          </p:cNvPr>
          <p:cNvSpPr txBox="1"/>
          <p:nvPr/>
        </p:nvSpPr>
        <p:spPr>
          <a:xfrm>
            <a:off x="1967321" y="1225689"/>
            <a:ext cx="7334250"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Chenfu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Hui</a:t>
            </a:r>
            <a:r>
              <a:rPr lang="en-IN" dirty="0">
                <a:latin typeface="Times New Roman" panose="02020603050405020304" pitchFamily="18" charset="0"/>
                <a:cs typeface="Times New Roman" panose="02020603050405020304" pitchFamily="18" charset="0"/>
              </a:rPr>
              <a:t> Yang, </a:t>
            </a:r>
            <a:r>
              <a:rPr lang="en-IN" dirty="0" err="1">
                <a:latin typeface="Times New Roman" panose="02020603050405020304" pitchFamily="18" charset="0"/>
                <a:cs typeface="Times New Roman" panose="02020603050405020304" pitchFamily="18" charset="0"/>
              </a:rPr>
              <a:t>Qinyong</a:t>
            </a:r>
            <a:r>
              <a:rPr lang="en-IN" dirty="0">
                <a:latin typeface="Times New Roman" panose="02020603050405020304" pitchFamily="18" charset="0"/>
                <a:cs typeface="Times New Roman" panose="02020603050405020304" pitchFamily="18" charset="0"/>
              </a:rPr>
              <a:t> Yu, </a:t>
            </a:r>
            <a:r>
              <a:rPr lang="en-IN" dirty="0" err="1">
                <a:latin typeface="Times New Roman" panose="02020603050405020304" pitchFamily="18" charset="0"/>
                <a:cs typeface="Times New Roman" panose="02020603050405020304" pitchFamily="18" charset="0"/>
              </a:rPr>
              <a:t>Zesong</a:t>
            </a:r>
            <a:r>
              <a:rPr lang="en-IN" dirty="0">
                <a:latin typeface="Times New Roman" panose="02020603050405020304" pitchFamily="18" charset="0"/>
                <a:cs typeface="Times New Roman" panose="02020603050405020304" pitchFamily="18" charset="0"/>
              </a:rPr>
              <a:t> Li</a:t>
            </a:r>
            <a:r>
              <a:rPr lang="en-IN" strike="noStrike" dirty="0">
                <a:latin typeface="Times New Roman" panose="02020603050405020304" pitchFamily="18" charset="0"/>
                <a:cs typeface="Times New Roman" panose="02020603050405020304" pitchFamily="18" charset="0"/>
              </a:rPr>
              <a:t> – </a:t>
            </a:r>
            <a:r>
              <a:rPr lang="en-US" b="1" i="0" dirty="0">
                <a:effectLst/>
                <a:latin typeface="Times New Roman" panose="02020603050405020304" pitchFamily="18" charset="0"/>
                <a:cs typeface="Times New Roman" panose="02020603050405020304" pitchFamily="18" charset="0"/>
              </a:rPr>
              <a:t>A trusted and Flexible Electronic Certificate Catalog  Sharing  System Based on Consortium Blockchain</a:t>
            </a:r>
            <a:r>
              <a:rPr lang="en-US" i="0" dirty="0">
                <a:effectLst/>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in 2019</a:t>
            </a:r>
            <a:r>
              <a:rPr lang="en-IN" b="0" i="0" strike="noStrike" dirty="0">
                <a:solidFill>
                  <a:srgbClr val="FF0000"/>
                </a:solidFill>
                <a:effectLst/>
                <a:latin typeface="Times New Roman" panose="02020603050405020304" pitchFamily="18" charset="0"/>
                <a:cs typeface="Times New Roman" panose="02020603050405020304" pitchFamily="18" charset="0"/>
              </a:rPr>
              <a:t> (Base paper)</a:t>
            </a: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Neethu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Gopal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Vani</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Prakash</a:t>
            </a:r>
            <a:r>
              <a:rPr lang="en-IN" i="0" u="none" strike="noStrike" dirty="0">
                <a:effectLst/>
                <a:latin typeface="Times New Roman" panose="02020603050405020304" pitchFamily="18" charset="0"/>
                <a:cs typeface="Times New Roman" panose="02020603050405020304" pitchFamily="18" charset="0"/>
              </a:rPr>
              <a:t> – </a:t>
            </a:r>
            <a:r>
              <a:rPr lang="en-US" b="1" u="none" strike="noStrike" dirty="0">
                <a:latin typeface="Times New Roman" panose="02020603050405020304" pitchFamily="18" charset="0"/>
                <a:cs typeface="Times New Roman" panose="02020603050405020304" pitchFamily="18" charset="0"/>
              </a:rPr>
              <a:t>S</a:t>
            </a:r>
            <a:r>
              <a:rPr lang="en-US" b="1" i="0" dirty="0">
                <a:effectLst/>
                <a:latin typeface="Times New Roman" panose="02020603050405020304" pitchFamily="18" charset="0"/>
                <a:cs typeface="Times New Roman" panose="02020603050405020304" pitchFamily="18" charset="0"/>
              </a:rPr>
              <a:t>urvey on Blockchain Based Digital Certificate System </a:t>
            </a:r>
            <a:r>
              <a:rPr lang="en-IN" i="0" u="none" strike="noStrike" dirty="0">
                <a:effectLst/>
                <a:latin typeface="Times New Roman" panose="02020603050405020304" pitchFamily="18" charset="0"/>
                <a:cs typeface="Times New Roman" panose="02020603050405020304" pitchFamily="18" charset="0"/>
              </a:rPr>
              <a:t>in 2018</a:t>
            </a:r>
          </a:p>
          <a:p>
            <a:pPr marL="342900" indent="-342900" algn="just">
              <a:buFont typeface="+mj-lt"/>
              <a:buAutoNum type="arabicPeriod"/>
            </a:pPr>
            <a:r>
              <a:rPr lang="es-ES" dirty="0" err="1">
                <a:latin typeface="Times New Roman" panose="02020603050405020304" pitchFamily="18" charset="0"/>
                <a:cs typeface="Times New Roman" panose="02020603050405020304" pitchFamily="18" charset="0"/>
              </a:rPr>
              <a:t>Anjaneyulu</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Endurthi</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Akhil</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Khare</a:t>
            </a:r>
            <a:r>
              <a:rPr lang="es-ES" b="0"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Certificate Management System Using Blockchain</a:t>
            </a:r>
            <a:r>
              <a:rPr lang="en-IN" b="0" i="0" dirty="0">
                <a:effectLst/>
                <a:latin typeface="Times New Roman" panose="02020603050405020304" pitchFamily="18" charset="0"/>
                <a:cs typeface="Times New Roman" panose="02020603050405020304" pitchFamily="18" charset="0"/>
              </a:rPr>
              <a:t> </a:t>
            </a:r>
            <a:r>
              <a:rPr lang="es-ES" b="0" i="0" dirty="0">
                <a:effectLst/>
                <a:latin typeface="Times New Roman" panose="02020603050405020304" pitchFamily="18" charset="0"/>
                <a:cs typeface="Times New Roman" panose="02020603050405020304" pitchFamily="18" charset="0"/>
              </a:rPr>
              <a:t>in 2020</a:t>
            </a:r>
          </a:p>
          <a:p>
            <a:pPr marL="342900" indent="-342900" algn="just">
              <a:buFont typeface="+mj-lt"/>
              <a:buAutoNum type="arabicPeriod"/>
            </a:pPr>
            <a:r>
              <a:rPr lang="en-US" altLang="en-US" dirty="0" err="1">
                <a:latin typeface="Times New Roman" panose="02020603050405020304" pitchFamily="18" charset="0"/>
                <a:cs typeface="Times New Roman" panose="02020603050405020304" pitchFamily="18" charset="0"/>
              </a:rPr>
              <a:t>Nitin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Kumavat</a:t>
            </a:r>
            <a:r>
              <a:rPr lang="en-US" alt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Swapnil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Mengade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Dishant</a:t>
            </a:r>
            <a:r>
              <a:rPr lang="en-IN" dirty="0">
                <a:latin typeface="Times New Roman" panose="02020603050405020304" pitchFamily="18" charset="0"/>
                <a:cs typeface="Times New Roman" panose="02020603050405020304" pitchFamily="18" charset="0"/>
              </a:rPr>
              <a:t> Desai, </a:t>
            </a:r>
            <a:r>
              <a:rPr lang="en-IN" dirty="0" err="1">
                <a:latin typeface="Times New Roman" panose="02020603050405020304" pitchFamily="18" charset="0"/>
                <a:cs typeface="Times New Roman" panose="02020603050405020304" pitchFamily="18" charset="0"/>
              </a:rPr>
              <a:t>Jesal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Varolia</a:t>
            </a:r>
            <a:r>
              <a:rPr lang="en-US" alt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Certificate Verification System using Blockchain</a:t>
            </a:r>
            <a:r>
              <a:rPr lang="en-US" dirty="0">
                <a:effectLst/>
                <a:latin typeface="Times New Roman" panose="02020603050405020304" pitchFamily="18" charset="0"/>
                <a:cs typeface="Times New Roman" panose="02020603050405020304" pitchFamily="18" charset="0"/>
              </a:rPr>
              <a:t> in 2019</a:t>
            </a: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494</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susmitha Mandala</cp:lastModifiedBy>
  <cp:revision>182</cp:revision>
  <dcterms:created xsi:type="dcterms:W3CDTF">2020-08-08T03:55:20Z</dcterms:created>
  <dcterms:modified xsi:type="dcterms:W3CDTF">2021-04-09T10:43:53Z</dcterms:modified>
</cp:coreProperties>
</file>