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60" r:id="rId7"/>
    <p:sldId id="259" r:id="rId8"/>
    <p:sldId id="257" r:id="rId9"/>
    <p:sldId id="265" r:id="rId10"/>
    <p:sldId id="258" r:id="rId11"/>
    <p:sldId id="264" r:id="rId12"/>
    <p:sldId id="262" r:id="rId13"/>
    <p:sldId id="266" r:id="rId14"/>
    <p:sldId id="26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F1B46E-22B2-4721-950C-8704487586DC}">
      <dgm:prSet phldrT="[Text]" custT="1"/>
      <dgm:spPr/>
      <dgm:t>
        <a:bodyPr/>
        <a:lstStyle/>
        <a:p>
          <a:r>
            <a:rPr lang="en-US" sz="1600" dirty="0"/>
            <a:t>Step 1 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200" b="1" dirty="0"/>
            <a:t>Network Dataset(KDD’99 dataset)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 custT="1"/>
      <dgm:spPr/>
      <dgm:t>
        <a:bodyPr/>
        <a:lstStyle/>
        <a:p>
          <a:r>
            <a:rPr lang="en-US" sz="1600" dirty="0"/>
            <a:t>Step 2 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b="1" dirty="0"/>
            <a:t>Pre-Processing of Data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 custT="1"/>
      <dgm:spPr/>
      <dgm:t>
        <a:bodyPr/>
        <a:lstStyle/>
        <a:p>
          <a:r>
            <a:rPr lang="en-US" sz="1600" dirty="0"/>
            <a:t>Step 3 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b="1" dirty="0"/>
            <a:t>Feature Extraction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 custT="1"/>
      <dgm:spPr/>
      <dgm:t>
        <a:bodyPr/>
        <a:lstStyle/>
        <a:p>
          <a:r>
            <a:rPr lang="en-US" sz="1600" dirty="0"/>
            <a:t>Step 4 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b="1" dirty="0"/>
            <a:t>Training and Testing of Data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BE4FC1FF-588F-4CDD-966F-6486DA397FA3}">
      <dgm:prSet phldrT="[Text]" custT="1"/>
      <dgm:spPr/>
      <dgm:t>
        <a:bodyPr/>
        <a:lstStyle/>
        <a:p>
          <a:r>
            <a:rPr lang="en-US" sz="1600" dirty="0"/>
            <a:t>Step 5 </a:t>
          </a:r>
        </a:p>
      </dgm:t>
    </dgm:pt>
    <dgm:pt modelId="{69E84320-5F55-47FA-BC03-24B81F7ECC6F}" type="parTrans" cxnId="{FA16A276-3BC6-4B1B-96EE-C249728E14E6}">
      <dgm:prSet/>
      <dgm:spPr/>
      <dgm:t>
        <a:bodyPr/>
        <a:lstStyle/>
        <a:p>
          <a:endParaRPr lang="en-GG"/>
        </a:p>
      </dgm:t>
    </dgm:pt>
    <dgm:pt modelId="{A2BA0FC3-F528-42CF-93DB-674B5DBEC2F1}" type="sibTrans" cxnId="{FA16A276-3BC6-4B1B-96EE-C249728E14E6}">
      <dgm:prSet/>
      <dgm:spPr/>
      <dgm:t>
        <a:bodyPr/>
        <a:lstStyle/>
        <a:p>
          <a:endParaRPr lang="en-GG"/>
        </a:p>
      </dgm:t>
    </dgm:pt>
    <dgm:pt modelId="{FDE9B449-9892-423A-998D-BD129A8044A5}">
      <dgm:prSet phldrT="[Text]"/>
      <dgm:spPr/>
      <dgm:t>
        <a:bodyPr/>
        <a:lstStyle/>
        <a:p>
          <a:r>
            <a:rPr lang="en-US" b="1" dirty="0"/>
            <a:t>Result Analysis</a:t>
          </a:r>
        </a:p>
      </dgm:t>
    </dgm:pt>
    <dgm:pt modelId="{51405E97-D057-4ED9-A582-A6A9D86759E1}" type="parTrans" cxnId="{F5F8B316-26A7-41A1-83CA-F0543F49EF10}">
      <dgm:prSet/>
      <dgm:spPr/>
      <dgm:t>
        <a:bodyPr/>
        <a:lstStyle/>
        <a:p>
          <a:endParaRPr lang="en-GG"/>
        </a:p>
      </dgm:t>
    </dgm:pt>
    <dgm:pt modelId="{A9443852-9679-409B-B3D2-EF3E4F94DE65}" type="sibTrans" cxnId="{F5F8B316-26A7-41A1-83CA-F0543F49EF10}">
      <dgm:prSet/>
      <dgm:spPr/>
      <dgm:t>
        <a:bodyPr/>
        <a:lstStyle/>
        <a:p>
          <a:endParaRPr lang="en-GG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5" custLinFactY="-45980" custLinFactNeighborX="-8022" custLinFactNeighborY="-100000"/>
      <dgm:spPr/>
    </dgm:pt>
    <dgm:pt modelId="{187D4E8C-5C91-4D00-870C-2C45D4EA263C}" type="pres">
      <dgm:prSet presAssocID="{B4F1B46E-22B2-4721-950C-8704487586DC}" presName="firstChildTx" presStyleLbl="bgAccFollowNode1" presStyleIdx="0" presStyleCnt="5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5" custLinFactY="-79404" custLinFactNeighborX="6564" custLinFactNeighborY="-100000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5" custLinFactNeighborX="-6564" custLinFactNeighborY="-76299"/>
      <dgm:spPr/>
    </dgm:pt>
    <dgm:pt modelId="{10C9E3CF-3A8F-4100-8ACD-91E2373197A2}" type="pres">
      <dgm:prSet presAssocID="{F2881FB1-6580-4F21-A283-BFAA6F91D5D2}" presName="firstChildTx" presStyleLbl="bgAccFollowNode1" presStyleIdx="1" presStyleCnt="5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5" custLinFactNeighborX="-8751" custLinFactNeighborY="-9845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5" custLinFactNeighborX="-13127" custLinFactNeighborY="-8805"/>
      <dgm:spPr/>
    </dgm:pt>
    <dgm:pt modelId="{F8977219-728E-448F-AE8B-46B14F4F17DE}" type="pres">
      <dgm:prSet presAssocID="{6352CA33-6755-44BE-808F-400DA4CF80A7}" presName="firstChildTx" presStyleLbl="bgAccFollowNode1" presStyleIdx="2" presStyleCnt="5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5" custLinFactNeighborX="-6563" custLinFactNeighborY="-36312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5" custLinFactNeighborX="-7293" custLinFactNeighborY="49203"/>
      <dgm:spPr/>
    </dgm:pt>
    <dgm:pt modelId="{5B88A17E-EFF5-4A04-9CC9-D2131DA9ECCC}" type="pres">
      <dgm:prSet presAssocID="{7FCE83D9-631B-4420-BBFC-CA0AFA59F747}" presName="firstChildTx" presStyleLbl="bgAccFollowNode1" presStyleIdx="3" presStyleCnt="5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5" custLinFactNeighborX="-2917" custLinFactNeighborY="26815"/>
      <dgm:spPr/>
    </dgm:pt>
    <dgm:pt modelId="{BB7538AB-0B5E-4E40-ADC4-B1F9D5B3FCC2}" type="pres">
      <dgm:prSet presAssocID="{1B48A0DE-4031-4D45-86A1-94CDAF68824A}" presName="transSpace" presStyleCnt="0"/>
      <dgm:spPr/>
    </dgm:pt>
    <dgm:pt modelId="{42515674-987B-4045-A80A-8160D10976E1}" type="pres">
      <dgm:prSet presAssocID="{BE4FC1FF-588F-4CDD-966F-6486DA397FA3}" presName="posSpace" presStyleCnt="0"/>
      <dgm:spPr/>
    </dgm:pt>
    <dgm:pt modelId="{5B6C553C-7AC3-43F4-BFB3-6307371A26AD}" type="pres">
      <dgm:prSet presAssocID="{BE4FC1FF-588F-4CDD-966F-6486DA397FA3}" presName="vertFlow" presStyleCnt="0"/>
      <dgm:spPr/>
    </dgm:pt>
    <dgm:pt modelId="{2DAC4F17-582A-4C1C-884A-08F6C0508528}" type="pres">
      <dgm:prSet presAssocID="{BE4FC1FF-588F-4CDD-966F-6486DA397FA3}" presName="topSpace" presStyleCnt="0"/>
      <dgm:spPr/>
    </dgm:pt>
    <dgm:pt modelId="{7815C3A4-F1FE-45E9-9B91-FA831C5AF0CD}" type="pres">
      <dgm:prSet presAssocID="{BE4FC1FF-588F-4CDD-966F-6486DA397FA3}" presName="firstComp" presStyleCnt="0"/>
      <dgm:spPr/>
    </dgm:pt>
    <dgm:pt modelId="{5D406DBB-B473-473E-A078-FCCE95D4548C}" type="pres">
      <dgm:prSet presAssocID="{BE4FC1FF-588F-4CDD-966F-6486DA397FA3}" presName="firstChild" presStyleLbl="bgAccFollowNode1" presStyleIdx="4" presStyleCnt="5" custLinFactY="32300" custLinFactNeighborX="-10210" custLinFactNeighborY="100000"/>
      <dgm:spPr/>
    </dgm:pt>
    <dgm:pt modelId="{9CD8574F-257E-475A-B5E0-0DF75356B065}" type="pres">
      <dgm:prSet presAssocID="{BE4FC1FF-588F-4CDD-966F-6486DA397FA3}" presName="firstChildTx" presStyleLbl="bgAccFollowNode1" presStyleIdx="4" presStyleCnt="5">
        <dgm:presLayoutVars>
          <dgm:bulletEnabled val="1"/>
        </dgm:presLayoutVars>
      </dgm:prSet>
      <dgm:spPr/>
    </dgm:pt>
    <dgm:pt modelId="{26A6C5C7-6914-47DE-9399-1D9132C8F6BE}" type="pres">
      <dgm:prSet presAssocID="{BE4FC1FF-588F-4CDD-966F-6486DA397FA3}" presName="negSpace" presStyleCnt="0"/>
      <dgm:spPr/>
    </dgm:pt>
    <dgm:pt modelId="{7B374F7F-35CF-455B-A926-5E48E785BF3B}" type="pres">
      <dgm:prSet presAssocID="{BE4FC1FF-588F-4CDD-966F-6486DA397FA3}" presName="circle" presStyleLbl="node1" presStyleIdx="4" presStyleCnt="5" custLinFactNeighborX="476" custLinFactNeighborY="97359"/>
      <dgm:spPr/>
    </dgm:pt>
  </dgm:ptLst>
  <dgm:cxnLst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F5F8B316-26A7-41A1-83CA-F0543F49EF10}" srcId="{BE4FC1FF-588F-4CDD-966F-6486DA397FA3}" destId="{FDE9B449-9892-423A-998D-BD129A8044A5}" srcOrd="0" destOrd="0" parTransId="{51405E97-D057-4ED9-A582-A6A9D86759E1}" sibTransId="{A9443852-9679-409B-B3D2-EF3E4F94DE65}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53A4385B-0529-4B9A-BD29-241885115E7A}" type="presOf" srcId="{FDE9B449-9892-423A-998D-BD129A8044A5}" destId="{9CD8574F-257E-475A-B5E0-0DF75356B065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FA16A276-3BC6-4B1B-96EE-C249728E14E6}" srcId="{00C18FBF-3FF5-4C16-97CF-AF03740D7AB6}" destId="{BE4FC1FF-588F-4CDD-966F-6486DA397FA3}" srcOrd="4" destOrd="0" parTransId="{69E84320-5F55-47FA-BC03-24B81F7ECC6F}" sibTransId="{A2BA0FC3-F528-42CF-93DB-674B5DBEC2F1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0DD6B7F0-08A9-42FA-8C93-362E46B18E33}" type="presOf" srcId="{BE4FC1FF-588F-4CDD-966F-6486DA397FA3}" destId="{7B374F7F-35CF-455B-A926-5E48E785BF3B}" srcOrd="0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BE32BCFF-6A4F-4268-B3A0-D1B940857165}" type="presOf" srcId="{FDE9B449-9892-423A-998D-BD129A8044A5}" destId="{5D406DBB-B473-473E-A078-FCCE95D4548C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  <dgm:cxn modelId="{52760509-3535-4E64-82CE-AF59B1A8AC49}" type="presParOf" srcId="{0DC7A063-583D-4B0F-88B2-BD54F95D95AF}" destId="{BB7538AB-0B5E-4E40-ADC4-B1F9D5B3FCC2}" srcOrd="19" destOrd="0" presId="urn:microsoft.com/office/officeart/2005/8/layout/hList9"/>
    <dgm:cxn modelId="{D7230ACD-2F4E-44DF-9143-32FCC5EEAC1F}" type="presParOf" srcId="{0DC7A063-583D-4B0F-88B2-BD54F95D95AF}" destId="{42515674-987B-4045-A80A-8160D10976E1}" srcOrd="20" destOrd="0" presId="urn:microsoft.com/office/officeart/2005/8/layout/hList9"/>
    <dgm:cxn modelId="{7D347513-9A8A-4324-AD76-550C103E3190}" type="presParOf" srcId="{0DC7A063-583D-4B0F-88B2-BD54F95D95AF}" destId="{5B6C553C-7AC3-43F4-BFB3-6307371A26AD}" srcOrd="21" destOrd="0" presId="urn:microsoft.com/office/officeart/2005/8/layout/hList9"/>
    <dgm:cxn modelId="{AC0A1A78-4881-4419-8B42-47AA3BAAB1A3}" type="presParOf" srcId="{5B6C553C-7AC3-43F4-BFB3-6307371A26AD}" destId="{2DAC4F17-582A-4C1C-884A-08F6C0508528}" srcOrd="0" destOrd="0" presId="urn:microsoft.com/office/officeart/2005/8/layout/hList9"/>
    <dgm:cxn modelId="{BA8D8AE0-3226-4D3C-BF85-E36F00DFB661}" type="presParOf" srcId="{5B6C553C-7AC3-43F4-BFB3-6307371A26AD}" destId="{7815C3A4-F1FE-45E9-9B91-FA831C5AF0CD}" srcOrd="1" destOrd="0" presId="urn:microsoft.com/office/officeart/2005/8/layout/hList9"/>
    <dgm:cxn modelId="{6880516C-A36E-4CB7-9AF3-545A0A7A0661}" type="presParOf" srcId="{7815C3A4-F1FE-45E9-9B91-FA831C5AF0CD}" destId="{5D406DBB-B473-473E-A078-FCCE95D4548C}" srcOrd="0" destOrd="0" presId="urn:microsoft.com/office/officeart/2005/8/layout/hList9"/>
    <dgm:cxn modelId="{FC68B5D6-B021-4DEB-9993-825C5C2BA082}" type="presParOf" srcId="{7815C3A4-F1FE-45E9-9B91-FA831C5AF0CD}" destId="{9CD8574F-257E-475A-B5E0-0DF75356B065}" srcOrd="1" destOrd="0" presId="urn:microsoft.com/office/officeart/2005/8/layout/hList9"/>
    <dgm:cxn modelId="{EB51C0EA-B84D-44D1-91A4-08C239ADD759}" type="presParOf" srcId="{0DC7A063-583D-4B0F-88B2-BD54F95D95AF}" destId="{26A6C5C7-6914-47DE-9399-1D9132C8F6BE}" srcOrd="22" destOrd="0" presId="urn:microsoft.com/office/officeart/2005/8/layout/hList9"/>
    <dgm:cxn modelId="{4967473B-BEE7-4328-B406-ED76316095C8}" type="presParOf" srcId="{0DC7A063-583D-4B0F-88B2-BD54F95D95AF}" destId="{7B374F7F-35CF-455B-A926-5E48E785BF3B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551702" y="857054"/>
          <a:ext cx="1217311" cy="8119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Network Dataset(KDD’99 dataset)</a:t>
          </a:r>
        </a:p>
      </dsp:txBody>
      <dsp:txXfrm>
        <a:off x="746471" y="857054"/>
        <a:ext cx="1022541" cy="811946"/>
      </dsp:txXfrm>
    </dsp:sp>
    <dsp:sp modelId="{FC7ED273-8CFD-43C2-9C05-44FADF3E0637}">
      <dsp:nvSpPr>
        <dsp:cNvPr id="0" name=""/>
        <dsp:cNvSpPr/>
      </dsp:nvSpPr>
      <dsp:spPr>
        <a:xfrm>
          <a:off x="80026" y="261780"/>
          <a:ext cx="811541" cy="8115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2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</a:t>
          </a:r>
        </a:p>
      </dsp:txBody>
      <dsp:txXfrm>
        <a:off x="198873" y="380627"/>
        <a:ext cx="573847" cy="573847"/>
      </dsp:txXfrm>
    </dsp:sp>
    <dsp:sp modelId="{F660F4B9-35DB-4256-A868-A35C6DCCF6B2}">
      <dsp:nvSpPr>
        <dsp:cNvPr id="0" name=""/>
        <dsp:cNvSpPr/>
      </dsp:nvSpPr>
      <dsp:spPr>
        <a:xfrm>
          <a:off x="2598303" y="1422827"/>
          <a:ext cx="1217311" cy="81194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Pre-Processing of Data</a:t>
          </a:r>
        </a:p>
      </dsp:txBody>
      <dsp:txXfrm>
        <a:off x="2793073" y="1422827"/>
        <a:ext cx="1022541" cy="811946"/>
      </dsp:txXfrm>
    </dsp:sp>
    <dsp:sp modelId="{FD776C1E-557E-4553-9447-49B69EEC7907}">
      <dsp:nvSpPr>
        <dsp:cNvPr id="0" name=""/>
        <dsp:cNvSpPr/>
      </dsp:nvSpPr>
      <dsp:spPr>
        <a:xfrm>
          <a:off x="1922447" y="918723"/>
          <a:ext cx="811541" cy="81154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2 </a:t>
          </a:r>
        </a:p>
      </dsp:txBody>
      <dsp:txXfrm>
        <a:off x="2041294" y="1037570"/>
        <a:ext cx="573847" cy="573847"/>
      </dsp:txXfrm>
    </dsp:sp>
    <dsp:sp modelId="{AD2806AC-6A03-4F05-9F4D-F72EA0E56FBF}">
      <dsp:nvSpPr>
        <dsp:cNvPr id="0" name=""/>
        <dsp:cNvSpPr/>
      </dsp:nvSpPr>
      <dsp:spPr>
        <a:xfrm>
          <a:off x="4547264" y="1970842"/>
          <a:ext cx="1217311" cy="81194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 Extraction</a:t>
          </a:r>
        </a:p>
      </dsp:txBody>
      <dsp:txXfrm>
        <a:off x="4742033" y="1970842"/>
        <a:ext cx="1022541" cy="811946"/>
      </dsp:txXfrm>
    </dsp:sp>
    <dsp:sp modelId="{89E6DA6E-7A23-44BD-8A99-378091FF741D}">
      <dsp:nvSpPr>
        <dsp:cNvPr id="0" name=""/>
        <dsp:cNvSpPr/>
      </dsp:nvSpPr>
      <dsp:spPr>
        <a:xfrm>
          <a:off x="3977935" y="1423031"/>
          <a:ext cx="811541" cy="81154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3 </a:t>
          </a:r>
        </a:p>
      </dsp:txBody>
      <dsp:txXfrm>
        <a:off x="4096782" y="1541878"/>
        <a:ext cx="573847" cy="573847"/>
      </dsp:txXfrm>
    </dsp:sp>
    <dsp:sp modelId="{402C2C77-A32C-4D99-9940-12535E1181F2}">
      <dsp:nvSpPr>
        <dsp:cNvPr id="0" name=""/>
        <dsp:cNvSpPr/>
      </dsp:nvSpPr>
      <dsp:spPr>
        <a:xfrm>
          <a:off x="6647134" y="2441837"/>
          <a:ext cx="1217311" cy="81194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Training and Testing of Data</a:t>
          </a:r>
        </a:p>
      </dsp:txBody>
      <dsp:txXfrm>
        <a:off x="6841904" y="2441837"/>
        <a:ext cx="1022541" cy="811946"/>
      </dsp:txXfrm>
    </dsp:sp>
    <dsp:sp modelId="{7453D9C8-CD6E-4AA4-8A19-7F6F667528F0}">
      <dsp:nvSpPr>
        <dsp:cNvPr id="0" name=""/>
        <dsp:cNvSpPr/>
      </dsp:nvSpPr>
      <dsp:spPr>
        <a:xfrm>
          <a:off x="6051171" y="1935333"/>
          <a:ext cx="811541" cy="81154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4 </a:t>
          </a:r>
        </a:p>
      </dsp:txBody>
      <dsp:txXfrm>
        <a:off x="6170018" y="2054180"/>
        <a:ext cx="573847" cy="573847"/>
      </dsp:txXfrm>
    </dsp:sp>
    <dsp:sp modelId="{5D406DBB-B473-473E-A078-FCCE95D4548C}">
      <dsp:nvSpPr>
        <dsp:cNvPr id="0" name=""/>
        <dsp:cNvSpPr/>
      </dsp:nvSpPr>
      <dsp:spPr>
        <a:xfrm>
          <a:off x="8640478" y="3116540"/>
          <a:ext cx="1217311" cy="81194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Result Analysis</a:t>
          </a:r>
        </a:p>
      </dsp:txBody>
      <dsp:txXfrm>
        <a:off x="8835248" y="3116540"/>
        <a:ext cx="1022541" cy="811946"/>
      </dsp:txXfrm>
    </dsp:sp>
    <dsp:sp modelId="{7B374F7F-35CF-455B-A926-5E48E785BF3B}">
      <dsp:nvSpPr>
        <dsp:cNvPr id="0" name=""/>
        <dsp:cNvSpPr/>
      </dsp:nvSpPr>
      <dsp:spPr>
        <a:xfrm>
          <a:off x="8124418" y="2507826"/>
          <a:ext cx="811541" cy="81154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6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5 </a:t>
          </a:r>
        </a:p>
      </dsp:txBody>
      <dsp:txXfrm>
        <a:off x="8243265" y="2626673"/>
        <a:ext cx="573847" cy="57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04186" y="2292094"/>
            <a:ext cx="7546020" cy="221969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INTRUSION DETECTION SYSTEM USING MACHINE LEARNING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8801EBE-0E7A-4F5B-90B6-7E37B5D4A8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" r="8681"/>
          <a:stretch>
            <a:fillRect/>
          </a:stretch>
        </p:blipFill>
        <p:spPr>
          <a:xfrm>
            <a:off x="6856776" y="1324698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A1F6-B6A1-46F8-8FFA-0FA75FE8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75" y="1447799"/>
            <a:ext cx="5667750" cy="50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65F5F-6A2D-4093-B481-33ADD539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INTRUSION DETECTION APPLICATION: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Intrusion detection application is developed from the </a:t>
            </a:r>
            <a:r>
              <a:rPr lang="en-US" dirty="0" err="1"/>
              <a:t>knn</a:t>
            </a:r>
            <a:r>
              <a:rPr lang="en-US" dirty="0"/>
              <a:t> model, flak front end, HTML, CSS and java script. So, when a new file which contains the details of a network is given to the intrusion detection application, it will be able to detect weather the network is malicious or normal. </a:t>
            </a: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GG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264769"/>
            <a:ext cx="10071099" cy="1684150"/>
          </a:xfrm>
        </p:spPr>
        <p:txBody>
          <a:bodyPr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729511"/>
            <a:ext cx="10096500" cy="2219691"/>
          </a:xfrm>
        </p:spPr>
        <p:txBody>
          <a:bodyPr/>
          <a:lstStyle/>
          <a:p>
            <a:pPr algn="ctr"/>
            <a:r>
              <a:rPr lang="en-US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931" y="2471713"/>
            <a:ext cx="6515812" cy="281824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G" sz="2000" dirty="0"/>
              <a:t>Intrusion : Attempting to break into or misuse your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G" sz="2000" dirty="0"/>
              <a:t>Intruders may be from outside the network or legitimate users of the network.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G" sz="2000" dirty="0"/>
              <a:t>Intrusion can be a physical, system or remote intrusion.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GG" sz="2000" dirty="0"/>
              <a:t>Intrusion Detection Systems look for attack signatures, which are specific patterns that usually indicate malicious or suspicious intent.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C326D-EBCD-49C8-8AEB-7671FCBD4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22" y="2499679"/>
            <a:ext cx="5380276" cy="28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DONE!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39877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DATASET (KDD’99 Dataset)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KDD Cup 1999 has 4,898,431 records in “train data set” &amp; 311027 records in “test data set”</a:t>
            </a:r>
          </a:p>
          <a:p>
            <a:r>
              <a:rPr lang="en-US" dirty="0"/>
              <a:t>KDD data set has 41 features</a:t>
            </a:r>
          </a:p>
          <a:p>
            <a:r>
              <a:rPr lang="en-US" dirty="0"/>
              <a:t>Types of Attack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DoS – Denial of service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R2L – Remote to local attack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U2R – User to Root attack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Probe – Probing attack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2163146"/>
              </p:ext>
            </p:extLst>
          </p:nvPr>
        </p:nvGraphicFramePr>
        <p:xfrm>
          <a:off x="6311612" y="1600200"/>
          <a:ext cx="5404284" cy="254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14">
                  <a:extLst>
                    <a:ext uri="{9D8B030D-6E8A-4147-A177-3AD203B41FA5}">
                      <a16:colId xmlns:a16="http://schemas.microsoft.com/office/drawing/2014/main" val="2522989192"/>
                    </a:ext>
                  </a:extLst>
                </a:gridCol>
                <a:gridCol w="900714">
                  <a:extLst>
                    <a:ext uri="{9D8B030D-6E8A-4147-A177-3AD203B41FA5}">
                      <a16:colId xmlns:a16="http://schemas.microsoft.com/office/drawing/2014/main" val="1730208639"/>
                    </a:ext>
                  </a:extLst>
                </a:gridCol>
                <a:gridCol w="900714">
                  <a:extLst>
                    <a:ext uri="{9D8B030D-6E8A-4147-A177-3AD203B41FA5}">
                      <a16:colId xmlns:a16="http://schemas.microsoft.com/office/drawing/2014/main" val="1178313005"/>
                    </a:ext>
                  </a:extLst>
                </a:gridCol>
              </a:tblGrid>
              <a:tr h="684010">
                <a:tc>
                  <a:txBody>
                    <a:bodyPr/>
                    <a:lstStyle/>
                    <a:p>
                      <a:r>
                        <a:rPr lang="en-US" sz="1400" dirty="0"/>
                        <a:t>Data Set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Normal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Probing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DoS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R2L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U2R</a:t>
                      </a:r>
                      <a:endParaRPr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r>
                        <a:rPr lang="en-US" sz="1200" dirty="0"/>
                        <a:t>10% KDD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97277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4107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391458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1126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r>
                        <a:rPr lang="en-US" sz="1200" dirty="0"/>
                        <a:t>Corrected KDD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60593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4106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229853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11347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r>
                        <a:rPr lang="en-US" sz="1200" dirty="0"/>
                        <a:t>Whole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972780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41102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3883370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1126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4718851" cy="4572000"/>
          </a:xfrm>
        </p:spPr>
        <p:txBody>
          <a:bodyPr>
            <a:normAutofit/>
          </a:bodyPr>
          <a:lstStyle/>
          <a:p>
            <a:r>
              <a:rPr lang="en-US" dirty="0"/>
              <a:t>What is data cleaning?</a:t>
            </a:r>
          </a:p>
          <a:p>
            <a:pPr lvl="1"/>
            <a:r>
              <a:rPr lang="en-US" dirty="0"/>
              <a:t>Fill in missing values, smooth noisy data, identify or remove outliers and resolve inconsistencies.</a:t>
            </a:r>
          </a:p>
          <a:p>
            <a:r>
              <a:rPr lang="en-US" dirty="0"/>
              <a:t>What factors will be improved after pre-processing of data?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Completeness</a:t>
            </a:r>
          </a:p>
          <a:p>
            <a:pPr lvl="1"/>
            <a:r>
              <a:rPr lang="en-US" dirty="0"/>
              <a:t>Validity</a:t>
            </a:r>
          </a:p>
          <a:p>
            <a:pPr lvl="1"/>
            <a:r>
              <a:rPr lang="en-US" dirty="0"/>
              <a:t>Consistency…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30911-7878-4996-A7A7-FFC6FA28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62" y="1600200"/>
            <a:ext cx="4439675" cy="50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EXTRACTION/ ENGINEERING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169A9-16D4-439B-B007-9B37D06C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928" y="2404970"/>
            <a:ext cx="9057155" cy="20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2069-DEC1-4323-A2CC-CECBB4500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have used five classifiers in our model , they 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DECISION TREE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NAÏVE BAYES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K-NEAREST NEIGHBOR (KNN)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RANDOM FOREST CLASSIFIER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LOGISTIC REGRESSION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guys want , can add slides to explain the classifiers</a:t>
            </a:r>
          </a:p>
          <a:p>
            <a:pPr lvl="1"/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1056-C5C9-4D58-9C21-52B22FFF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 OF DATA</a:t>
            </a:r>
            <a:endParaRPr lang="en-G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921E-B1FD-4ACA-9274-185F49EF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we training the model using KDD dataset?</a:t>
            </a:r>
          </a:p>
          <a:p>
            <a:r>
              <a:rPr lang="en-US" dirty="0"/>
              <a:t>How are we testing the data ?</a:t>
            </a:r>
          </a:p>
          <a:p>
            <a:r>
              <a:rPr lang="en-US" dirty="0"/>
              <a:t>What is a confusion matrix?</a:t>
            </a:r>
          </a:p>
          <a:p>
            <a:r>
              <a:rPr lang="en-US" dirty="0"/>
              <a:t>What are the result parameters that measure our model’s performance?</a:t>
            </a:r>
            <a:endParaRPr lang="en-GG" dirty="0"/>
          </a:p>
        </p:txBody>
      </p:sp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292221-808F-4FE1-83F2-EC05997143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33675" y="1657351"/>
            <a:ext cx="6924676" cy="4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519</TotalTime>
  <Words>403</Words>
  <Application>Microsoft Office PowerPoint</Application>
  <PresentationFormat>Widescreen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INTRUSION DETECTION SYSTEM USING MACHINE LEARNING</vt:lpstr>
      <vt:lpstr>INTRODUCTION </vt:lpstr>
      <vt:lpstr>WORK DONE!</vt:lpstr>
      <vt:lpstr>NETWORK DATASET (KDD’99 Dataset)</vt:lpstr>
      <vt:lpstr>PRE-PROCESSING OF DATA</vt:lpstr>
      <vt:lpstr>FEATURE EXTRACTION/ ENGINEERING</vt:lpstr>
      <vt:lpstr>MACHINE LEARNING CLASSIFIERS</vt:lpstr>
      <vt:lpstr>TRAINING AND TESTING OF DATA</vt:lpstr>
      <vt:lpstr>RESULTS</vt:lpstr>
      <vt:lpstr>RESULTS</vt:lpstr>
      <vt:lpstr>CONCLUSIONS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 USING MACHINE LEARNING</dc:title>
  <dc:creator>Mamatha Ramesh</dc:creator>
  <cp:lastModifiedBy>Susmitha Kolli</cp:lastModifiedBy>
  <cp:revision>19</cp:revision>
  <dcterms:created xsi:type="dcterms:W3CDTF">2018-12-03T05:53:44Z</dcterms:created>
  <dcterms:modified xsi:type="dcterms:W3CDTF">2018-12-04T07:57:43Z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